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4"/>
  </p:notesMasterIdLst>
  <p:handoutMasterIdLst>
    <p:handoutMasterId r:id="rId275"/>
  </p:handoutMasterIdLst>
  <p:sldIdLst>
    <p:sldId id="256" r:id="rId2"/>
    <p:sldId id="345" r:id="rId3"/>
    <p:sldId id="257" r:id="rId4"/>
    <p:sldId id="258" r:id="rId5"/>
    <p:sldId id="444" r:id="rId6"/>
    <p:sldId id="259" r:id="rId7"/>
    <p:sldId id="260" r:id="rId8"/>
    <p:sldId id="508" r:id="rId9"/>
    <p:sldId id="509" r:id="rId10"/>
    <p:sldId id="510" r:id="rId11"/>
    <p:sldId id="511" r:id="rId12"/>
    <p:sldId id="512" r:id="rId13"/>
    <p:sldId id="513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21" r:id="rId22"/>
    <p:sldId id="522" r:id="rId23"/>
    <p:sldId id="523" r:id="rId24"/>
    <p:sldId id="524" r:id="rId25"/>
    <p:sldId id="261" r:id="rId26"/>
    <p:sldId id="262" r:id="rId27"/>
    <p:sldId id="445" r:id="rId28"/>
    <p:sldId id="263" r:id="rId29"/>
    <p:sldId id="447" r:id="rId30"/>
    <p:sldId id="448" r:id="rId31"/>
    <p:sldId id="265" r:id="rId32"/>
    <p:sldId id="266" r:id="rId33"/>
    <p:sldId id="267" r:id="rId34"/>
    <p:sldId id="268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342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529" r:id="rId52"/>
    <p:sldId id="450" r:id="rId53"/>
    <p:sldId id="451" r:id="rId54"/>
    <p:sldId id="452" r:id="rId55"/>
    <p:sldId id="453" r:id="rId56"/>
    <p:sldId id="454" r:id="rId57"/>
    <p:sldId id="455" r:id="rId58"/>
    <p:sldId id="457" r:id="rId59"/>
    <p:sldId id="456" r:id="rId60"/>
    <p:sldId id="449" r:id="rId61"/>
    <p:sldId id="530" r:id="rId62"/>
    <p:sldId id="264" r:id="rId63"/>
    <p:sldId id="459" r:id="rId64"/>
    <p:sldId id="460" r:id="rId65"/>
    <p:sldId id="461" r:id="rId66"/>
    <p:sldId id="462" r:id="rId67"/>
    <p:sldId id="463" r:id="rId68"/>
    <p:sldId id="464" r:id="rId69"/>
    <p:sldId id="465" r:id="rId70"/>
    <p:sldId id="466" r:id="rId71"/>
    <p:sldId id="467" r:id="rId72"/>
    <p:sldId id="468" r:id="rId73"/>
    <p:sldId id="469" r:id="rId74"/>
    <p:sldId id="470" r:id="rId75"/>
    <p:sldId id="471" r:id="rId76"/>
    <p:sldId id="472" r:id="rId77"/>
    <p:sldId id="473" r:id="rId78"/>
    <p:sldId id="475" r:id="rId79"/>
    <p:sldId id="474" r:id="rId80"/>
    <p:sldId id="476" r:id="rId81"/>
    <p:sldId id="477" r:id="rId82"/>
    <p:sldId id="478" r:id="rId83"/>
    <p:sldId id="481" r:id="rId84"/>
    <p:sldId id="479" r:id="rId85"/>
    <p:sldId id="480" r:id="rId86"/>
    <p:sldId id="483" r:id="rId87"/>
    <p:sldId id="484" r:id="rId88"/>
    <p:sldId id="486" r:id="rId89"/>
    <p:sldId id="485" r:id="rId90"/>
    <p:sldId id="487" r:id="rId91"/>
    <p:sldId id="488" r:id="rId92"/>
    <p:sldId id="482" r:id="rId93"/>
    <p:sldId id="489" r:id="rId94"/>
    <p:sldId id="493" r:id="rId95"/>
    <p:sldId id="525" r:id="rId96"/>
    <p:sldId id="491" r:id="rId97"/>
    <p:sldId id="494" r:id="rId98"/>
    <p:sldId id="495" r:id="rId99"/>
    <p:sldId id="496" r:id="rId100"/>
    <p:sldId id="497" r:id="rId101"/>
    <p:sldId id="492" r:id="rId102"/>
    <p:sldId id="498" r:id="rId103"/>
    <p:sldId id="499" r:id="rId104"/>
    <p:sldId id="500" r:id="rId105"/>
    <p:sldId id="458" r:id="rId106"/>
    <p:sldId id="502" r:id="rId107"/>
    <p:sldId id="503" r:id="rId108"/>
    <p:sldId id="504" r:id="rId109"/>
    <p:sldId id="505" r:id="rId110"/>
    <p:sldId id="506" r:id="rId111"/>
    <p:sldId id="507" r:id="rId112"/>
    <p:sldId id="526" r:id="rId113"/>
    <p:sldId id="527" r:id="rId114"/>
    <p:sldId id="528" r:id="rId115"/>
    <p:sldId id="501" r:id="rId116"/>
    <p:sldId id="285" r:id="rId117"/>
    <p:sldId id="286" r:id="rId118"/>
    <p:sldId id="287" r:id="rId119"/>
    <p:sldId id="288" r:id="rId120"/>
    <p:sldId id="289" r:id="rId121"/>
    <p:sldId id="290" r:id="rId122"/>
    <p:sldId id="446" r:id="rId123"/>
    <p:sldId id="291" r:id="rId124"/>
    <p:sldId id="343" r:id="rId125"/>
    <p:sldId id="292" r:id="rId126"/>
    <p:sldId id="344" r:id="rId127"/>
    <p:sldId id="293" r:id="rId128"/>
    <p:sldId id="294" r:id="rId129"/>
    <p:sldId id="296" r:id="rId130"/>
    <p:sldId id="297" r:id="rId131"/>
    <p:sldId id="298" r:id="rId132"/>
    <p:sldId id="299" r:id="rId133"/>
    <p:sldId id="300" r:id="rId134"/>
    <p:sldId id="301" r:id="rId135"/>
    <p:sldId id="302" r:id="rId136"/>
    <p:sldId id="303" r:id="rId137"/>
    <p:sldId id="304" r:id="rId138"/>
    <p:sldId id="305" r:id="rId139"/>
    <p:sldId id="306" r:id="rId140"/>
    <p:sldId id="307" r:id="rId141"/>
    <p:sldId id="308" r:id="rId142"/>
    <p:sldId id="309" r:id="rId143"/>
    <p:sldId id="310" r:id="rId144"/>
    <p:sldId id="311" r:id="rId145"/>
    <p:sldId id="312" r:id="rId146"/>
    <p:sldId id="313" r:id="rId147"/>
    <p:sldId id="314" r:id="rId148"/>
    <p:sldId id="315" r:id="rId149"/>
    <p:sldId id="316" r:id="rId150"/>
    <p:sldId id="317" r:id="rId151"/>
    <p:sldId id="318" r:id="rId152"/>
    <p:sldId id="319" r:id="rId153"/>
    <p:sldId id="320" r:id="rId154"/>
    <p:sldId id="321" r:id="rId155"/>
    <p:sldId id="322" r:id="rId156"/>
    <p:sldId id="323" r:id="rId157"/>
    <p:sldId id="324" r:id="rId158"/>
    <p:sldId id="325" r:id="rId159"/>
    <p:sldId id="326" r:id="rId160"/>
    <p:sldId id="327" r:id="rId161"/>
    <p:sldId id="328" r:id="rId162"/>
    <p:sldId id="329" r:id="rId163"/>
    <p:sldId id="330" r:id="rId164"/>
    <p:sldId id="331" r:id="rId165"/>
    <p:sldId id="332" r:id="rId166"/>
    <p:sldId id="333" r:id="rId167"/>
    <p:sldId id="334" r:id="rId168"/>
    <p:sldId id="335" r:id="rId169"/>
    <p:sldId id="337" r:id="rId170"/>
    <p:sldId id="336" r:id="rId171"/>
    <p:sldId id="338" r:id="rId172"/>
    <p:sldId id="339" r:id="rId173"/>
    <p:sldId id="340" r:id="rId174"/>
    <p:sldId id="341" r:id="rId175"/>
    <p:sldId id="346" r:id="rId176"/>
    <p:sldId id="347" r:id="rId177"/>
    <p:sldId id="348" r:id="rId178"/>
    <p:sldId id="349" r:id="rId179"/>
    <p:sldId id="350" r:id="rId180"/>
    <p:sldId id="351" r:id="rId181"/>
    <p:sldId id="352" r:id="rId182"/>
    <p:sldId id="353" r:id="rId183"/>
    <p:sldId id="354" r:id="rId184"/>
    <p:sldId id="355" r:id="rId185"/>
    <p:sldId id="356" r:id="rId186"/>
    <p:sldId id="357" r:id="rId187"/>
    <p:sldId id="358" r:id="rId188"/>
    <p:sldId id="359" r:id="rId189"/>
    <p:sldId id="360" r:id="rId190"/>
    <p:sldId id="361" r:id="rId191"/>
    <p:sldId id="362" r:id="rId192"/>
    <p:sldId id="363" r:id="rId193"/>
    <p:sldId id="364" r:id="rId194"/>
    <p:sldId id="365" r:id="rId195"/>
    <p:sldId id="366" r:id="rId196"/>
    <p:sldId id="367" r:id="rId197"/>
    <p:sldId id="368" r:id="rId198"/>
    <p:sldId id="369" r:id="rId199"/>
    <p:sldId id="370" r:id="rId200"/>
    <p:sldId id="371" r:id="rId201"/>
    <p:sldId id="372" r:id="rId202"/>
    <p:sldId id="373" r:id="rId203"/>
    <p:sldId id="374" r:id="rId204"/>
    <p:sldId id="375" r:id="rId205"/>
    <p:sldId id="376" r:id="rId206"/>
    <p:sldId id="377" r:id="rId207"/>
    <p:sldId id="378" r:id="rId208"/>
    <p:sldId id="379" r:id="rId209"/>
    <p:sldId id="380" r:id="rId210"/>
    <p:sldId id="381" r:id="rId211"/>
    <p:sldId id="382" r:id="rId212"/>
    <p:sldId id="383" r:id="rId213"/>
    <p:sldId id="384" r:id="rId214"/>
    <p:sldId id="385" r:id="rId215"/>
    <p:sldId id="386" r:id="rId216"/>
    <p:sldId id="387" r:id="rId217"/>
    <p:sldId id="388" r:id="rId218"/>
    <p:sldId id="389" r:id="rId219"/>
    <p:sldId id="390" r:id="rId220"/>
    <p:sldId id="391" r:id="rId221"/>
    <p:sldId id="392" r:id="rId222"/>
    <p:sldId id="393" r:id="rId223"/>
    <p:sldId id="394" r:id="rId224"/>
    <p:sldId id="395" r:id="rId225"/>
    <p:sldId id="396" r:id="rId226"/>
    <p:sldId id="397" r:id="rId227"/>
    <p:sldId id="398" r:id="rId228"/>
    <p:sldId id="399" r:id="rId229"/>
    <p:sldId id="400" r:id="rId230"/>
    <p:sldId id="401" r:id="rId231"/>
    <p:sldId id="402" r:id="rId232"/>
    <p:sldId id="403" r:id="rId233"/>
    <p:sldId id="404" r:id="rId234"/>
    <p:sldId id="405" r:id="rId235"/>
    <p:sldId id="406" r:id="rId236"/>
    <p:sldId id="407" r:id="rId237"/>
    <p:sldId id="408" r:id="rId238"/>
    <p:sldId id="409" r:id="rId239"/>
    <p:sldId id="410" r:id="rId240"/>
    <p:sldId id="411" r:id="rId241"/>
    <p:sldId id="412" r:id="rId242"/>
    <p:sldId id="413" r:id="rId243"/>
    <p:sldId id="414" r:id="rId244"/>
    <p:sldId id="415" r:id="rId245"/>
    <p:sldId id="416" r:id="rId246"/>
    <p:sldId id="417" r:id="rId247"/>
    <p:sldId id="418" r:id="rId248"/>
    <p:sldId id="419" r:id="rId249"/>
    <p:sldId id="420" r:id="rId250"/>
    <p:sldId id="421" r:id="rId251"/>
    <p:sldId id="422" r:id="rId252"/>
    <p:sldId id="423" r:id="rId253"/>
    <p:sldId id="424" r:id="rId254"/>
    <p:sldId id="425" r:id="rId255"/>
    <p:sldId id="426" r:id="rId256"/>
    <p:sldId id="427" r:id="rId257"/>
    <p:sldId id="428" r:id="rId258"/>
    <p:sldId id="429" r:id="rId259"/>
    <p:sldId id="430" r:id="rId260"/>
    <p:sldId id="431" r:id="rId261"/>
    <p:sldId id="432" r:id="rId262"/>
    <p:sldId id="433" r:id="rId263"/>
    <p:sldId id="434" r:id="rId264"/>
    <p:sldId id="435" r:id="rId265"/>
    <p:sldId id="436" r:id="rId266"/>
    <p:sldId id="437" r:id="rId267"/>
    <p:sldId id="438" r:id="rId268"/>
    <p:sldId id="439" r:id="rId269"/>
    <p:sldId id="440" r:id="rId270"/>
    <p:sldId id="441" r:id="rId271"/>
    <p:sldId id="442" r:id="rId272"/>
    <p:sldId id="443" r:id="rId273"/>
  </p:sldIdLst>
  <p:sldSz cx="9144000" cy="6858000" type="screen4x3"/>
  <p:notesSz cx="6759575" cy="98679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 baseline="-250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3333CC"/>
    <a:srgbClr val="FF6600"/>
    <a:srgbClr val="FF00FF"/>
    <a:srgbClr val="FFCF01"/>
    <a:srgbClr val="0000FF"/>
    <a:srgbClr val="996633"/>
    <a:srgbClr val="CC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9" autoAdjust="0"/>
    <p:restoredTop sz="88173" autoAdjust="0"/>
  </p:normalViewPr>
  <p:slideViewPr>
    <p:cSldViewPr>
      <p:cViewPr varScale="1">
        <p:scale>
          <a:sx n="112" d="100"/>
          <a:sy n="112" d="100"/>
        </p:scale>
        <p:origin x="5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-1469" y="-86"/>
      </p:cViewPr>
      <p:guideLst>
        <p:guide orient="horz" pos="3108"/>
        <p:guide pos="2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heme" Target="theme/theme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62751108-F3B6-4C66-9E3E-2D8BF24807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4C112443-209A-4D97-99BA-F3C9BDC6615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6D9D8A2E-E455-4691-B17B-34F4D6CEE78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212997" name="Rectangle 5">
            <a:extLst>
              <a:ext uri="{FF2B5EF4-FFF2-40B4-BE49-F238E27FC236}">
                <a16:creationId xmlns:a16="http://schemas.microsoft.com/office/drawing/2014/main" id="{45827C14-69F4-4826-95AC-C8C65CF78D2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0FD5BB96-EF67-4619-BC8F-BD8C0DD4B6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93A5489-D371-4D2C-84C0-49E364155C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D34BD2F7-5612-41F2-8313-1ABA5E68D47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F8492CAD-79C9-4381-A171-F3301A0F35E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D82FF59A-4B21-4AA0-AEF7-634D493BE98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87888"/>
            <a:ext cx="4959350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9E954642-F7AD-4153-A199-255986784C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83BF4792-9268-4983-B0FC-093787E23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201BC1C9-0E36-4AB5-A603-EB8FBF8AB76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>
            <a:extLst>
              <a:ext uri="{FF2B5EF4-FFF2-40B4-BE49-F238E27FC236}">
                <a16:creationId xmlns:a16="http://schemas.microsoft.com/office/drawing/2014/main" id="{7005EFF1-38F1-43E3-B551-B76626910791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6147" name="Group 3">
              <a:extLst>
                <a:ext uri="{FF2B5EF4-FFF2-40B4-BE49-F238E27FC236}">
                  <a16:creationId xmlns:a16="http://schemas.microsoft.com/office/drawing/2014/main" id="{631B8641-286D-446F-A630-AE652186F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6148" name="Rectangle 4">
                <a:extLst>
                  <a:ext uri="{FF2B5EF4-FFF2-40B4-BE49-F238E27FC236}">
                    <a16:creationId xmlns:a16="http://schemas.microsoft.com/office/drawing/2014/main" id="{D5622450-92C2-4B7D-9BDA-A931540C2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49" name="Rectangle 5">
                <a:extLst>
                  <a:ext uri="{FF2B5EF4-FFF2-40B4-BE49-F238E27FC236}">
                    <a16:creationId xmlns:a16="http://schemas.microsoft.com/office/drawing/2014/main" id="{093852B2-B213-4413-BF02-13A570697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50" name="Group 6">
              <a:extLst>
                <a:ext uri="{FF2B5EF4-FFF2-40B4-BE49-F238E27FC236}">
                  <a16:creationId xmlns:a16="http://schemas.microsoft.com/office/drawing/2014/main" id="{CD2AE26E-44ED-4254-B338-92000B7D08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6151" name="Rectangle 7">
                <a:extLst>
                  <a:ext uri="{FF2B5EF4-FFF2-40B4-BE49-F238E27FC236}">
                    <a16:creationId xmlns:a16="http://schemas.microsoft.com/office/drawing/2014/main" id="{1D65A52E-1F61-4F9A-BCB8-111F7285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52" name="Rectangle 8">
                <a:extLst>
                  <a:ext uri="{FF2B5EF4-FFF2-40B4-BE49-F238E27FC236}">
                    <a16:creationId xmlns:a16="http://schemas.microsoft.com/office/drawing/2014/main" id="{3CDB548E-9CEA-4886-AA6F-5E9C1DB44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153" name="Rectangle 9">
              <a:extLst>
                <a:ext uri="{FF2B5EF4-FFF2-40B4-BE49-F238E27FC236}">
                  <a16:creationId xmlns:a16="http://schemas.microsoft.com/office/drawing/2014/main" id="{8905F6F8-FCD7-4079-8686-7ABA67477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4" name="Rectangle 10">
              <a:extLst>
                <a:ext uri="{FF2B5EF4-FFF2-40B4-BE49-F238E27FC236}">
                  <a16:creationId xmlns:a16="http://schemas.microsoft.com/office/drawing/2014/main" id="{F7F24914-A64D-456F-B9AB-6C8CA2F58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5" name="Rectangle 11">
              <a:extLst>
                <a:ext uri="{FF2B5EF4-FFF2-40B4-BE49-F238E27FC236}">
                  <a16:creationId xmlns:a16="http://schemas.microsoft.com/office/drawing/2014/main" id="{6D4B2FA0-E267-4FC3-A682-DD4E6C41DE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6" name="Rectangle 12">
            <a:extLst>
              <a:ext uri="{FF2B5EF4-FFF2-40B4-BE49-F238E27FC236}">
                <a16:creationId xmlns:a16="http://schemas.microsoft.com/office/drawing/2014/main" id="{21FBC688-E07D-4B7E-982E-0048BE4EB14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157" name="Rectangle 13">
            <a:extLst>
              <a:ext uri="{FF2B5EF4-FFF2-40B4-BE49-F238E27FC236}">
                <a16:creationId xmlns:a16="http://schemas.microsoft.com/office/drawing/2014/main" id="{E319BE03-F5D8-41CB-8275-429C97214B6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158" name="Rectangle 14">
            <a:extLst>
              <a:ext uri="{FF2B5EF4-FFF2-40B4-BE49-F238E27FC236}">
                <a16:creationId xmlns:a16="http://schemas.microsoft.com/office/drawing/2014/main" id="{4B3AF8E5-C915-4CE8-8A2A-7B210FC066A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159" name="Rectangle 15">
            <a:extLst>
              <a:ext uri="{FF2B5EF4-FFF2-40B4-BE49-F238E27FC236}">
                <a16:creationId xmlns:a16="http://schemas.microsoft.com/office/drawing/2014/main" id="{8352F1AA-AEAE-495C-AEF7-4059FC90FA7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160" name="Rectangle 16">
            <a:extLst>
              <a:ext uri="{FF2B5EF4-FFF2-40B4-BE49-F238E27FC236}">
                <a16:creationId xmlns:a16="http://schemas.microsoft.com/office/drawing/2014/main" id="{B7E88C15-269D-452B-A47C-F6D087CD3A2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953FDF1-5A5D-4984-B6DA-8E39BC22DE3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4D64A-CF4F-4C9B-BE9E-79BE643E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69F04E-38B1-4F0F-94BB-45666CF91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6A7290-623B-42F9-9503-712D6E4A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0166F-8BC1-4BE9-8974-4E30D861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80DD70-4DED-4CBC-B965-3E5E5ED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C5A19-ED9C-4CA2-9B71-CF366D8E4F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179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292F86-9EE7-47A3-B3C0-61E079878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84CD36-EA3F-4327-B182-83FC6D83A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2C4D5-C499-4077-874E-8E0A0518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0C71E3-5638-4304-91A8-7774146C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6DDB0-CF04-427C-8792-92BD924E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1AFF5-9E91-4594-B79B-32D595516A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444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2092C-9865-41E1-9796-7ACEDE7D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466ADF-298B-424F-916E-422DD1816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2B9B4-9BB4-4E81-A284-C8DCCC50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97C75A-77FC-4142-A0AF-6159564A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F4D1BC-ED07-4F4E-AA11-8C06246C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8A6E41-4419-42DC-9906-E57819D033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043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D1AB7-E44C-443E-9BE1-C836975E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2D658F-A484-44A6-84DD-30F2A76F4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570BA-F7B5-4365-AC5A-EAE55F47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5880-8002-462F-A19B-C08D2981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D6A2B9-B59C-4896-BB39-B2501149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D4219D-A65A-421C-B87A-AB2E64C1BF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51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C6573-740A-4FCE-8F2C-7EC8C607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9444E0-E699-4E09-AADB-A70439421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A539D7-27FD-44FD-9B86-ABBEEA8BA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6A1EA8-8775-4498-950D-9B66175C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52D08D-F2F9-4479-A6ED-B3FCF34E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4135D0-1EAB-4D93-BF2A-6E9522CB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B05E52-8C2A-4C28-9E61-0EBFD41A7E7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67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5A047-DA00-428C-812A-4C3F2E8E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DA2724-D041-4CAE-A1BF-7188F2E0B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6886B-F3E3-4AA0-B697-9213407CE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375C0F-1516-43FA-B554-92F80CC5E2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DC0278-2D71-414C-9A00-39DEFCCBA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DC4EBA-14F8-45F9-A6E2-5F8BE449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EE7534-9566-4867-BD56-64B13007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966CE0-A4AE-4DD8-8D71-65C218A5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333B2D-BAFD-4C1B-AB64-882C0BA0FC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379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7A9B8-F95B-47FC-9B43-A67620CE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F6BACE-BDB7-4E76-ADC8-A04C93E2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5920CF-966C-4760-9137-8D8CD928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EF464C-EE28-471B-8D97-441AB91F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200C8-6E24-4891-9E22-989A100C2B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0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40B1A1-8F87-41AC-89CB-8985D923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BFBDD9-3DBB-4227-8B6F-CAF1386C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57EC23-8861-4E63-847A-56816AB0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0A9BA0-3E39-4B20-A6DD-E79B655B2C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11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DC320-F9C5-4EF9-B8B3-FE9ABFA5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478C9-4049-45C2-A26A-33D066F6C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12CF76-9D07-4152-839D-25143EA13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DAC98-C646-4F1F-A761-5C37DFBA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CBDB1-FFEA-490C-92E5-18C099FC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195BCA-731E-4D84-8BFE-4E34265E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C69CC8-713D-4964-99A3-5583B42EC5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21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54BA9-BB9F-4C6A-BE3D-4B8814B2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E96995-23D6-4DB6-BA51-43B26EE00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10F150-97CC-4135-8A76-8DD73D719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9D8CCD-C9B7-4085-8042-A6015281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F9AFE7-8E48-4454-8FFC-EA80C705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5B0691-B477-4025-B849-2109628F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480C72-BCBA-4576-B51A-0CCF35618B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48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D0FE62-E20A-480B-A4DC-CD691A01D6E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rgbClr val="FFCF0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CE0AEB3-ABA0-435D-A0BF-E9C63898892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rgbClr val="FFCF0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56BDD8AC-D109-491E-824D-3D6FBDF201D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CFE7C498-EDC1-4E3A-BC34-B6ED4F28994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0B18E85-F7E0-43E9-8662-8305C9D7F41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008B6172-E26F-42CC-B766-EE203D8C44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8" name="Rectangle 8">
            <a:extLst>
              <a:ext uri="{FF2B5EF4-FFF2-40B4-BE49-F238E27FC236}">
                <a16:creationId xmlns:a16="http://schemas.microsoft.com/office/drawing/2014/main" id="{78FDD509-9950-4CB4-888B-B34C0AE0B8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baseline="0"/>
          </a:p>
        </p:txBody>
      </p:sp>
      <p:sp>
        <p:nvSpPr>
          <p:cNvPr id="5129" name="Rectangle 9">
            <a:extLst>
              <a:ext uri="{FF2B5EF4-FFF2-40B4-BE49-F238E27FC236}">
                <a16:creationId xmlns:a16="http://schemas.microsoft.com/office/drawing/2014/main" id="{B8010A46-7B08-4DBA-9ACB-798B357495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30" name="Rectangle 10">
            <a:extLst>
              <a:ext uri="{FF2B5EF4-FFF2-40B4-BE49-F238E27FC236}">
                <a16:creationId xmlns:a16="http://schemas.microsoft.com/office/drawing/2014/main" id="{5A2E52B0-F952-4241-9233-FB1D281D7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95F67E51-F1BA-4E4C-B398-27BE9E95A38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aseline="0"/>
            </a:lvl1pPr>
          </a:lstStyle>
          <a:p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04A4E88D-188F-406F-A3AB-7D80B19B039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aseline="0"/>
            </a:lvl1pPr>
          </a:lstStyle>
          <a:p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DC4F22BF-1C92-4B12-B703-33853D2043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aseline="0"/>
            </a:lvl1pPr>
          </a:lstStyle>
          <a:p>
            <a:fld id="{8735BF6D-83F4-4886-816D-A0DEB355E01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 kern="1200">
          <a:solidFill>
            <a:srgbClr val="3333CC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 kern="1200">
          <a:solidFill>
            <a:srgbClr val="FF3300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1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2.png"/><Relationship Id="rId4" Type="http://schemas.openxmlformats.org/officeDocument/2006/relationships/image" Target="../media/image71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.bin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5.w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8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0.w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11.bin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85.w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8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87.w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88.w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89.w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90.w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1.w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7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22.bin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06.wm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07.wmf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244F880-98FA-4BF3-A10C-80596603DD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/>
            <a:r>
              <a:rPr lang="zh-CN" altLang="en-US" dirty="0"/>
              <a:t>第十章  代码优化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7E9307B-9283-44C7-8FC6-8184F5E2B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9.3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23D5506-AA5E-4B5D-A047-F87252303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begin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prod := 0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i := 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do begin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prod := prod + a[i] * b[i];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	i := i + 1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end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	while i &lt;= 20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end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can_be_avail</a:t>
            </a:r>
            <a:r>
              <a:rPr lang="zh-CN" altLang="en-US" dirty="0"/>
              <a:t>计算示例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63234" name="Picture 2">
            <a:extLst>
              <a:ext uri="{FF2B5EF4-FFF2-40B4-BE49-F238E27FC236}">
                <a16:creationId xmlns:a16="http://schemas.microsoft.com/office/drawing/2014/main" id="{0613B53F-2E30-4B3B-BD98-F8EB53F4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484784"/>
            <a:ext cx="66294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C1359B-9553-4730-BE1D-0342E459FA6F}"/>
              </a:ext>
            </a:extLst>
          </p:cNvPr>
          <p:cNvSpPr txBox="1"/>
          <p:nvPr/>
        </p:nvSpPr>
        <p:spPr>
          <a:xfrm>
            <a:off x="611560" y="1594683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h2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和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h3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都是非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down-safe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的，且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有一个运算对象不可用，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en-US" altLang="zh-CN" sz="2000" baseline="0" dirty="0" err="1">
                <a:solidFill>
                  <a:srgbClr val="3333CC"/>
                </a:solidFill>
                <a:ea typeface="Arial Unicode MS" pitchFamily="34" charset="-122"/>
              </a:rPr>
              <a:t>can_be_avail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初始化为假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h2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尝试传播到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h4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，但对应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运算对象</a:t>
            </a:r>
            <a:r>
              <a:rPr lang="en-US" altLang="zh-CN" sz="2000" baseline="0" dirty="0" err="1">
                <a:solidFill>
                  <a:srgbClr val="3333CC"/>
                </a:solidFill>
                <a:ea typeface="Arial Unicode MS" pitchFamily="34" charset="-122"/>
              </a:rPr>
              <a:t>has_real_use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，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因此传播被阻断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h3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尝试传播到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h4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，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没有</a:t>
            </a:r>
            <a:r>
              <a:rPr lang="en-US" altLang="zh-CN" sz="2000" baseline="0" dirty="0" err="1">
                <a:solidFill>
                  <a:srgbClr val="3333CC"/>
                </a:solidFill>
                <a:ea typeface="Arial Unicode MS" pitchFamily="34" charset="-122"/>
              </a:rPr>
              <a:t>has_real_use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，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因此</a:t>
            </a:r>
            <a:r>
              <a:rPr lang="en-US" altLang="zh-CN" sz="2000" baseline="0" dirty="0">
                <a:solidFill>
                  <a:srgbClr val="3333CC"/>
                </a:solidFill>
                <a:ea typeface="Arial Unicode MS" pitchFamily="34" charset="-122"/>
              </a:rPr>
              <a:t>h4</a:t>
            </a:r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的</a:t>
            </a:r>
            <a:r>
              <a:rPr lang="en-US" altLang="zh-CN" sz="2000" baseline="0" dirty="0" err="1">
                <a:solidFill>
                  <a:srgbClr val="3333CC"/>
                </a:solidFill>
                <a:ea typeface="Arial Unicode MS" pitchFamily="34" charset="-122"/>
              </a:rPr>
              <a:t>can_be_avail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  <a:p>
            <a:r>
              <a:rPr lang="zh-CN" altLang="en-US" sz="2000" baseline="0" dirty="0">
                <a:solidFill>
                  <a:srgbClr val="3333CC"/>
                </a:solidFill>
                <a:ea typeface="Arial Unicode MS" pitchFamily="34" charset="-122"/>
              </a:rPr>
              <a:t>被设置为假</a:t>
            </a:r>
            <a:endParaRPr lang="en-US" altLang="zh-CN" sz="2000" baseline="0" dirty="0">
              <a:solidFill>
                <a:srgbClr val="3333CC"/>
              </a:solidFill>
              <a:ea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9649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第二趟扫描：计算</a:t>
            </a:r>
            <a:r>
              <a:rPr lang="en-US" altLang="zh-CN" dirty="0"/>
              <a:t>later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en-US" altLang="zh-CN" sz="2400" dirty="0" err="1"/>
                  <a:t>can_be_avail</a:t>
                </a:r>
                <a:r>
                  <a:rPr lang="zh-CN" altLang="en-US" sz="2400" dirty="0"/>
                  <a:t>集合是上界：在所有</a:t>
                </a:r>
                <a:r>
                  <a:rPr lang="en-US" altLang="zh-CN" sz="2400" dirty="0" err="1"/>
                  <a:t>can_be_avail</a:t>
                </a:r>
                <a:r>
                  <a:rPr lang="zh-CN" altLang="en-US" sz="2400" dirty="0"/>
                  <a:t>为真的位置插入，并非最优</a:t>
                </a:r>
                <a:endParaRPr lang="en-US" altLang="zh-CN" sz="2400" dirty="0"/>
              </a:p>
              <a:p>
                <a:r>
                  <a:rPr lang="en-US" altLang="zh-CN" sz="2400" dirty="0"/>
                  <a:t>later</a:t>
                </a:r>
                <a:r>
                  <a:rPr lang="zh-CN" altLang="en-US" sz="2400" dirty="0"/>
                  <a:t>：尝试计算最小上界，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节点没被引用的话，可推迟插入，使得插入变量有最短的</a:t>
                </a:r>
                <a:r>
                  <a:rPr lang="en-US" altLang="zh-CN" sz="2400" dirty="0"/>
                  <a:t>live interval</a:t>
                </a:r>
                <a:r>
                  <a:rPr lang="zh-CN" altLang="en-US" sz="2400" dirty="0"/>
                  <a:t>，减小寄存器分配的压力</a:t>
                </a:r>
                <a:endParaRPr lang="en-US" altLang="zh-CN" sz="2400" dirty="0"/>
              </a:p>
              <a:p>
                <a:r>
                  <a:rPr lang="zh-CN" altLang="en-US" sz="2400" dirty="0"/>
                  <a:t>在第一趟得出的区域中，确定真正完成插入后，那些表达式可用的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位置</a:t>
                </a:r>
                <a:r>
                  <a:rPr lang="en-US" altLang="zh-CN" sz="2400" dirty="0"/>
                  <a:t>——</a:t>
                </a:r>
                <a:r>
                  <a:rPr lang="zh-CN" altLang="en-US" sz="2400" dirty="0"/>
                  <a:t>意味着最后（最终）插入点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在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为真处初始化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为真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检查每个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函数，如果有任何运算对象被引用（该运算对象可用，且</a:t>
                </a:r>
                <a:r>
                  <a:rPr lang="en-US" altLang="zh-CN" sz="2000" dirty="0" err="1"/>
                  <a:t>has_real_use</a:t>
                </a:r>
                <a:r>
                  <a:rPr lang="zh-CN" altLang="en-US" sz="2000" dirty="0"/>
                  <a:t>），则置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为假（插入不能推迟（下移））并前向传播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假值到该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的引用者</a:t>
                </a:r>
                <a:endParaRPr lang="en-US" altLang="zh-CN" sz="2000" dirty="0"/>
              </a:p>
              <a:p>
                <a:r>
                  <a:rPr lang="zh-CN" altLang="en-US" sz="2400" dirty="0"/>
                  <a:t>结束后有</a:t>
                </a:r>
                <a:br>
                  <a:rPr lang="en-US" altLang="zh-CN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𝑤𝑖𝑙𝑙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𝑎𝑣𝑎𝑖𝑙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𝑎𝑣𝑎𝑖𝑙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𝑙𝑎𝑡𝑒𝑟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471" t="-7971" r="-4078" b="-487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2142C16-9EC1-4248-8545-285AAC746DDD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96713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later</a:t>
            </a:r>
            <a:r>
              <a:rPr lang="zh-CN" altLang="en-US" dirty="0"/>
              <a:t>算法描述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ComputeLater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(Function &amp;F)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将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‘later’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初始化为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‘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’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的值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get_phis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phi.later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lambda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函数：检查是否存在引用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——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运算对象可用且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has_real_use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check_use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[](const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return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!= Bottom()) &amp;&amp;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opnd.has_real_use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== true);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函数的所有运算对象都没有被引用，则推迟插入（什么也不做，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later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保持为真），否则，清除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later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get_phis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phi.later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&amp;&amp;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any_of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phi.operands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(),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check_use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ResetLater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(phi);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392" t="-725" b="-446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7041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later</a:t>
            </a:r>
            <a:r>
              <a:rPr lang="zh-CN" altLang="en-US" dirty="0"/>
              <a:t>算法描述（续）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ResetLater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PhiNode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&amp;v)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v.later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= false;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沿定义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—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引用链，对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的引用者传播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later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假值</a:t>
            </a:r>
            <a:endParaRPr lang="en-US" altLang="zh-CN" sz="16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for (auto &amp;user :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v.users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if (auto phi =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dyn_cast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&lt;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PhiNode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&gt;(user))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ResetLater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(phi);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}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24942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WillBeAvail</a:t>
            </a:r>
            <a:r>
              <a:rPr lang="zh-CN" altLang="en-US" dirty="0"/>
              <a:t>示例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98DB9E5-CD0C-4BF9-9BE8-525CB406B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71600"/>
                <a:ext cx="8775576" cy="4724400"/>
              </a:xfrm>
            </p:spPr>
            <p:txBody>
              <a:bodyPr/>
              <a:lstStyle/>
              <a:p>
                <a:r>
                  <a:rPr lang="en-US" altLang="zh-CN" sz="2000" dirty="0"/>
                  <a:t>h2</a:t>
                </a:r>
                <a:r>
                  <a:rPr lang="zh-CN" altLang="en-US" sz="2000" dirty="0"/>
                  <a:t>的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为假，因为它是非</a:t>
                </a:r>
                <a:br>
                  <a:rPr lang="en-US" altLang="zh-CN" sz="2000" dirty="0"/>
                </a:br>
                <a:r>
                  <a:rPr lang="en-US" altLang="zh-CN" sz="2000" dirty="0"/>
                  <a:t>down-safe</a:t>
                </a:r>
                <a:r>
                  <a:rPr lang="zh-CN" altLang="en-US" sz="2000" dirty="0"/>
                  <a:t>的且有一个运算对象不可用</a:t>
                </a:r>
                <a:endParaRPr lang="en-US" altLang="zh-CN" sz="2000" dirty="0"/>
              </a:p>
              <a:p>
                <a:r>
                  <a:rPr lang="zh-CN" altLang="en-US" sz="2000" dirty="0"/>
                  <a:t>前向传播不影响其他节点，</a:t>
                </a:r>
                <a:br>
                  <a:rPr lang="en-US" altLang="zh-CN" sz="2000" dirty="0"/>
                </a:br>
                <a:r>
                  <a:rPr lang="zh-CN" altLang="en-US" sz="2000" dirty="0"/>
                  <a:t>因为都</a:t>
                </a:r>
                <a:r>
                  <a:rPr lang="en-US" altLang="zh-CN" sz="2000" dirty="0" err="1"/>
                  <a:t>has_real_use</a:t>
                </a:r>
                <a:endParaRPr lang="en-US" altLang="zh-CN" sz="2000" dirty="0"/>
              </a:p>
              <a:p>
                <a:r>
                  <a:rPr lang="en-US" altLang="zh-CN" sz="2000" dirty="0"/>
                  <a:t>h3</a:t>
                </a:r>
                <a:r>
                  <a:rPr lang="zh-CN" altLang="en-US" sz="2000" dirty="0"/>
                  <a:t>的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被设置为假，因为运算对象</a:t>
                </a:r>
                <a:r>
                  <a:rPr lang="en-US" altLang="zh-CN" sz="2000" dirty="0"/>
                  <a:t>h4</a:t>
                </a:r>
                <a:br>
                  <a:rPr lang="en-US" altLang="zh-CN" sz="2000" dirty="0"/>
                </a:br>
                <a:r>
                  <a:rPr lang="zh-CN" altLang="en-US" sz="2000" dirty="0"/>
                  <a:t>存在引用，然后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假值被传播到</a:t>
                </a:r>
                <a:br>
                  <a:rPr lang="en-US" altLang="zh-CN" sz="2000" dirty="0"/>
                </a:br>
                <a:r>
                  <a:rPr lang="zh-CN" altLang="en-US" sz="2000" dirty="0"/>
                  <a:t>其引用者</a:t>
                </a:r>
                <a:r>
                  <a:rPr lang="en-US" altLang="zh-CN" sz="2000" dirty="0"/>
                  <a:t>h4</a:t>
                </a:r>
              </a:p>
              <a:p>
                <a:r>
                  <a:rPr lang="zh-CN" altLang="en-US" sz="2000" dirty="0"/>
                  <a:t>综合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later</a:t>
                </a:r>
                <a:r>
                  <a:rPr lang="zh-CN" altLang="en-US" sz="2000" dirty="0"/>
                  <a:t>，</a:t>
                </a:r>
                <a:r>
                  <a:rPr lang="en-US" altLang="zh-CN" sz="2000" dirty="0" err="1"/>
                  <a:t>will_be_avail</a:t>
                </a:r>
                <a:br>
                  <a:rPr lang="en-US" altLang="zh-CN" sz="2000" dirty="0"/>
                </a:br>
                <a:r>
                  <a:rPr lang="zh-CN" altLang="en-US" sz="2000" dirty="0"/>
                  <a:t>集合为</a:t>
                </a:r>
                <a:r>
                  <a:rPr lang="en-US" altLang="zh-CN" sz="2000" dirty="0"/>
                  <a:t>{h3,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h4}</a:t>
                </a:r>
                <a:r>
                  <a:rPr lang="zh-CN" altLang="en-US" sz="2000" dirty="0"/>
                  <a:t>，这两个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被真正插入</a:t>
                </a:r>
                <a:br>
                  <a:rPr lang="en-US" altLang="zh-CN" sz="2000" dirty="0"/>
                </a:br>
                <a:r>
                  <a:rPr lang="en-US" altLang="zh-CN" sz="2000" dirty="0"/>
                  <a:t>SSA</a:t>
                </a:r>
                <a:r>
                  <a:rPr lang="zh-CN" altLang="en-US" sz="2000" dirty="0"/>
                  <a:t>中，而</a:t>
                </a:r>
                <a:r>
                  <a:rPr lang="en-US" altLang="zh-CN" sz="2000" dirty="0"/>
                  <a:t>h2</a:t>
                </a:r>
                <a:r>
                  <a:rPr lang="zh-CN" altLang="en-US" sz="2000" dirty="0"/>
                  <a:t>并不插入</a:t>
                </a:r>
                <a:endParaRPr lang="en-US" altLang="zh-CN" sz="2000" dirty="0"/>
              </a:p>
              <a:p>
                <a:r>
                  <a:rPr lang="zh-CN" altLang="en-US" sz="2000" dirty="0"/>
                  <a:t>每个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运算对象是否进行</a:t>
                </a:r>
                <a:r>
                  <a:rPr lang="en-US" altLang="zh-CN" sz="2000" dirty="0"/>
                  <a:t>PRE</a:t>
                </a:r>
                <a:r>
                  <a:rPr lang="zh-CN" altLang="en-US" sz="2000" dirty="0"/>
                  <a:t>插入？</a:t>
                </a:r>
                <a:br>
                  <a:rPr lang="en-US" altLang="zh-CN" sz="2000" dirty="0"/>
                </a:br>
                <a:r>
                  <a:rPr lang="zh-CN" altLang="en-US" sz="2000" dirty="0"/>
                  <a:t>（后续步骤会用到）</a:t>
                </a:r>
              </a:p>
              <a:p>
                <a:pPr lvl="1"/>
                <a:r>
                  <a:rPr lang="zh-CN" altLang="en-US" sz="1600" dirty="0"/>
                  <a:t>运算对象所在的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/>
                  <a:t>的</a:t>
                </a:r>
                <a:r>
                  <a:rPr lang="en-US" altLang="zh-CN" sz="1600" dirty="0" err="1"/>
                  <a:t>WillBeAvail</a:t>
                </a:r>
                <a:r>
                  <a:rPr lang="zh-CN" altLang="en-US" sz="1600" dirty="0"/>
                  <a:t>为真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运算对象是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zh-CN" altLang="en-US" sz="1600" dirty="0"/>
                  <a:t>，或</a:t>
                </a:r>
                <a:r>
                  <a:rPr lang="en-US" altLang="zh-CN" sz="1600" dirty="0" err="1"/>
                  <a:t>has_real_use</a:t>
                </a:r>
                <a:r>
                  <a:rPr lang="zh-CN" altLang="en-US" sz="1600" dirty="0"/>
                  <a:t>为假，且</a:t>
                </a:r>
                <a:br>
                  <a:rPr lang="en-US" altLang="zh-CN" sz="1600" dirty="0"/>
                </a:br>
                <a:r>
                  <a:rPr lang="zh-CN" altLang="en-US" sz="1600" dirty="0"/>
                  <a:t>其定义是一个</a:t>
                </a:r>
                <a:r>
                  <a:rPr lang="en-US" altLang="zh-CN" sz="1600" dirty="0" err="1"/>
                  <a:t>WillBeAvail</a:t>
                </a:r>
                <a:r>
                  <a:rPr lang="zh-CN" altLang="en-US" sz="1600" dirty="0"/>
                  <a:t>为假的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98DB9E5-CD0C-4BF9-9BE8-525CB406B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71600"/>
                <a:ext cx="8775576" cy="4724400"/>
              </a:xfrm>
              <a:blipFill>
                <a:blip r:embed="rId2"/>
                <a:stretch>
                  <a:fillRect l="-208" t="-903" b="-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46FCFAE7-D726-4EB5-835E-12421949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088808"/>
            <a:ext cx="4127182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708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步骤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将假想临时变量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图转换为有效的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图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——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已完成计算插入，无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运算对象为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endParaRPr lang="zh-CN" altLang="en-US" sz="2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对表达式每次出现，确定是现场计算还是从临时变量读取，对前者还要确定是否保存到临时变量，用标志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reload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和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save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表示这两个信息</a:t>
                </a: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，检查每个运算对象是否满足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insertion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，若是，在其对应的入射边插入计算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将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转换为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。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为假的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不转换，对于引用它们的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，转为引用其他（真的或插入的）出现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删除多余的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zh-CN" altLang="en-US" sz="24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84" t="-1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440A52B-9559-4F2B-A2A2-546B12CEC727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61964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800" dirty="0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28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：指向表达式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的版本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的定义，两种情况：</a:t>
                </a: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一个真出现</a:t>
                </a: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一个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r>
                  <a:rPr lang="en-US" altLang="zh-CN" sz="2800" dirty="0">
                    <a:sym typeface="Wingdings" panose="05000000000000000000" pitchFamily="2" charset="2"/>
                  </a:rPr>
                  <a:t>Finalize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对程序控制流图的支配树进行先序遍历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先访问临时变量版本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的定义，然后才访问其引用，引用有两种情况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zh-CN" altLang="en-US" sz="2000" dirty="0">
                    <a:sym typeface="Wingdings" panose="05000000000000000000" pitchFamily="2" charset="2"/>
                  </a:rPr>
                  <a:t>一次冗余计算，可用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读取操作替换掉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 lvl="2"/>
                <a:r>
                  <a:rPr lang="zh-CN" altLang="en-US" sz="2000" dirty="0">
                    <a:sym typeface="Wingdings" panose="05000000000000000000" pitchFamily="2" charset="2"/>
                  </a:rPr>
                  <a:t>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运算对象、引用了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，替换为一个引用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r>
                  <a:rPr lang="en-US" altLang="zh-CN" sz="2800" dirty="0">
                    <a:sym typeface="Wingdings" panose="05000000000000000000" pitchFamily="2" charset="2"/>
                  </a:rPr>
                  <a:t>Finalize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无需重命名栈，因为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版本已经正确设置了</a:t>
                </a:r>
              </a:p>
            </p:txBody>
          </p:sp>
        </mc:Choice>
        <mc:Fallback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84" t="-1677" r="-5176" b="-6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832C0DF-FCBC-4F9E-A411-D5B9FE99D29F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45533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算法细节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400" dirty="0">
                    <a:sym typeface="Wingdings" panose="05000000000000000000" pitchFamily="2" charset="2"/>
                  </a:rPr>
                  <a:t>在遍历过程中，几种表达式出现的处理策略如下：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：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如果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为假，则什么也不做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否则，首次访问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，设置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指向此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的真出现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如果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，则是首次访问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否则，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已指向某个定义，而它不支配当前出现，则当前出现也是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的定义</a:t>
                </a:r>
                <a:br>
                  <a:rPr lang="en-US" altLang="zh-CN" sz="1600" dirty="0">
                    <a:sym typeface="Wingdings" panose="05000000000000000000" pitchFamily="2" charset="2"/>
                  </a:rPr>
                </a:br>
                <a:r>
                  <a:rPr lang="zh-CN" altLang="en-US" sz="1600" dirty="0">
                    <a:sym typeface="Wingdings" panose="05000000000000000000" pitchFamily="2" charset="2"/>
                  </a:rPr>
                  <a:t>两种情况，都设置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指向当前出现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否则，当前出现是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的引用，则将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指向的出现的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save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和当前出现的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reload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设置为真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>
                    <a:sym typeface="Wingdings" panose="05000000000000000000" pitchFamily="2" charset="2"/>
                  </a:rPr>
                  <a:t>在当前基本块的后继块中的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>
                    <a:sym typeface="Wingdings" panose="05000000000000000000" pitchFamily="2" charset="2"/>
                  </a:rPr>
                  <a:t>的运算对象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如果所在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will_be_avail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为假，什么也不做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否则，如果运算对象满足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insertion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，在当前基本块出口插入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的计算</a:t>
                </a:r>
                <a:endParaRPr lang="en-US" altLang="zh-CN" sz="1600" dirty="0">
                  <a:sym typeface="Wingdings" panose="05000000000000000000" pitchFamily="2" charset="2"/>
                </a:endParaRPr>
              </a:p>
              <a:p>
                <a:pPr marL="1314450" lvl="2" indent="-457200"/>
                <a:r>
                  <a:rPr lang="zh-CN" altLang="en-US" sz="1600" dirty="0">
                    <a:sym typeface="Wingdings" panose="05000000000000000000" pitchFamily="2" charset="2"/>
                  </a:rPr>
                  <a:t>如果运算对象不满足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insertion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，则将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指向出现的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save</a:t>
                </a:r>
                <a:r>
                  <a:rPr lang="zh-CN" altLang="en-US" sz="1600" dirty="0">
                    <a:sym typeface="Wingdings" panose="05000000000000000000" pitchFamily="2" charset="2"/>
                  </a:rPr>
                  <a:t>设置为真，并更新此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ym typeface="Wingdings" panose="05000000000000000000" pitchFamily="2" charset="2"/>
                  </a:rPr>
                  <a:t>运算对象引用</a:t>
                </a:r>
                <a:r>
                  <a:rPr lang="en-US" altLang="zh-CN" sz="1600" dirty="0" err="1">
                    <a:sym typeface="Wingdings" panose="05000000000000000000" pitchFamily="2" charset="2"/>
                  </a:rPr>
                  <a:t>Avail_def</a:t>
                </a:r>
                <a:r>
                  <a:rPr lang="en-US" altLang="zh-CN" sz="1600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US" altLang="zh-CN" sz="1600" dirty="0">
                    <a:sym typeface="Wingdings" panose="05000000000000000000" pitchFamily="2" charset="2"/>
                  </a:rPr>
                  <a:t>[x]</a:t>
                </a:r>
              </a:p>
              <a:p>
                <a:pPr marL="514350" indent="-457200"/>
                <a:r>
                  <a:rPr lang="zh-CN" altLang="en-US" sz="2400" dirty="0">
                    <a:sym typeface="Wingdings" panose="05000000000000000000" pitchFamily="2" charset="2"/>
                  </a:rPr>
                  <a:t>冗余的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删除和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最小化见参考文献</a:t>
                </a:r>
              </a:p>
            </p:txBody>
          </p:sp>
        </mc:Choice>
        <mc:Fallback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71" t="-1419" b="-15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F0F6EB2-EDAC-40E5-B4EB-C57AD63E9C90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31616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算法描述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BA2696-38FD-4A5D-9FF7-285BAB73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1377524"/>
            <a:ext cx="5143500" cy="4324350"/>
          </a:xfrm>
          <a:prstGeom prst="rect">
            <a:avLst/>
          </a:prstGeom>
        </p:spPr>
      </p:pic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83968" y="2564904"/>
            <a:ext cx="936104" cy="334144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D2F3A9-F4EF-42BF-A349-33874D6AA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8776" y="3581342"/>
            <a:ext cx="2363543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的前两种情况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3504D21-7043-4001-AC83-DBA48BCE4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8775" y="4365104"/>
            <a:ext cx="2363543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的第三种情况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D9A140-DDE3-4E6C-AEA0-D2DF63F277A0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CE06AB74-E564-4D71-AFAE-D74821B683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3968" y="2855317"/>
                <a:ext cx="2808312" cy="334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 kern="1200">
                    <a:solidFill>
                      <a:srgbClr val="3333CC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 kern="1200">
                    <a:solidFill>
                      <a:srgbClr val="FF330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aseline="0">
                        <a:solidFill>
                          <a:srgbClr val="009900"/>
                        </a:solidFill>
                        <a:latin typeface="Arial Unicode MS" pitchFamily="34" charset="-122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</a:t>
                </a:r>
                <a:r>
                  <a:rPr lang="en-US" altLang="zh-CN" sz="1600" baseline="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will_be_avail</a:t>
                </a:r>
                <a:r>
                  <a:rPr lang="zh-CN" altLang="en-US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为真</a:t>
                </a:r>
                <a:endParaRPr lang="en-US" altLang="zh-CN" sz="1600" baseline="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CE06AB74-E564-4D71-AFAE-D74821B68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3968" y="2855317"/>
                <a:ext cx="2808312" cy="334144"/>
              </a:xfrm>
              <a:prstGeom prst="rect">
                <a:avLst/>
              </a:prstGeom>
              <a:blipFill>
                <a:blip r:embed="rId3"/>
                <a:stretch>
                  <a:fillRect l="-1304" t="-1818" b="-27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135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5D60FB-B8D3-47D4-A12B-CD1E85537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371600"/>
            <a:ext cx="7772400" cy="47244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98C70A-0007-4099-A977-C086002E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1376689"/>
            <a:ext cx="5343525" cy="4743450"/>
          </a:xfrm>
          <a:prstGeom prst="rect">
            <a:avLst/>
          </a:prstGeom>
        </p:spPr>
      </p:pic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算法描述（续）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3504D21-7043-4001-AC83-DBA48BCE4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992" y="1556792"/>
            <a:ext cx="4455096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当前基本块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block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是后继基本块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S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的第几个前驱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FA53CCFE-9B5E-423C-98EE-3C05479E95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9992" y="2296141"/>
                <a:ext cx="3960440" cy="334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SzPct val="75000"/>
                  <a:buFont typeface="Wingdings" panose="05000000000000000000" pitchFamily="2" charset="2"/>
                  <a:buChar char="m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9000"/>
                  <a:buFont typeface="Wingdings" panose="05000000000000000000" pitchFamily="2" charset="2"/>
                  <a:buChar char="q"/>
                  <a:defRPr kumimoji="1" sz="2800" kern="1200">
                    <a:solidFill>
                      <a:srgbClr val="3333CC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Ø"/>
                  <a:defRPr kumimoji="1" sz="2400" kern="1200">
                    <a:solidFill>
                      <a:srgbClr val="FF330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aseline="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en-US" altLang="zh-CN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F</a:t>
                </a:r>
                <a:r>
                  <a:rPr lang="zh-CN" altLang="en-US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是</a:t>
                </a:r>
                <a:r>
                  <a:rPr lang="en-US" altLang="zh-CN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S</a:t>
                </a:r>
                <a:r>
                  <a:rPr lang="zh-CN" altLang="en-US" sz="1600" baseline="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中第几个表达式</a:t>
                </a:r>
                <a:endParaRPr lang="en-US" altLang="zh-CN" sz="1600" baseline="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FA53CCFE-9B5E-423C-98EE-3C05479E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9992" y="2296141"/>
                <a:ext cx="3960440" cy="334144"/>
              </a:xfrm>
              <a:prstGeom prst="rect">
                <a:avLst/>
              </a:prstGeom>
              <a:blipFill>
                <a:blip r:embed="rId3"/>
                <a:stretch>
                  <a:fillRect l="-769" t="-1852" b="-296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">
            <a:extLst>
              <a:ext uri="{FF2B5EF4-FFF2-40B4-BE49-F238E27FC236}">
                <a16:creationId xmlns:a16="http://schemas.microsoft.com/office/drawing/2014/main" id="{AC0D4511-9F24-41DB-A883-C28A6D5B6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556" y="2630285"/>
            <a:ext cx="1779772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9B9BAB81-C1B9-4AFB-B506-A720294D0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9847" y="3958952"/>
            <a:ext cx="1779772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909392-C6C9-4D02-B1E8-8ADD93AD0504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8534773-6CEF-4E30-8632-1C42BCD47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992" y="1275366"/>
            <a:ext cx="1779772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8F07E52-23E6-45C0-A09C-245E3267A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555" y="2885459"/>
            <a:ext cx="3199419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在基本块</a:t>
            </a: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block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出口处插入计算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0468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B13C414-0EDB-4598-8F5C-8980661F8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9.3</a:t>
            </a:r>
            <a:r>
              <a:rPr lang="zh-CN" altLang="en-US" dirty="0"/>
              <a:t>（续）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55320F6-C85D-4392-9832-D4050E5BC5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>
                <a:solidFill>
                  <a:schemeClr val="folHlink"/>
                </a:solidFill>
              </a:rPr>
              <a:t>prod := 0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>
                <a:solidFill>
                  <a:schemeClr val="folHlink"/>
                </a:solidFill>
              </a:rPr>
              <a:t>i := 1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1</a:t>
            </a:r>
            <a:r>
              <a:rPr lang="en-US" altLang="zh-CN" sz="2000"/>
              <a:t> := 4 * i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2</a:t>
            </a:r>
            <a:r>
              <a:rPr lang="en-US" altLang="zh-CN" sz="2000"/>
              <a:t> := a [ t</a:t>
            </a:r>
            <a:r>
              <a:rPr lang="en-US" altLang="zh-CN" sz="2000" baseline="-25000"/>
              <a:t>1</a:t>
            </a:r>
            <a:r>
              <a:rPr lang="en-US" altLang="zh-CN" sz="2000"/>
              <a:t> ]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3</a:t>
            </a:r>
            <a:r>
              <a:rPr lang="en-US" altLang="zh-CN" sz="2000"/>
              <a:t> := 4 * i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4</a:t>
            </a:r>
            <a:r>
              <a:rPr lang="en-US" altLang="zh-CN" sz="2000"/>
              <a:t> := b [ t</a:t>
            </a:r>
            <a:r>
              <a:rPr lang="en-US" altLang="zh-CN" sz="2000" baseline="-25000"/>
              <a:t>3</a:t>
            </a:r>
            <a:r>
              <a:rPr lang="en-US" altLang="zh-CN" sz="2000"/>
              <a:t>]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5</a:t>
            </a:r>
            <a:r>
              <a:rPr lang="en-US" altLang="zh-CN" sz="2000"/>
              <a:t> := t</a:t>
            </a:r>
            <a:r>
              <a:rPr lang="en-US" altLang="zh-CN" sz="2000" baseline="-25000"/>
              <a:t>2</a:t>
            </a:r>
            <a:r>
              <a:rPr lang="en-US" altLang="zh-CN" sz="2000"/>
              <a:t> * t</a:t>
            </a:r>
            <a:r>
              <a:rPr lang="en-US" altLang="zh-CN" sz="2000" baseline="-25000"/>
              <a:t>4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6</a:t>
            </a:r>
            <a:r>
              <a:rPr lang="en-US" altLang="zh-CN" sz="2000"/>
              <a:t> := prod + t</a:t>
            </a:r>
            <a:r>
              <a:rPr lang="en-US" altLang="zh-CN" sz="2000" baseline="-25000"/>
              <a:t>5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prod := t</a:t>
            </a:r>
            <a:r>
              <a:rPr lang="en-US" altLang="zh-CN" sz="2000" baseline="-25000"/>
              <a:t>6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t</a:t>
            </a:r>
            <a:r>
              <a:rPr lang="en-US" altLang="zh-CN" sz="2000" baseline="-25000"/>
              <a:t>7</a:t>
            </a:r>
            <a:r>
              <a:rPr lang="en-US" altLang="zh-CN" sz="2000"/>
              <a:t> := i + 1</a:t>
            </a:r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i := t</a:t>
            </a:r>
            <a:r>
              <a:rPr lang="en-US" altLang="zh-CN" sz="2000" baseline="-25000"/>
              <a:t>7</a:t>
            </a:r>
            <a:endParaRPr lang="en-US" altLang="zh-CN" sz="2000"/>
          </a:p>
          <a:p>
            <a:pPr marL="609600" indent="-609600" eaLnBrk="1" hangingPunct="1">
              <a:spcBef>
                <a:spcPct val="10000"/>
              </a:spcBef>
              <a:buFont typeface="Wingdings" panose="05000000000000000000" pitchFamily="2" charset="2"/>
              <a:buAutoNum type="arabicParenBoth"/>
            </a:pPr>
            <a:r>
              <a:rPr lang="en-US" altLang="zh-CN" sz="2000"/>
              <a:t>if i &lt;= 20 goto (3)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5D60FB-B8D3-47D4-A12B-CD1E85537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371600"/>
            <a:ext cx="7772400" cy="47244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2B9632-9097-4019-94D1-B223B7C8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88" y="1391650"/>
            <a:ext cx="4295775" cy="2143125"/>
          </a:xfrm>
          <a:prstGeom prst="rect">
            <a:avLst/>
          </a:prstGeom>
        </p:spPr>
      </p:pic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算法描述（续）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3504D21-7043-4001-AC83-DBA48BCE4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8463" y="1332655"/>
            <a:ext cx="2837953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先序遍历支配树中子基本块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A53CCFE-9B5E-423C-98EE-3C05479E9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4038" y="2998893"/>
            <a:ext cx="2646234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baseline="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从支配树根节点开始遍历</a:t>
            </a:r>
            <a:endParaRPr lang="en-US" altLang="zh-CN" sz="1600" baseline="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BB4103-7A89-478A-A281-E23A2879327D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894409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5D60FB-B8D3-47D4-A12B-CD1E85537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371600"/>
            <a:ext cx="7772400" cy="47244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Finalize</a:t>
            </a:r>
            <a:r>
              <a:rPr lang="zh-CN" altLang="en-US" dirty="0"/>
              <a:t>示例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1F95E8-8523-41AC-B0E1-97C95802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71600"/>
            <a:ext cx="3891344" cy="51297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202444-562A-42EF-BCD5-C660E212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88" y="1368456"/>
            <a:ext cx="3891344" cy="5136071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E371D551-A620-46E2-A9F0-4BF47DE1A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606" y="1916832"/>
            <a:ext cx="1332146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中</a:t>
            </a:r>
            <a:r>
              <a:rPr lang="en-US" altLang="zh-CN" sz="1400" baseline="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wba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假</a:t>
            </a:r>
            <a:endParaRPr lang="en-US" altLang="zh-CN" sz="1400" baseline="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87D86C8-F3A9-40BF-BEF4-9CBA5104F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752" y="3399656"/>
            <a:ext cx="1410208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C850F48A-C6DF-47C4-B534-5490AE340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40" y="4725144"/>
            <a:ext cx="1410208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410E2B0-A98C-42E9-A07F-4650A95A2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40" y="3624055"/>
            <a:ext cx="1332146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59E6C0-E3BD-4834-826B-59F2234648F8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4B0EAC5-395C-4117-8B91-9C01E966F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865" y="1485616"/>
            <a:ext cx="1332146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6953649-18E0-49CA-A80F-72B9FBFBB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8507" y="4724464"/>
            <a:ext cx="1410208" cy="3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4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3</a:t>
            </a:r>
            <a:r>
              <a:rPr lang="zh-CN" altLang="en-US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的情况</a:t>
            </a:r>
            <a:r>
              <a:rPr lang="en-US" altLang="zh-CN" sz="1400" baseline="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0A71AA9-3A85-45A8-86C6-A675FC1DA693}"/>
              </a:ext>
            </a:extLst>
          </p:cNvPr>
          <p:cNvCxnSpPr>
            <a:cxnSpLocks/>
            <a:stCxn id="16" idx="1"/>
          </p:cNvCxnSpPr>
          <p:nvPr/>
        </p:nvCxnSpPr>
        <p:spPr bwMode="auto">
          <a:xfrm flipH="1">
            <a:off x="2731961" y="4891536"/>
            <a:ext cx="696546" cy="23363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618333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CodeMotion</a:t>
            </a:r>
            <a:r>
              <a:rPr lang="zh-CN" altLang="en-US" dirty="0"/>
              <a:t>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更新</a:t>
                </a:r>
                <a:r>
                  <a:rPr lang="en-US" altLang="zh-CN" sz="2800" dirty="0"/>
                  <a:t>SSA</a:t>
                </a:r>
                <a:r>
                  <a:rPr lang="zh-CN" altLang="en-US" sz="2800" dirty="0"/>
                  <a:t>程序表示，以反映</a:t>
                </a:r>
                <a:r>
                  <a:rPr lang="en-US" altLang="zh-CN" sz="2800" dirty="0"/>
                  <a:t>PRE</a:t>
                </a:r>
                <a:r>
                  <a:rPr lang="zh-CN" altLang="en-US" sz="2800" dirty="0"/>
                  <a:t>结果</a:t>
                </a:r>
                <a:endParaRPr lang="zh-CN" altLang="en-US" sz="2800" dirty="0">
                  <a:sym typeface="Wingdings" panose="05000000000000000000" pitchFamily="2" charset="2"/>
                </a:endParaRPr>
              </a:p>
              <a:p>
                <a:r>
                  <a:rPr lang="zh-CN" altLang="en-US" sz="2800" dirty="0">
                    <a:sym typeface="Wingdings" panose="05000000000000000000" pitchFamily="2" charset="2"/>
                  </a:rPr>
                  <a:t>引入实际临时变量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来消除冗余计算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r>
                  <a:rPr lang="zh-CN" altLang="en-US" sz="2800" dirty="0">
                    <a:sym typeface="Wingdings" panose="05000000000000000000" pitchFamily="2" charset="2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已经是合法的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形式，因此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形式就是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形式的子图，将没有引用的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（包括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）定义忽略即可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r>
                  <a:rPr lang="en-US" altLang="zh-CN" sz="2800" dirty="0" err="1"/>
                  <a:t>CodeMotion</a:t>
                </a:r>
                <a:r>
                  <a:rPr lang="zh-CN" altLang="en-US" sz="2800" dirty="0"/>
                  <a:t>步骤遍历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图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对真出现，若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save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为真，结果存入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的新版本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若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reload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为真，将计算替换为对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的引用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对插入的计算，结果存入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的新版本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，生成一个对应的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zh-CN" altLang="en-US" sz="24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84" t="-1677" b="-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1D35C7E-4834-4182-B05F-DCFC7CEFA534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72178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CodeMotion</a:t>
            </a:r>
            <a:r>
              <a:rPr lang="zh-CN" altLang="en-US" dirty="0"/>
              <a:t>示例</a:t>
            </a:r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5870C371-F468-42D9-B5C9-714447E54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2DAD7B-E231-466F-BB24-02F11B9B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3897630" cy="51234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DB6128-7D16-498A-BB55-5EA76C341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71600"/>
            <a:ext cx="3891344" cy="51360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65E919-2DE3-4D8D-B407-852CD93DB034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234331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PRE</a:t>
            </a:r>
            <a:r>
              <a:rPr lang="zh-CN" altLang="en-US" dirty="0"/>
              <a:t>优于</a:t>
            </a:r>
            <a:r>
              <a:rPr lang="en-US" altLang="zh-CN" dirty="0"/>
              <a:t>LICM</a:t>
            </a:r>
            <a:r>
              <a:rPr lang="zh-CN" altLang="en-US" dirty="0"/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sym typeface="Wingdings" panose="05000000000000000000" pitchFamily="2" charset="2"/>
                  </a:rPr>
                  <a:t>原本基本块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8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不是循环不变量，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en-US" altLang="zh-CN" sz="2800" dirty="0">
                    <a:sym typeface="Wingdings" panose="05000000000000000000" pitchFamily="2" charset="2"/>
                  </a:rPr>
                  <a:t>LICM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是无法处理的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r>
                  <a:rPr lang="zh-CN" altLang="en-US" sz="2800" dirty="0">
                    <a:sym typeface="Wingdings" panose="05000000000000000000" pitchFamily="2" charset="2"/>
                  </a:rPr>
                  <a:t>但实际只有经过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基本块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7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修改了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，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的值才改变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——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“部分循环不变量”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r>
                  <a:rPr lang="en-US" altLang="zh-CN" sz="2800" dirty="0">
                    <a:sym typeface="Wingdings" panose="05000000000000000000" pitchFamily="2" charset="2"/>
                  </a:rPr>
                  <a:t>PRE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可以将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提到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基本块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7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，降低了其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计算频率</a:t>
                </a:r>
              </a:p>
            </p:txBody>
          </p:sp>
        </mc:Choice>
        <mc:Fallback xmlns="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84" t="-1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B2DAD7B-E231-466F-BB24-02F11B9B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56" y="1371600"/>
            <a:ext cx="3897630" cy="51234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7425947-087F-4743-A6AA-878ECA790067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96112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  </a:t>
            </a:r>
            <a:r>
              <a:rPr lang="zh-CN" altLang="en-US"/>
              <a:t>全局数据流分析</a:t>
            </a:r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5870C371-F468-42D9-B5C9-714447E54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数据流信息</a:t>
            </a:r>
            <a:r>
              <a:rPr lang="zh-CN" altLang="en-US">
                <a:sym typeface="Wingdings" panose="05000000000000000000" pitchFamily="2" charset="2"/>
              </a:rPr>
              <a:t>解方程组</a:t>
            </a:r>
          </a:p>
          <a:p>
            <a:r>
              <a:rPr lang="zh-CN" altLang="en-US">
                <a:sym typeface="Wingdings" panose="05000000000000000000" pitchFamily="2" charset="2"/>
              </a:rPr>
              <a:t>数据流方程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out[S] = gen[S]∪(in[S] – kill[S])</a:t>
            </a:r>
            <a:br>
              <a:rPr lang="en-US" altLang="zh-CN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含义：语句结束处的信息</a:t>
            </a: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或者是语句生成的信息</a:t>
            </a: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或者是语句开始时的信息去除语句执行中注销的信息</a:t>
            </a:r>
          </a:p>
        </p:txBody>
      </p:sp>
    </p:spTree>
    <p:extLst>
      <p:ext uri="{BB962C8B-B14F-4D97-AF65-F5344CB8AC3E}">
        <p14:creationId xmlns:p14="http://schemas.microsoft.com/office/powerpoint/2010/main" val="18298732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>
            <a:extLst>
              <a:ext uri="{FF2B5EF4-FFF2-40B4-BE49-F238E27FC236}">
                <a16:creationId xmlns:a16="http://schemas.microsoft.com/office/drawing/2014/main" id="{8050945D-A8A5-4CE5-BFB7-D3A6B3A90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数据流方程创建求解的因素</a:t>
            </a:r>
          </a:p>
        </p:txBody>
      </p:sp>
      <p:sp>
        <p:nvSpPr>
          <p:cNvPr id="708611" name="Rectangle 3">
            <a:extLst>
              <a:ext uri="{FF2B5EF4-FFF2-40B4-BE49-F238E27FC236}">
                <a16:creationId xmlns:a16="http://schemas.microsoft.com/office/drawing/2014/main" id="{62581456-FA44-43BF-ABB7-3511ED7BD2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/>
              <a:t>“生成”、“注销”的概念依赖于求解问题一般</a:t>
            </a:r>
            <a:r>
              <a:rPr lang="en-US" altLang="zh-CN" dirty="0"/>
              <a:t>in[S]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out[S]</a:t>
            </a:r>
            <a:r>
              <a:rPr lang="zh-CN" altLang="en-US" dirty="0"/>
              <a:t>，还可能</a:t>
            </a:r>
            <a:r>
              <a:rPr lang="en-US" altLang="zh-CN" dirty="0"/>
              <a:t>out[S]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in[S]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/>
              <a:t>数据流分析依赖于程序的控制流语句</a:t>
            </a:r>
            <a:r>
              <a:rPr lang="en-US" altLang="zh-CN" dirty="0"/>
              <a:t>out[S]——</a:t>
            </a:r>
            <a:r>
              <a:rPr lang="zh-CN" altLang="en-US" dirty="0"/>
              <a:t>语句有唯一出口</a:t>
            </a:r>
            <a:br>
              <a:rPr lang="zh-CN" altLang="en-US" dirty="0"/>
            </a:br>
            <a:r>
              <a:rPr lang="zh-CN" altLang="en-US" dirty="0"/>
              <a:t>方程</a:t>
            </a:r>
            <a:r>
              <a:rPr lang="en-US" altLang="zh-CN" dirty="0"/>
              <a:t>——</a:t>
            </a:r>
            <a:r>
              <a:rPr lang="zh-CN" altLang="en-US" dirty="0"/>
              <a:t>基本块层次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/>
              <a:t>过程调用、通过指针变量的赋值以及数组变量的赋值等语句较为微妙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>
            <a:extLst>
              <a:ext uri="{FF2B5EF4-FFF2-40B4-BE49-F238E27FC236}">
                <a16:creationId xmlns:a16="http://schemas.microsoft.com/office/drawing/2014/main" id="{2BCDE350-5FC9-4556-9A1B-DAFCB2BC5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10.5.1  </a:t>
            </a:r>
            <a:r>
              <a:rPr lang="zh-CN" altLang="en-US"/>
              <a:t>点和路径</a:t>
            </a:r>
          </a:p>
        </p:txBody>
      </p:sp>
      <p:sp>
        <p:nvSpPr>
          <p:cNvPr id="709635" name="Rectangle 3">
            <a:extLst>
              <a:ext uri="{FF2B5EF4-FFF2-40B4-BE49-F238E27FC236}">
                <a16:creationId xmlns:a16="http://schemas.microsoft.com/office/drawing/2014/main" id="{AB400A71-F600-4727-B208-8827AE52B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/>
            <a:r>
              <a:rPr lang="zh-CN" altLang="en-US" sz="2800"/>
              <a:t>点（</a:t>
            </a:r>
            <a:r>
              <a:rPr lang="en-US" altLang="zh-CN" sz="2800">
                <a:solidFill>
                  <a:srgbClr val="FF3300"/>
                </a:solidFill>
              </a:rPr>
              <a:t>point</a:t>
            </a:r>
            <a:r>
              <a:rPr lang="zh-CN" altLang="en-US" sz="2800"/>
              <a:t>）</a:t>
            </a:r>
          </a:p>
          <a:p>
            <a:pPr marL="990600" lvl="1" indent="-533400"/>
            <a:r>
              <a:rPr lang="zh-CN" altLang="en-US" sz="2400"/>
              <a:t>相邻两条语句间的位置</a:t>
            </a:r>
          </a:p>
          <a:p>
            <a:pPr marL="990600" lvl="1" indent="-533400"/>
            <a:r>
              <a:rPr lang="zh-CN" altLang="en-US" sz="2400"/>
              <a:t>第一条之前和最后一条语句之后的位置</a:t>
            </a:r>
          </a:p>
          <a:p>
            <a:pPr marL="609600" indent="-609600"/>
            <a:r>
              <a:rPr lang="zh-CN" altLang="en-US" sz="2800"/>
              <a:t>路径（</a:t>
            </a:r>
            <a:r>
              <a:rPr lang="en-US" altLang="zh-CN" sz="2800">
                <a:solidFill>
                  <a:srgbClr val="FF3300"/>
                </a:solidFill>
              </a:rPr>
              <a:t>path</a:t>
            </a:r>
            <a:r>
              <a:rPr lang="zh-CN" altLang="en-US" sz="2800"/>
              <a:t>）</a:t>
            </a:r>
          </a:p>
          <a:p>
            <a:pPr marL="990600" lvl="1" indent="-533400">
              <a:spcBef>
                <a:spcPct val="0"/>
              </a:spcBef>
            </a:pP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en-US" altLang="zh-CN" sz="2400">
                <a:sym typeface="Wingdings" panose="05000000000000000000" pitchFamily="2" charset="2"/>
              </a:rPr>
              <a:t>p</a:t>
            </a:r>
            <a:r>
              <a:rPr lang="en-US" altLang="zh-CN" sz="2400" baseline="-25000">
                <a:sym typeface="Wingdings" panose="05000000000000000000" pitchFamily="2" charset="2"/>
              </a:rPr>
              <a:t>n</a:t>
            </a:r>
            <a:r>
              <a:rPr lang="zh-CN" altLang="en-US" sz="2400">
                <a:sym typeface="Wingdings" panose="05000000000000000000" pitchFamily="2" charset="2"/>
              </a:rPr>
              <a:t>的路径</a:t>
            </a:r>
            <a:r>
              <a:rPr lang="en-US" altLang="zh-CN" sz="2400">
                <a:sym typeface="Wingdings" panose="05000000000000000000" pitchFamily="2" charset="2"/>
              </a:rPr>
              <a:t>——</a:t>
            </a:r>
            <a:r>
              <a:rPr lang="zh-CN" altLang="en-US" sz="2400"/>
              <a:t>点序列</a:t>
            </a: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en-US" altLang="zh-CN" sz="2400"/>
              <a:t>, p</a:t>
            </a:r>
            <a:r>
              <a:rPr lang="en-US" altLang="zh-CN" sz="2400" baseline="-25000"/>
              <a:t>2</a:t>
            </a:r>
            <a:r>
              <a:rPr lang="en-US" altLang="zh-CN" sz="2400"/>
              <a:t>, …, p</a:t>
            </a:r>
            <a:r>
              <a:rPr lang="en-US" altLang="zh-CN" sz="2400" baseline="-25000"/>
              <a:t>n</a:t>
            </a:r>
            <a:r>
              <a:rPr lang="zh-CN" altLang="en-US" sz="2400"/>
              <a:t>，且对所有</a:t>
            </a:r>
            <a:r>
              <a:rPr lang="en-US" altLang="zh-CN" sz="2400"/>
              <a:t>1&lt;=i&lt;n</a:t>
            </a:r>
            <a:r>
              <a:rPr lang="zh-CN" altLang="en-US" sz="2400"/>
              <a:t>满足下面两个条件之一：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 sz="2400"/>
              <a:t>p</a:t>
            </a:r>
            <a:r>
              <a:rPr lang="en-US" altLang="zh-CN" sz="2400" baseline="-25000"/>
              <a:t>i</a:t>
            </a:r>
            <a:r>
              <a:rPr lang="zh-CN" altLang="en-US" sz="2400"/>
              <a:t>是紧挨在一条语句之前的点，</a:t>
            </a:r>
            <a:r>
              <a:rPr lang="en-US" altLang="zh-CN" sz="2400"/>
              <a:t>p</a:t>
            </a:r>
            <a:r>
              <a:rPr lang="en-US" altLang="zh-CN" sz="2400" baseline="-25000"/>
              <a:t>i+1</a:t>
            </a:r>
            <a:r>
              <a:rPr lang="zh-CN" altLang="en-US" sz="2400"/>
              <a:t>是同一基本块中紧接在该语句之后的点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 sz="2400"/>
              <a:t>p</a:t>
            </a:r>
            <a:r>
              <a:rPr lang="en-US" altLang="zh-CN" sz="2400" baseline="-25000"/>
              <a:t>i</a:t>
            </a:r>
            <a:r>
              <a:rPr lang="zh-CN" altLang="en-US" sz="2400"/>
              <a:t>是某基本块的结束点，</a:t>
            </a:r>
            <a:r>
              <a:rPr lang="en-US" altLang="zh-CN" sz="2400"/>
              <a:t>p</a:t>
            </a:r>
            <a:r>
              <a:rPr lang="en-US" altLang="zh-CN" sz="2400" baseline="-25000"/>
              <a:t>i+1</a:t>
            </a:r>
            <a:r>
              <a:rPr lang="zh-CN" altLang="en-US" sz="2400"/>
              <a:t>是后继块的开始点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>
            <a:extLst>
              <a:ext uri="{FF2B5EF4-FFF2-40B4-BE49-F238E27FC236}">
                <a16:creationId xmlns:a16="http://schemas.microsoft.com/office/drawing/2014/main" id="{9AF65EE6-0726-44FB-A618-E1844FB87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10.12</a:t>
            </a:r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D563E154-6D80-47EF-8EF2-C182D90D3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29200" y="1371600"/>
            <a:ext cx="3925888" cy="4724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B</a:t>
            </a:r>
            <a:r>
              <a:rPr lang="en-US" altLang="zh-CN" baseline="-25000"/>
              <a:t>5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6</a:t>
            </a:r>
            <a:r>
              <a:rPr lang="zh-CN" altLang="en-US">
                <a:sym typeface="Wingdings" panose="05000000000000000000" pitchFamily="2" charset="2"/>
              </a:rPr>
              <a:t>的路径：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5</a:t>
            </a:r>
            <a:r>
              <a:rPr lang="zh-CN" altLang="en-US">
                <a:sym typeface="Wingdings" panose="05000000000000000000" pitchFamily="2" charset="2"/>
              </a:rPr>
              <a:t>的结束点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3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4</a:t>
            </a:r>
            <a:r>
              <a:rPr lang="zh-CN" altLang="en-US">
                <a:sym typeface="Wingdings" panose="05000000000000000000" pitchFamily="2" charset="2"/>
              </a:rPr>
              <a:t>的所有点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6</a:t>
            </a:r>
            <a:r>
              <a:rPr lang="zh-CN" altLang="en-US">
                <a:sym typeface="Wingdings" panose="05000000000000000000" pitchFamily="2" charset="2"/>
              </a:rPr>
              <a:t>的开始点</a:t>
            </a:r>
            <a:endParaRPr lang="zh-CN" altLang="en-US"/>
          </a:p>
        </p:txBody>
      </p:sp>
      <p:sp>
        <p:nvSpPr>
          <p:cNvPr id="710660" name="Text Box 4">
            <a:extLst>
              <a:ext uri="{FF2B5EF4-FFF2-40B4-BE49-F238E27FC236}">
                <a16:creationId xmlns:a16="http://schemas.microsoft.com/office/drawing/2014/main" id="{53AFAAE8-4DF1-4176-B36E-25694A41850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63738" y="1143000"/>
            <a:ext cx="1846262" cy="1160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en-US" altLang="zh-CN" baseline="0">
                <a:latin typeface="Times New Roman" panose="02020603050405020304" pitchFamily="18" charset="0"/>
              </a:rPr>
              <a:t>: i := m – 1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: j := n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: a := u1</a:t>
            </a:r>
          </a:p>
        </p:txBody>
      </p:sp>
      <p:sp>
        <p:nvSpPr>
          <p:cNvPr id="710661" name="Text Box 5">
            <a:extLst>
              <a:ext uri="{FF2B5EF4-FFF2-40B4-BE49-F238E27FC236}">
                <a16:creationId xmlns:a16="http://schemas.microsoft.com/office/drawing/2014/main" id="{C2EE2ED4-4D62-4F97-8507-A0BD9FADF6F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81200" y="2598738"/>
            <a:ext cx="1828800" cy="439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: i := i + 1</a:t>
            </a:r>
          </a:p>
        </p:txBody>
      </p:sp>
      <p:sp>
        <p:nvSpPr>
          <p:cNvPr id="710663" name="Text Box 7">
            <a:extLst>
              <a:ext uri="{FF2B5EF4-FFF2-40B4-BE49-F238E27FC236}">
                <a16:creationId xmlns:a16="http://schemas.microsoft.com/office/drawing/2014/main" id="{67E034B1-8702-4E8A-83A9-C7003C84D4F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81200" y="4027488"/>
            <a:ext cx="1828800" cy="430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64" name="Text Box 8">
            <a:extLst>
              <a:ext uri="{FF2B5EF4-FFF2-40B4-BE49-F238E27FC236}">
                <a16:creationId xmlns:a16="http://schemas.microsoft.com/office/drawing/2014/main" id="{6F988CE0-4C6D-4BA0-BE88-81EA74357D0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58838" y="4800600"/>
            <a:ext cx="17526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: a := u2</a:t>
            </a:r>
          </a:p>
        </p:txBody>
      </p:sp>
      <p:sp>
        <p:nvSpPr>
          <p:cNvPr id="710665" name="Text Box 9">
            <a:extLst>
              <a:ext uri="{FF2B5EF4-FFF2-40B4-BE49-F238E27FC236}">
                <a16:creationId xmlns:a16="http://schemas.microsoft.com/office/drawing/2014/main" id="{D4761041-3916-4BDF-B238-9879255BA44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916238" y="4800600"/>
            <a:ext cx="17526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66" name="Line 10">
            <a:extLst>
              <a:ext uri="{FF2B5EF4-FFF2-40B4-BE49-F238E27FC236}">
                <a16:creationId xmlns:a16="http://schemas.microsoft.com/office/drawing/2014/main" id="{5BCDFDB6-32CE-4A73-A884-1B923773D1DD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620838" y="4457700"/>
            <a:ext cx="7620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67" name="Line 11">
            <a:extLst>
              <a:ext uri="{FF2B5EF4-FFF2-40B4-BE49-F238E27FC236}">
                <a16:creationId xmlns:a16="http://schemas.microsoft.com/office/drawing/2014/main" id="{570F5C63-5866-473B-AAB5-7AF8D2344EF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068638" y="4457700"/>
            <a:ext cx="9144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68" name="Text Box 12">
            <a:extLst>
              <a:ext uri="{FF2B5EF4-FFF2-40B4-BE49-F238E27FC236}">
                <a16:creationId xmlns:a16="http://schemas.microsoft.com/office/drawing/2014/main" id="{DBFDEC1C-C5C4-4BCC-BE32-2FACDD0BA37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810000" y="12192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69" name="Text Box 13">
            <a:extLst>
              <a:ext uri="{FF2B5EF4-FFF2-40B4-BE49-F238E27FC236}">
                <a16:creationId xmlns:a16="http://schemas.microsoft.com/office/drawing/2014/main" id="{D15F78BA-8F4C-4B10-9E9F-905A809D060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906838" y="25050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0" name="Text Box 14">
            <a:extLst>
              <a:ext uri="{FF2B5EF4-FFF2-40B4-BE49-F238E27FC236}">
                <a16:creationId xmlns:a16="http://schemas.microsoft.com/office/drawing/2014/main" id="{B7E3A16C-992F-4978-A794-8B4AA8D4717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906838" y="32670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1" name="Text Box 15">
            <a:extLst>
              <a:ext uri="{FF2B5EF4-FFF2-40B4-BE49-F238E27FC236}">
                <a16:creationId xmlns:a16="http://schemas.microsoft.com/office/drawing/2014/main" id="{27DE39D0-5E2D-48F1-8DA6-9C8434205A7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906838" y="3952875"/>
            <a:ext cx="60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2" name="Text Box 16">
            <a:extLst>
              <a:ext uri="{FF2B5EF4-FFF2-40B4-BE49-F238E27FC236}">
                <a16:creationId xmlns:a16="http://schemas.microsoft.com/office/drawing/2014/main" id="{4A8540DC-8872-4A4B-B4E1-4915B3C6EE8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58838" y="4408488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3" name="Text Box 17">
            <a:extLst>
              <a:ext uri="{FF2B5EF4-FFF2-40B4-BE49-F238E27FC236}">
                <a16:creationId xmlns:a16="http://schemas.microsoft.com/office/drawing/2014/main" id="{243FF7EE-4227-443D-A5C5-AD85F8250C9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211638" y="4408488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0674" name="Line 18">
            <a:extLst>
              <a:ext uri="{FF2B5EF4-FFF2-40B4-BE49-F238E27FC236}">
                <a16:creationId xmlns:a16="http://schemas.microsoft.com/office/drawing/2014/main" id="{DDF24CE4-26C9-419B-8D31-DAEC1D713DE3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874963" y="2293938"/>
            <a:ext cx="20637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76" name="Line 20">
            <a:extLst>
              <a:ext uri="{FF2B5EF4-FFF2-40B4-BE49-F238E27FC236}">
                <a16:creationId xmlns:a16="http://schemas.microsoft.com/office/drawing/2014/main" id="{E438F346-AC12-4017-B0DB-89855E0C800E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895600" y="3771900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78" name="Freeform 22">
            <a:extLst>
              <a:ext uri="{FF2B5EF4-FFF2-40B4-BE49-F238E27FC236}">
                <a16:creationId xmlns:a16="http://schemas.microsoft.com/office/drawing/2014/main" id="{8E3D0383-118E-4383-ADA9-272AB47874DB}"/>
              </a:ext>
            </a:extLst>
          </p:cNvPr>
          <p:cNvSpPr>
            <a:spLocks/>
          </p:cNvSpPr>
          <p:nvPr/>
        </p:nvSpPr>
        <p:spPr bwMode="ltGray">
          <a:xfrm>
            <a:off x="412750" y="2198688"/>
            <a:ext cx="1866900" cy="3470275"/>
          </a:xfrm>
          <a:custGeom>
            <a:avLst/>
            <a:gdLst>
              <a:gd name="T0" fmla="*/ 741 w 1176"/>
              <a:gd name="T1" fmla="*/ 1934 h 2186"/>
              <a:gd name="T2" fmla="*/ 103 w 1176"/>
              <a:gd name="T3" fmla="*/ 2022 h 2186"/>
              <a:gd name="T4" fmla="*/ 121 w 1176"/>
              <a:gd name="T5" fmla="*/ 950 h 2186"/>
              <a:gd name="T6" fmla="*/ 555 w 1176"/>
              <a:gd name="T7" fmla="*/ 117 h 2186"/>
              <a:gd name="T8" fmla="*/ 1176 w 1176"/>
              <a:gd name="T9" fmla="*/ 250 h 2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6" h="2186">
                <a:moveTo>
                  <a:pt x="741" y="1934"/>
                </a:moveTo>
                <a:cubicBezTo>
                  <a:pt x="635" y="1949"/>
                  <a:pt x="206" y="2186"/>
                  <a:pt x="103" y="2022"/>
                </a:cubicBezTo>
                <a:cubicBezTo>
                  <a:pt x="0" y="1858"/>
                  <a:pt x="46" y="1267"/>
                  <a:pt x="121" y="950"/>
                </a:cubicBezTo>
                <a:cubicBezTo>
                  <a:pt x="196" y="633"/>
                  <a:pt x="379" y="234"/>
                  <a:pt x="555" y="117"/>
                </a:cubicBezTo>
                <a:cubicBezTo>
                  <a:pt x="731" y="0"/>
                  <a:pt x="1047" y="222"/>
                  <a:pt x="1176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81" name="Text Box 25">
            <a:extLst>
              <a:ext uri="{FF2B5EF4-FFF2-40B4-BE49-F238E27FC236}">
                <a16:creationId xmlns:a16="http://schemas.microsoft.com/office/drawing/2014/main" id="{E7B1B11D-573B-4228-8CBA-C8724FD6CAA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81200" y="3343275"/>
            <a:ext cx="1828800" cy="439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en-US" altLang="zh-CN" baseline="0">
                <a:latin typeface="Times New Roman" panose="02020603050405020304" pitchFamily="18" charset="0"/>
              </a:rPr>
              <a:t>: j := j - 1</a:t>
            </a:r>
          </a:p>
        </p:txBody>
      </p:sp>
      <p:sp>
        <p:nvSpPr>
          <p:cNvPr id="710682" name="Line 26">
            <a:extLst>
              <a:ext uri="{FF2B5EF4-FFF2-40B4-BE49-F238E27FC236}">
                <a16:creationId xmlns:a16="http://schemas.microsoft.com/office/drawing/2014/main" id="{33721724-83A3-4F77-A7A2-41D7D7FC1496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874963" y="3038475"/>
            <a:ext cx="2063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83" name="Freeform 27">
            <a:extLst>
              <a:ext uri="{FF2B5EF4-FFF2-40B4-BE49-F238E27FC236}">
                <a16:creationId xmlns:a16="http://schemas.microsoft.com/office/drawing/2014/main" id="{70DB5AC7-1D20-4D3E-851D-0AF8CDAD6A38}"/>
              </a:ext>
            </a:extLst>
          </p:cNvPr>
          <p:cNvSpPr>
            <a:spLocks/>
          </p:cNvSpPr>
          <p:nvPr/>
        </p:nvSpPr>
        <p:spPr bwMode="ltGray">
          <a:xfrm>
            <a:off x="1585913" y="2400300"/>
            <a:ext cx="395287" cy="684213"/>
          </a:xfrm>
          <a:custGeom>
            <a:avLst/>
            <a:gdLst>
              <a:gd name="T0" fmla="*/ 249 w 249"/>
              <a:gd name="T1" fmla="*/ 402 h 431"/>
              <a:gd name="T2" fmla="*/ 29 w 249"/>
              <a:gd name="T3" fmla="*/ 371 h 431"/>
              <a:gd name="T4" fmla="*/ 73 w 249"/>
              <a:gd name="T5" fmla="*/ 43 h 431"/>
              <a:gd name="T6" fmla="*/ 249 w 249"/>
              <a:gd name="T7" fmla="*/ 11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" h="431">
                <a:moveTo>
                  <a:pt x="249" y="402"/>
                </a:moveTo>
                <a:cubicBezTo>
                  <a:pt x="212" y="397"/>
                  <a:pt x="58" y="431"/>
                  <a:pt x="29" y="371"/>
                </a:cubicBezTo>
                <a:cubicBezTo>
                  <a:pt x="0" y="311"/>
                  <a:pt x="36" y="86"/>
                  <a:pt x="73" y="43"/>
                </a:cubicBezTo>
                <a:cubicBezTo>
                  <a:pt x="110" y="0"/>
                  <a:pt x="212" y="99"/>
                  <a:pt x="249" y="1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0684" name="Freeform 28">
            <a:extLst>
              <a:ext uri="{FF2B5EF4-FFF2-40B4-BE49-F238E27FC236}">
                <a16:creationId xmlns:a16="http://schemas.microsoft.com/office/drawing/2014/main" id="{676D1B75-5464-44EB-9057-64E98C137813}"/>
              </a:ext>
            </a:extLst>
          </p:cNvPr>
          <p:cNvSpPr>
            <a:spLocks/>
          </p:cNvSpPr>
          <p:nvPr/>
        </p:nvSpPr>
        <p:spPr bwMode="ltGray">
          <a:xfrm>
            <a:off x="1600200" y="3157538"/>
            <a:ext cx="395288" cy="684212"/>
          </a:xfrm>
          <a:custGeom>
            <a:avLst/>
            <a:gdLst>
              <a:gd name="T0" fmla="*/ 249 w 249"/>
              <a:gd name="T1" fmla="*/ 402 h 431"/>
              <a:gd name="T2" fmla="*/ 29 w 249"/>
              <a:gd name="T3" fmla="*/ 371 h 431"/>
              <a:gd name="T4" fmla="*/ 73 w 249"/>
              <a:gd name="T5" fmla="*/ 43 h 431"/>
              <a:gd name="T6" fmla="*/ 249 w 249"/>
              <a:gd name="T7" fmla="*/ 11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" h="431">
                <a:moveTo>
                  <a:pt x="249" y="402"/>
                </a:moveTo>
                <a:cubicBezTo>
                  <a:pt x="212" y="397"/>
                  <a:pt x="58" y="431"/>
                  <a:pt x="29" y="371"/>
                </a:cubicBezTo>
                <a:cubicBezTo>
                  <a:pt x="0" y="311"/>
                  <a:pt x="36" y="86"/>
                  <a:pt x="73" y="43"/>
                </a:cubicBezTo>
                <a:cubicBezTo>
                  <a:pt x="110" y="0"/>
                  <a:pt x="212" y="99"/>
                  <a:pt x="249" y="1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>
            <a:extLst>
              <a:ext uri="{FF2B5EF4-FFF2-40B4-BE49-F238E27FC236}">
                <a16:creationId xmlns:a16="http://schemas.microsoft.com/office/drawing/2014/main" id="{62E5C385-4A04-4657-B692-A61F367DE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10.5.2  </a:t>
            </a:r>
            <a:r>
              <a:rPr lang="zh-CN" altLang="en-US"/>
              <a:t>到达定义</a:t>
            </a:r>
          </a:p>
        </p:txBody>
      </p:sp>
      <p:sp>
        <p:nvSpPr>
          <p:cNvPr id="711683" name="Rectangle 3">
            <a:extLst>
              <a:ext uri="{FF2B5EF4-FFF2-40B4-BE49-F238E27FC236}">
                <a16:creationId xmlns:a16="http://schemas.microsoft.com/office/drawing/2014/main" id="{2A217AB3-0EFE-4DF3-ACB7-7F04141B27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变量</a:t>
            </a:r>
            <a:r>
              <a:rPr lang="en-US" altLang="zh-CN"/>
              <a:t>x</a:t>
            </a:r>
            <a:r>
              <a:rPr lang="zh-CN" altLang="en-US"/>
              <a:t>的定义（</a:t>
            </a:r>
            <a:r>
              <a:rPr lang="en-US" altLang="zh-CN">
                <a:solidFill>
                  <a:srgbClr val="FF3300"/>
                </a:solidFill>
              </a:rPr>
              <a:t>definition</a:t>
            </a:r>
            <a:r>
              <a:rPr lang="zh-CN" altLang="en-US"/>
              <a:t>）</a:t>
            </a:r>
          </a:p>
          <a:p>
            <a:pPr marL="990600" lvl="1" indent="-533400"/>
            <a:r>
              <a:rPr lang="zh-CN" altLang="en-US"/>
              <a:t>明确（</a:t>
            </a:r>
            <a:r>
              <a:rPr lang="en-US" altLang="zh-CN">
                <a:solidFill>
                  <a:srgbClr val="FF3300"/>
                </a:solidFill>
              </a:rPr>
              <a:t>unambiguous</a:t>
            </a:r>
            <a:r>
              <a:rPr lang="zh-CN" altLang="en-US"/>
              <a:t>）定义：赋值、</a:t>
            </a:r>
            <a:r>
              <a:rPr lang="en-US" altLang="zh-CN"/>
              <a:t>I/O</a:t>
            </a:r>
            <a:r>
              <a:rPr lang="zh-CN" altLang="en-US"/>
              <a:t>输入</a:t>
            </a:r>
          </a:p>
          <a:p>
            <a:pPr marL="990600" lvl="1" indent="-533400"/>
            <a:r>
              <a:rPr lang="zh-CN" altLang="en-US"/>
              <a:t>模糊（</a:t>
            </a:r>
            <a:r>
              <a:rPr lang="en-US" altLang="zh-CN">
                <a:solidFill>
                  <a:srgbClr val="FF3300"/>
                </a:solidFill>
              </a:rPr>
              <a:t>ambiguous</a:t>
            </a:r>
            <a:r>
              <a:rPr lang="zh-CN" altLang="en-US"/>
              <a:t>）定义</a:t>
            </a:r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en-US" altLang="zh-CN"/>
              <a:t>x</a:t>
            </a:r>
            <a:r>
              <a:rPr lang="zh-CN" altLang="en-US"/>
              <a:t>作为过程的参数（非传值方式）</a:t>
            </a:r>
            <a:br>
              <a:rPr lang="zh-CN" altLang="en-US"/>
            </a:br>
            <a:r>
              <a:rPr lang="en-US" altLang="zh-CN"/>
              <a:t>x</a:t>
            </a:r>
            <a:r>
              <a:rPr lang="zh-CN" altLang="en-US"/>
              <a:t>在过程的作用域中</a:t>
            </a:r>
            <a:br>
              <a:rPr lang="zh-CN" altLang="en-US"/>
            </a:br>
            <a:r>
              <a:rPr lang="zh-CN" altLang="en-US"/>
              <a:t>“别名”</a:t>
            </a:r>
            <a:r>
              <a:rPr lang="en-US" altLang="zh-CN"/>
              <a:t>——x</a:t>
            </a:r>
            <a:r>
              <a:rPr lang="zh-CN" altLang="en-US"/>
              <a:t>本身不是上两种情况，但与</a:t>
            </a:r>
            <a:r>
              <a:rPr lang="en-US" altLang="zh-CN"/>
              <a:t>x</a:t>
            </a:r>
            <a:r>
              <a:rPr lang="zh-CN" altLang="en-US"/>
              <a:t>等价的另一个变量是上两种情况</a:t>
            </a:r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zh-CN" altLang="en-US"/>
              <a:t>通过可能指向</a:t>
            </a:r>
            <a:r>
              <a:rPr lang="en-US" altLang="zh-CN"/>
              <a:t>x</a:t>
            </a:r>
            <a:r>
              <a:rPr lang="zh-CN" altLang="en-US"/>
              <a:t>的指针进行赋值，*</a:t>
            </a:r>
            <a:r>
              <a:rPr lang="en-US" altLang="zh-CN"/>
              <a:t>q=y——q</a:t>
            </a:r>
            <a:r>
              <a:rPr lang="zh-CN" altLang="en-US"/>
              <a:t>指向</a:t>
            </a:r>
            <a:r>
              <a:rPr lang="en-US" altLang="zh-CN"/>
              <a:t>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2CD7B9C-F3EC-467A-93BC-9660CEEBB2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9.4.2  </a:t>
            </a:r>
            <a:r>
              <a:rPr lang="zh-CN" altLang="en-US"/>
              <a:t>基本块的变换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6ABF0CC-C4C8-4491-AAEB-6EA826A99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基本块进行表达式计算</a:t>
            </a:r>
          </a:p>
          <a:p>
            <a:pPr eaLnBrk="1" hangingPunct="1"/>
            <a:r>
              <a:rPr lang="zh-CN" altLang="en-US" sz="2800"/>
              <a:t>等价</a:t>
            </a:r>
            <a:r>
              <a:rPr lang="en-US" altLang="zh-CN" sz="2800"/>
              <a:t>——</a:t>
            </a:r>
            <a:r>
              <a:rPr lang="zh-CN" altLang="en-US" sz="2800"/>
              <a:t>计算相同的表达式</a:t>
            </a:r>
          </a:p>
          <a:p>
            <a:pPr eaLnBrk="1" hangingPunct="1"/>
            <a:r>
              <a:rPr lang="zh-CN" altLang="en-US" sz="2800"/>
              <a:t>变换</a:t>
            </a:r>
            <a:r>
              <a:rPr lang="en-US" altLang="zh-CN" sz="2800"/>
              <a:t>——</a:t>
            </a:r>
            <a:r>
              <a:rPr lang="zh-CN" altLang="en-US" sz="2800"/>
              <a:t>不改变计算的表达式集合</a:t>
            </a:r>
          </a:p>
          <a:p>
            <a:pPr eaLnBrk="1" hangingPunct="1"/>
            <a:r>
              <a:rPr lang="zh-CN" altLang="en-US" sz="2800"/>
              <a:t>提高代码质量</a:t>
            </a:r>
          </a:p>
          <a:p>
            <a:pPr eaLnBrk="1" hangingPunct="1"/>
            <a:r>
              <a:rPr lang="zh-CN" altLang="en-US" sz="2800"/>
              <a:t>保结构变换</a:t>
            </a:r>
            <a:br>
              <a:rPr lang="zh-CN" altLang="en-US" sz="2800"/>
            </a:br>
            <a:r>
              <a:rPr lang="en-US" altLang="zh-CN" sz="2800">
                <a:solidFill>
                  <a:srgbClr val="FF3300"/>
                </a:solidFill>
              </a:rPr>
              <a:t>structure-preserving transformation</a:t>
            </a:r>
          </a:p>
          <a:p>
            <a:pPr eaLnBrk="1" hangingPunct="1"/>
            <a:r>
              <a:rPr lang="zh-CN" altLang="en-US" sz="2800"/>
              <a:t>代数变换</a:t>
            </a:r>
            <a:br>
              <a:rPr lang="zh-CN" altLang="en-US" sz="2800"/>
            </a:br>
            <a:r>
              <a:rPr lang="en-US" altLang="zh-CN" sz="2800">
                <a:solidFill>
                  <a:srgbClr val="FF3300"/>
                </a:solidFill>
              </a:rPr>
              <a:t>algebraic transformation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>
            <a:extLst>
              <a:ext uri="{FF2B5EF4-FFF2-40B4-BE49-F238E27FC236}">
                <a16:creationId xmlns:a16="http://schemas.microsoft.com/office/drawing/2014/main" id="{906F85CE-4F77-46C5-9625-40A87BCECA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到达</a:t>
            </a:r>
          </a:p>
        </p:txBody>
      </p:sp>
      <p:sp>
        <p:nvSpPr>
          <p:cNvPr id="712707" name="Rectangle 3">
            <a:extLst>
              <a:ext uri="{FF2B5EF4-FFF2-40B4-BE49-F238E27FC236}">
                <a16:creationId xmlns:a16="http://schemas.microsoft.com/office/drawing/2014/main" id="{9FD93BBE-1857-43EF-8A3C-EF85D4A34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5486400"/>
          </a:xfrm>
        </p:spPr>
        <p:txBody>
          <a:bodyPr/>
          <a:lstStyle/>
          <a:p>
            <a:r>
              <a:rPr lang="zh-CN" altLang="en-US" sz="2800"/>
              <a:t>定义</a:t>
            </a:r>
            <a:r>
              <a:rPr lang="en-US" altLang="zh-CN" sz="2800"/>
              <a:t>d</a:t>
            </a:r>
            <a:r>
              <a:rPr lang="zh-CN" altLang="en-US" sz="2800" b="1">
                <a:ea typeface="黑体" panose="02010609060101010101" pitchFamily="49" charset="-122"/>
              </a:rPr>
              <a:t>到达</a:t>
            </a:r>
            <a:r>
              <a:rPr lang="zh-CN" altLang="en-US" sz="2800"/>
              <a:t>（</a:t>
            </a:r>
            <a:r>
              <a:rPr lang="en-US" altLang="zh-CN" sz="2800">
                <a:solidFill>
                  <a:srgbClr val="FF3300"/>
                </a:solidFill>
              </a:rPr>
              <a:t>reach</a:t>
            </a:r>
            <a:r>
              <a:rPr lang="zh-CN" altLang="en-US" sz="2800"/>
              <a:t>）</a:t>
            </a:r>
            <a:r>
              <a:rPr lang="zh-CN" altLang="en-US" sz="2800" b="1">
                <a:ea typeface="黑体" panose="02010609060101010101" pitchFamily="49" charset="-122"/>
              </a:rPr>
              <a:t> </a:t>
            </a:r>
            <a:r>
              <a:rPr lang="en-US" altLang="zh-CN" sz="2800"/>
              <a:t>p</a:t>
            </a:r>
          </a:p>
          <a:p>
            <a:pPr lvl="1"/>
            <a:r>
              <a:rPr lang="zh-CN" altLang="en-US" sz="2400"/>
              <a:t>存在从紧跟</a:t>
            </a:r>
            <a:r>
              <a:rPr lang="en-US" altLang="zh-CN" sz="2400"/>
              <a:t>d</a:t>
            </a:r>
            <a:r>
              <a:rPr lang="zh-CN" altLang="en-US" sz="2400"/>
              <a:t>的点到</a:t>
            </a:r>
            <a:r>
              <a:rPr lang="en-US" altLang="zh-CN" sz="2400"/>
              <a:t>p</a:t>
            </a:r>
            <a:r>
              <a:rPr lang="zh-CN" altLang="en-US" sz="2400"/>
              <a:t>的路径</a:t>
            </a:r>
          </a:p>
          <a:p>
            <a:pPr lvl="1"/>
            <a:r>
              <a:rPr lang="zh-CN" altLang="en-US" sz="2400"/>
              <a:t>在路径上</a:t>
            </a:r>
            <a:r>
              <a:rPr lang="en-US" altLang="zh-CN" sz="2400"/>
              <a:t>d</a:t>
            </a:r>
            <a:r>
              <a:rPr lang="zh-CN" altLang="en-US" sz="2400"/>
              <a:t>没有被注销</a:t>
            </a:r>
          </a:p>
          <a:p>
            <a:r>
              <a:rPr lang="en-US" altLang="zh-CN" sz="2400"/>
              <a:t>i := m – 1, j := n</a:t>
            </a:r>
            <a:r>
              <a:rPr lang="zh-CN" altLang="en-US" sz="2400"/>
              <a:t>到达</a:t>
            </a:r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br>
              <a:rPr lang="en-US" altLang="zh-CN" sz="2400"/>
            </a:br>
            <a:r>
              <a:rPr lang="zh-CN" altLang="en-US" sz="2400"/>
              <a:t>的开始点</a:t>
            </a:r>
          </a:p>
          <a:p>
            <a:r>
              <a:rPr lang="zh-CN" altLang="en-US" sz="2400"/>
              <a:t>若</a:t>
            </a:r>
            <a:r>
              <a:rPr lang="en-US" altLang="zh-CN" sz="2400"/>
              <a:t>B</a:t>
            </a:r>
            <a:r>
              <a:rPr lang="en-US" altLang="zh-CN" sz="2400" baseline="-25000"/>
              <a:t>4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en-US" altLang="zh-CN" sz="2400" baseline="-25000"/>
              <a:t>5</a:t>
            </a:r>
            <a:r>
              <a:rPr lang="zh-CN" altLang="en-US" sz="2400"/>
              <a:t>不对</a:t>
            </a:r>
            <a:r>
              <a:rPr lang="en-US" altLang="zh-CN" sz="2400"/>
              <a:t>j</a:t>
            </a:r>
            <a:r>
              <a:rPr lang="zh-CN" altLang="en-US" sz="2400"/>
              <a:t>赋值</a:t>
            </a:r>
            <a:br>
              <a:rPr lang="zh-CN" altLang="en-US" sz="2400"/>
            </a:br>
            <a:r>
              <a:rPr lang="en-US" altLang="zh-CN" sz="2400"/>
              <a:t>B</a:t>
            </a:r>
            <a:r>
              <a:rPr lang="en-US" altLang="zh-CN" sz="2400" baseline="-25000"/>
              <a:t>3</a:t>
            </a:r>
            <a:r>
              <a:rPr lang="zh-CN" altLang="en-US" sz="2400"/>
              <a:t>中</a:t>
            </a:r>
            <a:r>
              <a:rPr lang="en-US" altLang="zh-CN" sz="2400"/>
              <a:t>j := j – 1</a:t>
            </a:r>
            <a:r>
              <a:rPr lang="zh-CN" altLang="en-US" sz="2400"/>
              <a:t>后面部分</a:t>
            </a:r>
            <a:br>
              <a:rPr lang="zh-CN" altLang="en-US" sz="2400"/>
            </a:br>
            <a:r>
              <a:rPr lang="zh-CN" altLang="en-US" sz="2400"/>
              <a:t>也是如此，则定义</a:t>
            </a:r>
            <a:br>
              <a:rPr lang="zh-CN" altLang="en-US" sz="2400"/>
            </a:br>
            <a:r>
              <a:rPr lang="en-US" altLang="zh-CN" sz="2400"/>
              <a:t>j := j – 1</a:t>
            </a:r>
            <a:r>
              <a:rPr lang="zh-CN" altLang="en-US" sz="2400"/>
              <a:t>到达</a:t>
            </a:r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r>
              <a:rPr lang="zh-CN" altLang="en-US" sz="2400"/>
              <a:t>开始点</a:t>
            </a:r>
          </a:p>
          <a:p>
            <a:r>
              <a:rPr lang="en-US" altLang="zh-CN" sz="2400"/>
              <a:t>j := j - 1</a:t>
            </a:r>
            <a:r>
              <a:rPr lang="zh-CN" altLang="en-US" sz="2400"/>
              <a:t>注销了</a:t>
            </a:r>
            <a:r>
              <a:rPr lang="en-US" altLang="zh-CN" sz="2400"/>
              <a:t>j := n</a:t>
            </a:r>
            <a:r>
              <a:rPr lang="zh-CN" altLang="en-US" sz="2400"/>
              <a:t>，</a:t>
            </a:r>
            <a:br>
              <a:rPr lang="zh-CN" altLang="en-US" sz="2400"/>
            </a:br>
            <a:r>
              <a:rPr lang="zh-CN" altLang="en-US" sz="2400"/>
              <a:t>因此它不能到达</a:t>
            </a:r>
            <a:r>
              <a:rPr lang="en-US" altLang="zh-CN" sz="2400"/>
              <a:t>B</a:t>
            </a:r>
            <a:r>
              <a:rPr lang="en-US" altLang="zh-CN" sz="2400" baseline="-25000"/>
              <a:t>4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en-US" altLang="zh-CN" sz="2400" baseline="-25000"/>
              <a:t>5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en-US" altLang="zh-CN" sz="2400" baseline="-25000"/>
              <a:t>6</a:t>
            </a:r>
          </a:p>
        </p:txBody>
      </p:sp>
      <p:sp>
        <p:nvSpPr>
          <p:cNvPr id="712708" name="Text Box 4">
            <a:extLst>
              <a:ext uri="{FF2B5EF4-FFF2-40B4-BE49-F238E27FC236}">
                <a16:creationId xmlns:a16="http://schemas.microsoft.com/office/drawing/2014/main" id="{C9852FB6-26D2-4070-B477-EF4BCDF0D4E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275388" y="1143000"/>
            <a:ext cx="1846262" cy="1160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en-US" altLang="zh-CN" baseline="0">
                <a:latin typeface="Times New Roman" panose="02020603050405020304" pitchFamily="18" charset="0"/>
              </a:rPr>
              <a:t>: i := m – 1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: j := n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: a := u1</a:t>
            </a:r>
          </a:p>
        </p:txBody>
      </p:sp>
      <p:sp>
        <p:nvSpPr>
          <p:cNvPr id="712709" name="Text Box 5">
            <a:extLst>
              <a:ext uri="{FF2B5EF4-FFF2-40B4-BE49-F238E27FC236}">
                <a16:creationId xmlns:a16="http://schemas.microsoft.com/office/drawing/2014/main" id="{9B5BE5D9-5953-42CF-84AD-06704A6F13D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292850" y="2598738"/>
            <a:ext cx="1828800" cy="439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: i := i + 1</a:t>
            </a:r>
          </a:p>
        </p:txBody>
      </p:sp>
      <p:sp>
        <p:nvSpPr>
          <p:cNvPr id="712710" name="Text Box 6">
            <a:extLst>
              <a:ext uri="{FF2B5EF4-FFF2-40B4-BE49-F238E27FC236}">
                <a16:creationId xmlns:a16="http://schemas.microsoft.com/office/drawing/2014/main" id="{FA423821-0353-4F3D-B3EC-27826ED020C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292850" y="4027488"/>
            <a:ext cx="1828800" cy="430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1" name="Text Box 7">
            <a:extLst>
              <a:ext uri="{FF2B5EF4-FFF2-40B4-BE49-F238E27FC236}">
                <a16:creationId xmlns:a16="http://schemas.microsoft.com/office/drawing/2014/main" id="{25947B25-FE67-4FE2-91A1-5B5A34C3419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70488" y="4800600"/>
            <a:ext cx="17526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: a := u2</a:t>
            </a:r>
          </a:p>
        </p:txBody>
      </p:sp>
      <p:sp>
        <p:nvSpPr>
          <p:cNvPr id="712712" name="Text Box 8">
            <a:extLst>
              <a:ext uri="{FF2B5EF4-FFF2-40B4-BE49-F238E27FC236}">
                <a16:creationId xmlns:a16="http://schemas.microsoft.com/office/drawing/2014/main" id="{977C005B-9312-4851-9276-32FB26966AC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227888" y="4800600"/>
            <a:ext cx="1752600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endParaRPr lang="zh-CN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3" name="Line 9">
            <a:extLst>
              <a:ext uri="{FF2B5EF4-FFF2-40B4-BE49-F238E27FC236}">
                <a16:creationId xmlns:a16="http://schemas.microsoft.com/office/drawing/2014/main" id="{EF2999F0-761A-4CB7-ADE3-4E9FB6C7C97B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5932488" y="4457700"/>
            <a:ext cx="7620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14" name="Line 10">
            <a:extLst>
              <a:ext uri="{FF2B5EF4-FFF2-40B4-BE49-F238E27FC236}">
                <a16:creationId xmlns:a16="http://schemas.microsoft.com/office/drawing/2014/main" id="{1D0E56FE-CE0F-47C6-972D-952C87808FC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380288" y="4457700"/>
            <a:ext cx="9144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15" name="Text Box 11">
            <a:extLst>
              <a:ext uri="{FF2B5EF4-FFF2-40B4-BE49-F238E27FC236}">
                <a16:creationId xmlns:a16="http://schemas.microsoft.com/office/drawing/2014/main" id="{D7D61A56-1E89-4526-A256-1C826353F41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121650" y="12192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6" name="Text Box 12">
            <a:extLst>
              <a:ext uri="{FF2B5EF4-FFF2-40B4-BE49-F238E27FC236}">
                <a16:creationId xmlns:a16="http://schemas.microsoft.com/office/drawing/2014/main" id="{C5AD64ED-BD36-4A46-B86B-3EAE45DB38B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218488" y="25050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7" name="Text Box 13">
            <a:extLst>
              <a:ext uri="{FF2B5EF4-FFF2-40B4-BE49-F238E27FC236}">
                <a16:creationId xmlns:a16="http://schemas.microsoft.com/office/drawing/2014/main" id="{EB71E3C6-AF97-4680-8B15-C872DA09C13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218488" y="32670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8" name="Text Box 14">
            <a:extLst>
              <a:ext uri="{FF2B5EF4-FFF2-40B4-BE49-F238E27FC236}">
                <a16:creationId xmlns:a16="http://schemas.microsoft.com/office/drawing/2014/main" id="{08D5830B-52C8-4DF7-B179-B0ECB8F7EE5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218488" y="3952875"/>
            <a:ext cx="60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19" name="Text Box 15">
            <a:extLst>
              <a:ext uri="{FF2B5EF4-FFF2-40B4-BE49-F238E27FC236}">
                <a16:creationId xmlns:a16="http://schemas.microsoft.com/office/drawing/2014/main" id="{E0632914-D2D4-4EF9-8749-E0AA1D424A9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70488" y="4408488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20" name="Text Box 16">
            <a:extLst>
              <a:ext uri="{FF2B5EF4-FFF2-40B4-BE49-F238E27FC236}">
                <a16:creationId xmlns:a16="http://schemas.microsoft.com/office/drawing/2014/main" id="{EA10C114-F2BC-46B2-83DC-CBE34D9A3EA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523288" y="4408488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12721" name="Line 17">
            <a:extLst>
              <a:ext uri="{FF2B5EF4-FFF2-40B4-BE49-F238E27FC236}">
                <a16:creationId xmlns:a16="http://schemas.microsoft.com/office/drawing/2014/main" id="{0986C101-9408-4A69-9477-D7E225496354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7186613" y="2293938"/>
            <a:ext cx="20637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2" name="Line 18">
            <a:extLst>
              <a:ext uri="{FF2B5EF4-FFF2-40B4-BE49-F238E27FC236}">
                <a16:creationId xmlns:a16="http://schemas.microsoft.com/office/drawing/2014/main" id="{67A9055C-8B7A-44DF-8300-06EF7597314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207250" y="3771900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3" name="Freeform 19">
            <a:extLst>
              <a:ext uri="{FF2B5EF4-FFF2-40B4-BE49-F238E27FC236}">
                <a16:creationId xmlns:a16="http://schemas.microsoft.com/office/drawing/2014/main" id="{43A12E42-ECBF-4F4A-9C39-99E2F1D43E37}"/>
              </a:ext>
            </a:extLst>
          </p:cNvPr>
          <p:cNvSpPr>
            <a:spLocks/>
          </p:cNvSpPr>
          <p:nvPr/>
        </p:nvSpPr>
        <p:spPr bwMode="ltGray">
          <a:xfrm>
            <a:off x="4724400" y="2198688"/>
            <a:ext cx="1866900" cy="3470275"/>
          </a:xfrm>
          <a:custGeom>
            <a:avLst/>
            <a:gdLst>
              <a:gd name="T0" fmla="*/ 741 w 1176"/>
              <a:gd name="T1" fmla="*/ 1934 h 2186"/>
              <a:gd name="T2" fmla="*/ 103 w 1176"/>
              <a:gd name="T3" fmla="*/ 2022 h 2186"/>
              <a:gd name="T4" fmla="*/ 121 w 1176"/>
              <a:gd name="T5" fmla="*/ 950 h 2186"/>
              <a:gd name="T6" fmla="*/ 555 w 1176"/>
              <a:gd name="T7" fmla="*/ 117 h 2186"/>
              <a:gd name="T8" fmla="*/ 1176 w 1176"/>
              <a:gd name="T9" fmla="*/ 250 h 2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6" h="2186">
                <a:moveTo>
                  <a:pt x="741" y="1934"/>
                </a:moveTo>
                <a:cubicBezTo>
                  <a:pt x="635" y="1949"/>
                  <a:pt x="206" y="2186"/>
                  <a:pt x="103" y="2022"/>
                </a:cubicBezTo>
                <a:cubicBezTo>
                  <a:pt x="0" y="1858"/>
                  <a:pt x="46" y="1267"/>
                  <a:pt x="121" y="950"/>
                </a:cubicBezTo>
                <a:cubicBezTo>
                  <a:pt x="196" y="633"/>
                  <a:pt x="379" y="234"/>
                  <a:pt x="555" y="117"/>
                </a:cubicBezTo>
                <a:cubicBezTo>
                  <a:pt x="731" y="0"/>
                  <a:pt x="1047" y="222"/>
                  <a:pt x="1176" y="25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4" name="Text Box 20">
            <a:extLst>
              <a:ext uri="{FF2B5EF4-FFF2-40B4-BE49-F238E27FC236}">
                <a16:creationId xmlns:a16="http://schemas.microsoft.com/office/drawing/2014/main" id="{B28E83E2-F450-4A6C-A31F-D1D9EB7201A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292850" y="3343275"/>
            <a:ext cx="1828800" cy="439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en-US" altLang="zh-CN" baseline="0">
                <a:latin typeface="Times New Roman" panose="02020603050405020304" pitchFamily="18" charset="0"/>
              </a:rPr>
              <a:t>: j := j - 1</a:t>
            </a:r>
          </a:p>
        </p:txBody>
      </p:sp>
      <p:sp>
        <p:nvSpPr>
          <p:cNvPr id="712725" name="Line 21">
            <a:extLst>
              <a:ext uri="{FF2B5EF4-FFF2-40B4-BE49-F238E27FC236}">
                <a16:creationId xmlns:a16="http://schemas.microsoft.com/office/drawing/2014/main" id="{396DDFB8-0777-4C92-9950-497E1B3474B9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7186613" y="3038475"/>
            <a:ext cx="2063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6" name="Freeform 22">
            <a:extLst>
              <a:ext uri="{FF2B5EF4-FFF2-40B4-BE49-F238E27FC236}">
                <a16:creationId xmlns:a16="http://schemas.microsoft.com/office/drawing/2014/main" id="{1D2BF626-2FEF-42CD-B054-F8DACB02280A}"/>
              </a:ext>
            </a:extLst>
          </p:cNvPr>
          <p:cNvSpPr>
            <a:spLocks/>
          </p:cNvSpPr>
          <p:nvPr/>
        </p:nvSpPr>
        <p:spPr bwMode="ltGray">
          <a:xfrm>
            <a:off x="5897563" y="2400300"/>
            <a:ext cx="395287" cy="684213"/>
          </a:xfrm>
          <a:custGeom>
            <a:avLst/>
            <a:gdLst>
              <a:gd name="T0" fmla="*/ 249 w 249"/>
              <a:gd name="T1" fmla="*/ 402 h 431"/>
              <a:gd name="T2" fmla="*/ 29 w 249"/>
              <a:gd name="T3" fmla="*/ 371 h 431"/>
              <a:gd name="T4" fmla="*/ 73 w 249"/>
              <a:gd name="T5" fmla="*/ 43 h 431"/>
              <a:gd name="T6" fmla="*/ 249 w 249"/>
              <a:gd name="T7" fmla="*/ 11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" h="431">
                <a:moveTo>
                  <a:pt x="249" y="402"/>
                </a:moveTo>
                <a:cubicBezTo>
                  <a:pt x="212" y="397"/>
                  <a:pt x="58" y="431"/>
                  <a:pt x="29" y="371"/>
                </a:cubicBezTo>
                <a:cubicBezTo>
                  <a:pt x="0" y="311"/>
                  <a:pt x="36" y="86"/>
                  <a:pt x="73" y="43"/>
                </a:cubicBezTo>
                <a:cubicBezTo>
                  <a:pt x="110" y="0"/>
                  <a:pt x="212" y="99"/>
                  <a:pt x="249" y="1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2727" name="Freeform 23">
            <a:extLst>
              <a:ext uri="{FF2B5EF4-FFF2-40B4-BE49-F238E27FC236}">
                <a16:creationId xmlns:a16="http://schemas.microsoft.com/office/drawing/2014/main" id="{58464B01-E72D-4F21-9B7F-C90E0295266E}"/>
              </a:ext>
            </a:extLst>
          </p:cNvPr>
          <p:cNvSpPr>
            <a:spLocks/>
          </p:cNvSpPr>
          <p:nvPr/>
        </p:nvSpPr>
        <p:spPr bwMode="ltGray">
          <a:xfrm>
            <a:off x="5911850" y="3157538"/>
            <a:ext cx="395288" cy="684212"/>
          </a:xfrm>
          <a:custGeom>
            <a:avLst/>
            <a:gdLst>
              <a:gd name="T0" fmla="*/ 249 w 249"/>
              <a:gd name="T1" fmla="*/ 402 h 431"/>
              <a:gd name="T2" fmla="*/ 29 w 249"/>
              <a:gd name="T3" fmla="*/ 371 h 431"/>
              <a:gd name="T4" fmla="*/ 73 w 249"/>
              <a:gd name="T5" fmla="*/ 43 h 431"/>
              <a:gd name="T6" fmla="*/ 249 w 249"/>
              <a:gd name="T7" fmla="*/ 11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9" h="431">
                <a:moveTo>
                  <a:pt x="249" y="402"/>
                </a:moveTo>
                <a:cubicBezTo>
                  <a:pt x="212" y="397"/>
                  <a:pt x="58" y="431"/>
                  <a:pt x="29" y="371"/>
                </a:cubicBezTo>
                <a:cubicBezTo>
                  <a:pt x="0" y="311"/>
                  <a:pt x="36" y="86"/>
                  <a:pt x="73" y="43"/>
                </a:cubicBezTo>
                <a:cubicBezTo>
                  <a:pt x="110" y="0"/>
                  <a:pt x="212" y="99"/>
                  <a:pt x="249" y="1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>
            <a:extLst>
              <a:ext uri="{FF2B5EF4-FFF2-40B4-BE49-F238E27FC236}">
                <a16:creationId xmlns:a16="http://schemas.microsoft.com/office/drawing/2014/main" id="{F154217D-883E-4D4F-81E1-307D1D622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10.5.3  </a:t>
            </a:r>
            <a:r>
              <a:rPr lang="zh-CN" altLang="en-US"/>
              <a:t>结构化程序数据流分析</a:t>
            </a:r>
          </a:p>
        </p:txBody>
      </p:sp>
      <p:sp>
        <p:nvSpPr>
          <p:cNvPr id="713731" name="Rectangle 3">
            <a:extLst>
              <a:ext uri="{FF2B5EF4-FFF2-40B4-BE49-F238E27FC236}">
                <a16:creationId xmlns:a16="http://schemas.microsoft.com/office/drawing/2014/main" id="{28AC8492-62D1-4C67-B69F-E97CFA92C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唯一的入口和出口</a:t>
            </a:r>
          </a:p>
          <a:p>
            <a:r>
              <a:rPr lang="zh-CN" altLang="en-US" b="1">
                <a:ea typeface="黑体" panose="02010609060101010101" pitchFamily="49" charset="-122"/>
              </a:rPr>
              <a:t>区域</a:t>
            </a:r>
            <a:endParaRPr lang="zh-CN" altLang="en-US"/>
          </a:p>
          <a:p>
            <a:pPr lvl="1"/>
            <a:r>
              <a:rPr lang="zh-CN" altLang="en-US"/>
              <a:t>包含首节点的一组节点，首节点支配其他所有节点</a:t>
            </a:r>
          </a:p>
          <a:p>
            <a:pPr lvl="1"/>
            <a:r>
              <a:rPr lang="zh-CN" altLang="en-US"/>
              <a:t>除了进入首节点的边，其他边都在区域内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>
            <a:extLst>
              <a:ext uri="{FF2B5EF4-FFF2-40B4-BE49-F238E27FC236}">
                <a16:creationId xmlns:a16="http://schemas.microsoft.com/office/drawing/2014/main" id="{E739ABCA-BEF0-445E-8F3D-7ADA3B4D9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集中常见的语句结构</a:t>
            </a:r>
          </a:p>
        </p:txBody>
      </p:sp>
      <p:sp>
        <p:nvSpPr>
          <p:cNvPr id="879619" name="Rectangle 3">
            <a:extLst>
              <a:ext uri="{FF2B5EF4-FFF2-40B4-BE49-F238E27FC236}">
                <a16:creationId xmlns:a16="http://schemas.microsoft.com/office/drawing/2014/main" id="{80835268-B322-4900-A784-D456A828E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879620" name="Picture 4" descr="C:\Documents and Settings\Administrator\My Documents\wg\编译原理\jiangyi\figures\10\struct.gif">
            <a:extLst>
              <a:ext uri="{FF2B5EF4-FFF2-40B4-BE49-F238E27FC236}">
                <a16:creationId xmlns:a16="http://schemas.microsoft.com/office/drawing/2014/main" id="{88FAF318-903C-48BF-A8DD-7BDB85FA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700722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>
            <a:extLst>
              <a:ext uri="{FF2B5EF4-FFF2-40B4-BE49-F238E27FC236}">
                <a16:creationId xmlns:a16="http://schemas.microsoft.com/office/drawing/2014/main" id="{C41A21EE-CE6C-40F6-9869-C5AF2661BA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</a:t>
            </a:r>
          </a:p>
        </p:txBody>
      </p:sp>
      <p:pic>
        <p:nvPicPr>
          <p:cNvPr id="714756" name="Picture 4" descr="C:\Documents and Settings\Administrator\My Documents\wg\编译原理\jiangyi\figures\10\equation1.gif">
            <a:extLst>
              <a:ext uri="{FF2B5EF4-FFF2-40B4-BE49-F238E27FC236}">
                <a16:creationId xmlns:a16="http://schemas.microsoft.com/office/drawing/2014/main" id="{3237F111-6547-44D8-BD3E-610035AC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3155950" cy="1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4757" name="Object 5">
            <a:extLst>
              <a:ext uri="{FF2B5EF4-FFF2-40B4-BE49-F238E27FC236}">
                <a16:creationId xmlns:a16="http://schemas.microsoft.com/office/drawing/2014/main" id="{5EC8AE3B-DFBB-401A-B622-AB96D8A23F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95750" y="1600200"/>
          <a:ext cx="4535488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874" name="Equation" r:id="rId4" imgW="2108160" imgH="660240" progId="Equation.3">
                  <p:embed/>
                </p:oleObj>
              </mc:Choice>
              <mc:Fallback>
                <p:oleObj name="Equation" r:id="rId4" imgW="2108160" imgH="660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0" y="1600200"/>
                        <a:ext cx="4535488" cy="142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4761" name="Rectangle 9">
            <a:extLst>
              <a:ext uri="{FF2B5EF4-FFF2-40B4-BE49-F238E27FC236}">
                <a16:creationId xmlns:a16="http://schemas.microsoft.com/office/drawing/2014/main" id="{55FEDC90-7C97-416B-AEDF-108AA8D2D0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352800"/>
            <a:ext cx="7772400" cy="2133600"/>
          </a:xfrm>
          <a:noFill/>
          <a:ln/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/>
              <a:t>d</a:t>
            </a:r>
            <a:r>
              <a:rPr lang="zh-CN" altLang="en-US"/>
              <a:t>定义了</a:t>
            </a:r>
            <a:r>
              <a:rPr lang="en-US" altLang="zh-CN"/>
              <a:t>a——</a:t>
            </a:r>
            <a:r>
              <a:rPr lang="zh-CN" altLang="en-US"/>
              <a:t>所有</a:t>
            </a:r>
            <a:r>
              <a:rPr lang="en-US" altLang="zh-CN"/>
              <a:t>a</a:t>
            </a:r>
            <a:r>
              <a:rPr lang="zh-CN" altLang="en-US"/>
              <a:t>的定义（除了</a:t>
            </a:r>
            <a:r>
              <a:rPr lang="en-US" altLang="zh-CN"/>
              <a:t>b</a:t>
            </a:r>
            <a:r>
              <a:rPr lang="zh-CN" altLang="en-US"/>
              <a:t>）全部被注销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>
            <a:extLst>
              <a:ext uri="{FF2B5EF4-FFF2-40B4-BE49-F238E27FC236}">
                <a16:creationId xmlns:a16="http://schemas.microsoft.com/office/drawing/2014/main" id="{60FF465B-40BC-4811-9855-FBFBE4C29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数据流方程（续）</a:t>
            </a:r>
          </a:p>
        </p:txBody>
      </p:sp>
      <p:pic>
        <p:nvPicPr>
          <p:cNvPr id="771077" name="Picture 5" descr="C:\Documents and Settings\Administrator\My Documents\wg\编译原理\jiangyi\figures\10\equation2.gif">
            <a:extLst>
              <a:ext uri="{FF2B5EF4-FFF2-40B4-BE49-F238E27FC236}">
                <a16:creationId xmlns:a16="http://schemas.microsoft.com/office/drawing/2014/main" id="{64268E93-3E4C-43E8-8092-9DC274FF6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274888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71078" name="Object 6">
            <a:extLst>
              <a:ext uri="{FF2B5EF4-FFF2-40B4-BE49-F238E27FC236}">
                <a16:creationId xmlns:a16="http://schemas.microsoft.com/office/drawing/2014/main" id="{5D153762-B122-4C9B-9980-547B0EA333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4100" y="1524000"/>
          <a:ext cx="5137150" cy="246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92" name="Equation" r:id="rId4" imgW="2387520" imgH="1143000" progId="Equation.3">
                  <p:embed/>
                </p:oleObj>
              </mc:Choice>
              <mc:Fallback>
                <p:oleObj name="Equation" r:id="rId4" imgW="2387520" imgH="1143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524000"/>
                        <a:ext cx="5137150" cy="246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1079" name="Rectangle 7">
            <a:extLst>
              <a:ext uri="{FF2B5EF4-FFF2-40B4-BE49-F238E27FC236}">
                <a16:creationId xmlns:a16="http://schemas.microsoft.com/office/drawing/2014/main" id="{A6E769DF-89F3-46E0-8FF6-BDEBF2508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114800"/>
            <a:ext cx="7772400" cy="2133600"/>
          </a:xfrm>
          <a:noFill/>
          <a:ln/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/>
              <a:t>S</a:t>
            </a:r>
            <a:r>
              <a:rPr lang="zh-CN" altLang="en-US"/>
              <a:t>生成的定义：</a:t>
            </a:r>
            <a:r>
              <a:rPr lang="en-US" altLang="zh-CN"/>
              <a:t>S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S</a:t>
            </a:r>
            <a:r>
              <a:rPr lang="en-US" altLang="zh-CN" baseline="-25000"/>
              <a:t>2</a:t>
            </a:r>
            <a:r>
              <a:rPr lang="zh-CN" altLang="en-US"/>
              <a:t>生成的定义，但</a:t>
            </a:r>
            <a:r>
              <a:rPr lang="en-US" altLang="zh-CN"/>
              <a:t>S</a:t>
            </a:r>
            <a:r>
              <a:rPr lang="en-US" altLang="zh-CN" baseline="-25000"/>
              <a:t>1</a:t>
            </a:r>
            <a:r>
              <a:rPr lang="zh-CN" altLang="en-US"/>
              <a:t>生成的应去掉</a:t>
            </a:r>
            <a:r>
              <a:rPr lang="en-US" altLang="zh-CN"/>
              <a:t>S</a:t>
            </a:r>
            <a:r>
              <a:rPr lang="en-US" altLang="zh-CN" baseline="-25000"/>
              <a:t>2</a:t>
            </a:r>
            <a:r>
              <a:rPr lang="zh-CN" altLang="en-US"/>
              <a:t>中注销的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Rectangle 2">
            <a:extLst>
              <a:ext uri="{FF2B5EF4-FFF2-40B4-BE49-F238E27FC236}">
                <a16:creationId xmlns:a16="http://schemas.microsoft.com/office/drawing/2014/main" id="{A5D63114-8AD7-4982-9CFA-180A1BEE3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数据流方程（续）</a:t>
            </a:r>
          </a:p>
        </p:txBody>
      </p:sp>
      <p:graphicFrame>
        <p:nvGraphicFramePr>
          <p:cNvPr id="715780" name="Object 4">
            <a:extLst>
              <a:ext uri="{FF2B5EF4-FFF2-40B4-BE49-F238E27FC236}">
                <a16:creationId xmlns:a16="http://schemas.microsoft.com/office/drawing/2014/main" id="{34AD1440-6D44-41D8-BD01-1201F62D9E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3625" y="1295400"/>
          <a:ext cx="3660775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00" name="Equation" r:id="rId3" imgW="1701720" imgH="1143000" progId="Equation.3">
                  <p:embed/>
                </p:oleObj>
              </mc:Choice>
              <mc:Fallback>
                <p:oleObj name="Equation" r:id="rId3" imgW="170172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25" y="1295400"/>
                        <a:ext cx="3660775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5786" name="Rectangle 10">
            <a:extLst>
              <a:ext uri="{FF2B5EF4-FFF2-40B4-BE49-F238E27FC236}">
                <a16:creationId xmlns:a16="http://schemas.microsoft.com/office/drawing/2014/main" id="{03A75317-C3E6-4844-83FF-990DF5D44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114800"/>
            <a:ext cx="7772400" cy="2133600"/>
          </a:xfrm>
          <a:noFill/>
          <a:ln/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/>
              <a:t>任何一个分支生成的定义，都会到达</a:t>
            </a:r>
            <a:r>
              <a:rPr lang="en-US" altLang="zh-CN"/>
              <a:t>S</a:t>
            </a:r>
            <a:r>
              <a:rPr lang="zh-CN" altLang="en-US"/>
              <a:t>末尾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/>
              <a:t>而在两个分支都被注销，才认为是注销</a:t>
            </a:r>
          </a:p>
        </p:txBody>
      </p:sp>
      <p:pic>
        <p:nvPicPr>
          <p:cNvPr id="715787" name="Picture 11" descr="C:\Documents and Settings\Administrator\My Documents\wg\编译原理\jiangyi\figures\10\equation3.gif">
            <a:extLst>
              <a:ext uri="{FF2B5EF4-FFF2-40B4-BE49-F238E27FC236}">
                <a16:creationId xmlns:a16="http://schemas.microsoft.com/office/drawing/2014/main" id="{4F42E2EB-CB8A-4789-8210-9AC816A0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3641725" cy="152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>
            <a:extLst>
              <a:ext uri="{FF2B5EF4-FFF2-40B4-BE49-F238E27FC236}">
                <a16:creationId xmlns:a16="http://schemas.microsoft.com/office/drawing/2014/main" id="{B53F14E2-48DF-441B-8CEF-A2B8CDB9F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数据流方程（续）</a:t>
            </a:r>
          </a:p>
        </p:txBody>
      </p:sp>
      <p:pic>
        <p:nvPicPr>
          <p:cNvPr id="772101" name="Picture 5" descr="C:\Documents and Settings\Administrator\My Documents\wg\编译原理\jiangyi\figures\10\equation4.gif">
            <a:extLst>
              <a:ext uri="{FF2B5EF4-FFF2-40B4-BE49-F238E27FC236}">
                <a16:creationId xmlns:a16="http://schemas.microsoft.com/office/drawing/2014/main" id="{55A2075B-992B-4B1F-82C3-F9FEB3314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49396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72102" name="Object 6">
            <a:extLst>
              <a:ext uri="{FF2B5EF4-FFF2-40B4-BE49-F238E27FC236}">
                <a16:creationId xmlns:a16="http://schemas.microsoft.com/office/drawing/2014/main" id="{33823D71-022E-4BD1-AF12-7F9A83E523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3138" y="1524000"/>
          <a:ext cx="3141662" cy="196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16" name="Equation" r:id="rId4" imgW="1460160" imgH="914400" progId="Equation.3">
                  <p:embed/>
                </p:oleObj>
              </mc:Choice>
              <mc:Fallback>
                <p:oleObj name="Equation" r:id="rId4" imgW="146016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138" y="1524000"/>
                        <a:ext cx="3141662" cy="196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103" name="Rectangle 7">
            <a:extLst>
              <a:ext uri="{FF2B5EF4-FFF2-40B4-BE49-F238E27FC236}">
                <a16:creationId xmlns:a16="http://schemas.microsoft.com/office/drawing/2014/main" id="{611D7970-94CF-4292-BD12-450C99D52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962400"/>
            <a:ext cx="7772400" cy="2133600"/>
          </a:xfrm>
          <a:noFill/>
          <a:ln/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/>
              <a:t>循环可运行多次</a:t>
            </a:r>
            <a:r>
              <a:rPr lang="en-US" altLang="zh-CN"/>
              <a:t>——S</a:t>
            </a:r>
            <a:r>
              <a:rPr lang="en-US" altLang="zh-CN" baseline="-25000"/>
              <a:t>1</a:t>
            </a:r>
            <a:r>
              <a:rPr lang="zh-CN" altLang="en-US"/>
              <a:t>生成的定义也应认为是其入口定义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>
            <a:extLst>
              <a:ext uri="{FF2B5EF4-FFF2-40B4-BE49-F238E27FC236}">
                <a16:creationId xmlns:a16="http://schemas.microsoft.com/office/drawing/2014/main" id="{09AA1D66-372F-441D-9A95-5C23E94FE9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10.5.4  </a:t>
            </a:r>
            <a:r>
              <a:rPr lang="zh-CN" altLang="en-US"/>
              <a:t>数据流信息的保守估计  </a:t>
            </a:r>
          </a:p>
        </p:txBody>
      </p:sp>
      <p:sp>
        <p:nvSpPr>
          <p:cNvPr id="716803" name="Rectangle 3">
            <a:extLst>
              <a:ext uri="{FF2B5EF4-FFF2-40B4-BE49-F238E27FC236}">
                <a16:creationId xmlns:a16="http://schemas.microsoft.com/office/drawing/2014/main" id="{3CD7C1BD-F1ED-4440-A663-01D1AA282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/>
              <a:t>c)</a:t>
            </a:r>
            <a:r>
              <a:rPr lang="zh-CN" altLang="en-US" sz="2800"/>
              <a:t>中</a:t>
            </a:r>
            <a:r>
              <a:rPr lang="en-US" altLang="zh-CN" sz="2800"/>
              <a:t>S</a:t>
            </a:r>
            <a:r>
              <a:rPr lang="en-US" altLang="zh-CN" sz="2800" baseline="-25000"/>
              <a:t>2</a:t>
            </a:r>
            <a:r>
              <a:rPr lang="zh-CN" altLang="en-US" sz="2800"/>
              <a:t>永远不被选中</a:t>
            </a:r>
          </a:p>
          <a:p>
            <a:pPr lvl="1"/>
            <a:r>
              <a:rPr lang="en-US" altLang="zh-CN" sz="2400"/>
              <a:t>gen[S] = gen[S</a:t>
            </a:r>
            <a:r>
              <a:rPr lang="en-US" altLang="zh-CN" sz="2400" baseline="-25000"/>
              <a:t>1</a:t>
            </a:r>
            <a:r>
              <a:rPr lang="en-US" altLang="zh-CN" sz="2400"/>
              <a:t>]</a:t>
            </a:r>
          </a:p>
          <a:p>
            <a:pPr lvl="1"/>
            <a:r>
              <a:rPr lang="en-US" altLang="zh-CN" sz="2400"/>
              <a:t>kill[S] = kill[S</a:t>
            </a:r>
            <a:r>
              <a:rPr lang="en-US" altLang="zh-CN" sz="2400" baseline="-25000"/>
              <a:t>1</a:t>
            </a:r>
            <a:r>
              <a:rPr lang="en-US" altLang="zh-CN" sz="2400"/>
              <a:t>]</a:t>
            </a:r>
          </a:p>
          <a:p>
            <a:pPr lvl="1"/>
            <a:r>
              <a:rPr lang="zh-CN" altLang="en-US" sz="2400"/>
              <a:t>真实的</a:t>
            </a:r>
            <a:r>
              <a:rPr lang="en-US" altLang="zh-CN" sz="2400"/>
              <a:t>gen</a:t>
            </a:r>
            <a:r>
              <a:rPr lang="zh-CN" altLang="en-US" sz="2400"/>
              <a:t>总是估算</a:t>
            </a:r>
            <a:r>
              <a:rPr lang="en-US" altLang="zh-CN" sz="2400"/>
              <a:t>gen</a:t>
            </a:r>
            <a:r>
              <a:rPr lang="zh-CN" altLang="en-US" sz="2400"/>
              <a:t>的子集</a:t>
            </a:r>
          </a:p>
          <a:p>
            <a:pPr lvl="1"/>
            <a:r>
              <a:rPr lang="zh-CN" altLang="en-US" sz="2400"/>
              <a:t>真实的</a:t>
            </a:r>
            <a:r>
              <a:rPr lang="en-US" altLang="zh-CN" sz="2400"/>
              <a:t>kill</a:t>
            </a:r>
            <a:r>
              <a:rPr lang="zh-CN" altLang="en-US" sz="2400"/>
              <a:t>总是估算</a:t>
            </a:r>
            <a:r>
              <a:rPr lang="en-US" altLang="zh-CN" sz="2400"/>
              <a:t>kill</a:t>
            </a:r>
            <a:r>
              <a:rPr lang="zh-CN" altLang="en-US" sz="2400"/>
              <a:t>的超集</a:t>
            </a:r>
          </a:p>
          <a:p>
            <a:r>
              <a:rPr lang="zh-CN" altLang="en-US" sz="2800"/>
              <a:t>是否影响数据流分析？</a:t>
            </a:r>
          </a:p>
          <a:p>
            <a:pPr lvl="1"/>
            <a:r>
              <a:rPr lang="zh-CN" altLang="en-US" sz="2400"/>
              <a:t>过高估计定义集合并不严重</a:t>
            </a:r>
          </a:p>
          <a:p>
            <a:pPr lvl="1"/>
            <a:r>
              <a:rPr lang="zh-CN" altLang="en-US" sz="2400"/>
              <a:t>安全的、保守的，不安全的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>
            <a:extLst>
              <a:ext uri="{FF2B5EF4-FFF2-40B4-BE49-F238E27FC236}">
                <a16:creationId xmlns:a16="http://schemas.microsoft.com/office/drawing/2014/main" id="{DBDF1274-EAC8-45AC-BFCF-D63A965B7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10.5.5  in</a:t>
            </a:r>
            <a:r>
              <a:rPr lang="zh-CN" altLang="en-US"/>
              <a:t>和</a:t>
            </a:r>
            <a:r>
              <a:rPr lang="en-US" altLang="zh-CN"/>
              <a:t>out</a:t>
            </a:r>
            <a:r>
              <a:rPr lang="zh-CN" altLang="en-US"/>
              <a:t>的计算</a:t>
            </a:r>
          </a:p>
        </p:txBody>
      </p:sp>
      <p:sp>
        <p:nvSpPr>
          <p:cNvPr id="717827" name="Rectangle 3">
            <a:extLst>
              <a:ext uri="{FF2B5EF4-FFF2-40B4-BE49-F238E27FC236}">
                <a16:creationId xmlns:a16="http://schemas.microsoft.com/office/drawing/2014/main" id="{D18BAC61-9474-41CF-811F-06EF0C9F1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en-US" altLang="zh-CN" sz="2800"/>
              <a:t>in—</a:t>
            </a:r>
            <a:r>
              <a:rPr lang="zh-CN" altLang="en-US" sz="2800"/>
              <a:t>继承属性，</a:t>
            </a:r>
            <a:r>
              <a:rPr lang="en-US" altLang="zh-CN" sz="2800"/>
              <a:t>out—</a:t>
            </a:r>
            <a:r>
              <a:rPr lang="zh-CN" altLang="en-US" sz="2800"/>
              <a:t>依赖</a:t>
            </a:r>
            <a:r>
              <a:rPr lang="en-US" altLang="zh-CN" sz="2800"/>
              <a:t>in</a:t>
            </a:r>
            <a:r>
              <a:rPr lang="zh-CN" altLang="en-US" sz="2800"/>
              <a:t>的综合属性</a:t>
            </a:r>
          </a:p>
          <a:p>
            <a:pPr marL="609600" indent="-609600"/>
            <a:r>
              <a:rPr lang="en-US" altLang="zh-CN" sz="2800"/>
              <a:t>gen</a:t>
            </a:r>
            <a:r>
              <a:rPr lang="zh-CN" altLang="en-US" sz="2800"/>
              <a:t>和</a:t>
            </a:r>
            <a:r>
              <a:rPr lang="en-US" altLang="zh-CN" sz="2800"/>
              <a:t>out</a:t>
            </a:r>
            <a:r>
              <a:rPr lang="zh-CN" altLang="en-US" sz="2800"/>
              <a:t>的区别</a:t>
            </a:r>
          </a:p>
          <a:p>
            <a:pPr marL="609600" indent="-609600"/>
            <a:r>
              <a:rPr lang="zh-CN" altLang="en-US" sz="2800"/>
              <a:t>自底向上计算</a:t>
            </a:r>
            <a:r>
              <a:rPr lang="en-US" altLang="zh-CN" sz="2800"/>
              <a:t>gen</a:t>
            </a:r>
            <a:r>
              <a:rPr lang="zh-CN" altLang="en-US" sz="2800"/>
              <a:t>和</a:t>
            </a:r>
            <a:r>
              <a:rPr lang="en-US" altLang="zh-CN" sz="2800"/>
              <a:t>kill</a:t>
            </a:r>
            <a:r>
              <a:rPr lang="zh-CN" altLang="en-US" sz="2800"/>
              <a:t>，然后从表示完整程序的节点</a:t>
            </a:r>
            <a:r>
              <a:rPr lang="en-US" altLang="zh-CN" sz="2800"/>
              <a:t>S</a:t>
            </a:r>
            <a:r>
              <a:rPr lang="en-US" altLang="zh-CN" sz="2800" baseline="-25000"/>
              <a:t>0</a:t>
            </a:r>
            <a:r>
              <a:rPr lang="zh-CN" altLang="en-US" sz="2800"/>
              <a:t>开始计算</a:t>
            </a:r>
            <a:r>
              <a:rPr lang="en-US" altLang="zh-CN" sz="2800"/>
              <a:t>in</a:t>
            </a:r>
            <a:r>
              <a:rPr lang="zh-CN" altLang="en-US" sz="2800"/>
              <a:t>和</a:t>
            </a:r>
            <a:r>
              <a:rPr lang="en-US" altLang="zh-CN" sz="2800"/>
              <a:t>out——in[S</a:t>
            </a:r>
            <a:r>
              <a:rPr lang="en-US" altLang="zh-CN" sz="2800" baseline="-25000"/>
              <a:t>0</a:t>
            </a:r>
            <a:r>
              <a:rPr lang="en-US" altLang="zh-CN" sz="2800"/>
              <a:t>]=</a:t>
            </a:r>
            <a:r>
              <a:rPr lang="en-US" altLang="zh-CN" sz="2800">
                <a:cs typeface="Times New Roman" panose="02020603050405020304" pitchFamily="18" charset="0"/>
              </a:rPr>
              <a:t>Φ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z="2400"/>
              <a:t> 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z="2400"/>
              <a:t> </a:t>
            </a:r>
          </a:p>
          <a:p>
            <a:pPr marL="990600" lvl="1" indent="-533400">
              <a:buFont typeface="Wingdings" panose="05000000000000000000" pitchFamily="2" charset="2"/>
              <a:buAutoNum type="alphaLcParenR"/>
            </a:pPr>
            <a:r>
              <a:rPr lang="en-US" altLang="zh-CN" sz="2400"/>
              <a:t> </a:t>
            </a:r>
          </a:p>
        </p:txBody>
      </p:sp>
      <p:graphicFrame>
        <p:nvGraphicFramePr>
          <p:cNvPr id="717828" name="Object 4">
            <a:extLst>
              <a:ext uri="{FF2B5EF4-FFF2-40B4-BE49-F238E27FC236}">
                <a16:creationId xmlns:a16="http://schemas.microsoft.com/office/drawing/2014/main" id="{9024615C-B5EB-4BEC-A857-E159F4C0C3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3344863"/>
          <a:ext cx="45354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67" name="Equation" r:id="rId3" imgW="2108160" imgH="203040" progId="Equation.3">
                  <p:embed/>
                </p:oleObj>
              </mc:Choice>
              <mc:Fallback>
                <p:oleObj name="Equation" r:id="rId3" imgW="21081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344863"/>
                        <a:ext cx="453548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29" name="Object 5">
            <a:extLst>
              <a:ext uri="{FF2B5EF4-FFF2-40B4-BE49-F238E27FC236}">
                <a16:creationId xmlns:a16="http://schemas.microsoft.com/office/drawing/2014/main" id="{7F78B2AC-06EC-4123-8B9D-E1BF86F2BE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4225" y="3827463"/>
          <a:ext cx="61753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68" name="Equation" r:id="rId5" imgW="2869920" imgH="215640" progId="Equation.3">
                  <p:embed/>
                </p:oleObj>
              </mc:Choice>
              <mc:Fallback>
                <p:oleObj name="Equation" r:id="rId5" imgW="28699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3827463"/>
                        <a:ext cx="61753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30" name="Object 6">
            <a:extLst>
              <a:ext uri="{FF2B5EF4-FFF2-40B4-BE49-F238E27FC236}">
                <a16:creationId xmlns:a16="http://schemas.microsoft.com/office/drawing/2014/main" id="{F598663A-88A0-4706-B547-CE2F73629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5963" y="4335463"/>
          <a:ext cx="71580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69" name="Equation" r:id="rId7" imgW="3327120" imgH="215640" progId="Equation.3">
                  <p:embed/>
                </p:oleObj>
              </mc:Choice>
              <mc:Fallback>
                <p:oleObj name="Equation" r:id="rId7" imgW="332712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4335463"/>
                        <a:ext cx="7158037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>
            <a:extLst>
              <a:ext uri="{FF2B5EF4-FFF2-40B4-BE49-F238E27FC236}">
                <a16:creationId xmlns:a16="http://schemas.microsoft.com/office/drawing/2014/main" id="{06AD0B7B-DFD2-4714-A701-AA3F7B016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10.5.6  </a:t>
            </a:r>
            <a:r>
              <a:rPr lang="zh-CN" altLang="en-US"/>
              <a:t>循环的处理</a:t>
            </a:r>
          </a:p>
        </p:txBody>
      </p:sp>
      <p:sp>
        <p:nvSpPr>
          <p:cNvPr id="719875" name="Rectangle 3">
            <a:extLst>
              <a:ext uri="{FF2B5EF4-FFF2-40B4-BE49-F238E27FC236}">
                <a16:creationId xmlns:a16="http://schemas.microsoft.com/office/drawing/2014/main" id="{08850D4A-C25F-43C2-B5C0-D5812768C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in[S</a:t>
            </a:r>
            <a:r>
              <a:rPr lang="en-US" altLang="zh-CN" baseline="-25000"/>
              <a:t>1</a:t>
            </a:r>
            <a:r>
              <a:rPr lang="en-US" altLang="zh-CN"/>
              <a:t>]</a:t>
            </a:r>
            <a:r>
              <a:rPr lang="zh-CN" altLang="en-US"/>
              <a:t>不能简单地用</a:t>
            </a:r>
            <a:r>
              <a:rPr lang="en-US" altLang="zh-CN"/>
              <a:t>in[S]</a:t>
            </a:r>
          </a:p>
          <a:p>
            <a:endParaRPr lang="en-US" altLang="zh-CN"/>
          </a:p>
          <a:p>
            <a:r>
              <a:rPr lang="en-US" altLang="zh-CN"/>
              <a:t>in[S</a:t>
            </a:r>
            <a:r>
              <a:rPr lang="en-US" altLang="zh-CN" baseline="-25000"/>
              <a:t>1</a:t>
            </a:r>
            <a:r>
              <a:rPr lang="en-US" altLang="zh-CN"/>
              <a:t>]</a:t>
            </a:r>
            <a:r>
              <a:rPr lang="zh-CN" altLang="en-US"/>
              <a:t>依赖</a:t>
            </a:r>
            <a:r>
              <a:rPr lang="en-US" altLang="zh-CN"/>
              <a:t>out[S</a:t>
            </a:r>
            <a:r>
              <a:rPr lang="en-US" altLang="zh-CN" baseline="-25000"/>
              <a:t>1</a:t>
            </a:r>
            <a:r>
              <a:rPr lang="en-US" altLang="zh-CN"/>
              <a:t>]</a:t>
            </a:r>
            <a:r>
              <a:rPr lang="zh-CN" altLang="en-US"/>
              <a:t>，如何处理？</a:t>
            </a:r>
          </a:p>
          <a:p>
            <a:r>
              <a:rPr lang="zh-CN" altLang="en-US"/>
              <a:t> </a:t>
            </a:r>
          </a:p>
          <a:p>
            <a:r>
              <a:rPr lang="zh-CN" altLang="en-US"/>
              <a:t>循环定义，仍未解决</a:t>
            </a:r>
          </a:p>
          <a:p>
            <a:r>
              <a:rPr lang="zh-CN" altLang="en-US"/>
              <a:t>解方程组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I = J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O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O = 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(I – K)</a:t>
            </a:r>
          </a:p>
        </p:txBody>
      </p:sp>
      <p:graphicFrame>
        <p:nvGraphicFramePr>
          <p:cNvPr id="719876" name="Object 4">
            <a:extLst>
              <a:ext uri="{FF2B5EF4-FFF2-40B4-BE49-F238E27FC236}">
                <a16:creationId xmlns:a16="http://schemas.microsoft.com/office/drawing/2014/main" id="{7C3F555B-5781-4503-BDB1-E6CC323675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1981200"/>
          <a:ext cx="30591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08" name="Equation" r:id="rId3" imgW="1422360" imgH="215640" progId="Equation.3">
                  <p:embed/>
                </p:oleObj>
              </mc:Choice>
              <mc:Fallback>
                <p:oleObj name="Equation" r:id="rId3" imgW="142236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81200"/>
                        <a:ext cx="305911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9877" name="Object 5">
            <a:extLst>
              <a:ext uri="{FF2B5EF4-FFF2-40B4-BE49-F238E27FC236}">
                <a16:creationId xmlns:a16="http://schemas.microsoft.com/office/drawing/2014/main" id="{8CC8CB25-A22D-4CE9-A1A8-19D5C786DE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3200400"/>
          <a:ext cx="483552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09" name="Equation" r:id="rId5" imgW="2247840" imgH="215640" progId="Equation.3">
                  <p:embed/>
                </p:oleObj>
              </mc:Choice>
              <mc:Fallback>
                <p:oleObj name="Equation" r:id="rId5" imgW="22478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00400"/>
                        <a:ext cx="483552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878" name="Freeform 6">
            <a:extLst>
              <a:ext uri="{FF2B5EF4-FFF2-40B4-BE49-F238E27FC236}">
                <a16:creationId xmlns:a16="http://schemas.microsoft.com/office/drawing/2014/main" id="{E66ACB65-54A8-4BE9-84E7-B4FD61AE6B67}"/>
              </a:ext>
            </a:extLst>
          </p:cNvPr>
          <p:cNvSpPr>
            <a:spLocks/>
          </p:cNvSpPr>
          <p:nvPr/>
        </p:nvSpPr>
        <p:spPr bwMode="ltGray">
          <a:xfrm>
            <a:off x="860425" y="1828800"/>
            <a:ext cx="892175" cy="3455988"/>
          </a:xfrm>
          <a:custGeom>
            <a:avLst/>
            <a:gdLst>
              <a:gd name="T0" fmla="*/ 562 w 562"/>
              <a:gd name="T1" fmla="*/ 2064 h 2177"/>
              <a:gd name="T2" fmla="*/ 93 w 562"/>
              <a:gd name="T3" fmla="*/ 2008 h 2177"/>
              <a:gd name="T4" fmla="*/ 9 w 562"/>
              <a:gd name="T5" fmla="*/ 1050 h 2177"/>
              <a:gd name="T6" fmla="*/ 144 w 562"/>
              <a:gd name="T7" fmla="*/ 390 h 2177"/>
              <a:gd name="T8" fmla="*/ 562 w 562"/>
              <a:gd name="T9" fmla="*/ 0 h 2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2177">
                <a:moveTo>
                  <a:pt x="562" y="2064"/>
                </a:moveTo>
                <a:cubicBezTo>
                  <a:pt x="484" y="2055"/>
                  <a:pt x="185" y="2177"/>
                  <a:pt x="93" y="2008"/>
                </a:cubicBezTo>
                <a:cubicBezTo>
                  <a:pt x="1" y="1839"/>
                  <a:pt x="0" y="1320"/>
                  <a:pt x="9" y="1050"/>
                </a:cubicBezTo>
                <a:cubicBezTo>
                  <a:pt x="18" y="780"/>
                  <a:pt x="52" y="565"/>
                  <a:pt x="144" y="390"/>
                </a:cubicBezTo>
                <a:cubicBezTo>
                  <a:pt x="236" y="215"/>
                  <a:pt x="475" y="81"/>
                  <a:pt x="562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79" name="Freeform 7">
            <a:extLst>
              <a:ext uri="{FF2B5EF4-FFF2-40B4-BE49-F238E27FC236}">
                <a16:creationId xmlns:a16="http://schemas.microsoft.com/office/drawing/2014/main" id="{55F9B8CA-19DE-4F7F-B966-2A92F02E2261}"/>
              </a:ext>
            </a:extLst>
          </p:cNvPr>
          <p:cNvSpPr>
            <a:spLocks/>
          </p:cNvSpPr>
          <p:nvPr/>
        </p:nvSpPr>
        <p:spPr bwMode="ltGray">
          <a:xfrm>
            <a:off x="2312988" y="1774825"/>
            <a:ext cx="4983162" cy="3227388"/>
          </a:xfrm>
          <a:custGeom>
            <a:avLst/>
            <a:gdLst>
              <a:gd name="T0" fmla="*/ 0 w 3139"/>
              <a:gd name="T1" fmla="*/ 2033 h 2033"/>
              <a:gd name="T2" fmla="*/ 1262 w 3139"/>
              <a:gd name="T3" fmla="*/ 1804 h 2033"/>
              <a:gd name="T4" fmla="*/ 2855 w 3139"/>
              <a:gd name="T5" fmla="*/ 974 h 2033"/>
              <a:gd name="T6" fmla="*/ 2965 w 3139"/>
              <a:gd name="T7" fmla="*/ 347 h 2033"/>
              <a:gd name="T8" fmla="*/ 2211 w 3139"/>
              <a:gd name="T9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39" h="2033">
                <a:moveTo>
                  <a:pt x="0" y="2033"/>
                </a:moveTo>
                <a:cubicBezTo>
                  <a:pt x="210" y="1995"/>
                  <a:pt x="786" y="1981"/>
                  <a:pt x="1262" y="1804"/>
                </a:cubicBezTo>
                <a:cubicBezTo>
                  <a:pt x="1738" y="1627"/>
                  <a:pt x="2571" y="1217"/>
                  <a:pt x="2855" y="974"/>
                </a:cubicBezTo>
                <a:cubicBezTo>
                  <a:pt x="3139" y="731"/>
                  <a:pt x="3072" y="509"/>
                  <a:pt x="2965" y="347"/>
                </a:cubicBezTo>
                <a:cubicBezTo>
                  <a:pt x="2858" y="185"/>
                  <a:pt x="2368" y="72"/>
                  <a:pt x="2211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0" name="Freeform 8">
            <a:extLst>
              <a:ext uri="{FF2B5EF4-FFF2-40B4-BE49-F238E27FC236}">
                <a16:creationId xmlns:a16="http://schemas.microsoft.com/office/drawing/2014/main" id="{1D1EBB91-08B6-4B0E-A976-BA63FEA90AE5}"/>
              </a:ext>
            </a:extLst>
          </p:cNvPr>
          <p:cNvSpPr>
            <a:spLocks/>
          </p:cNvSpPr>
          <p:nvPr/>
        </p:nvSpPr>
        <p:spPr bwMode="ltGray">
          <a:xfrm>
            <a:off x="2959100" y="2232025"/>
            <a:ext cx="4530725" cy="2917825"/>
          </a:xfrm>
          <a:custGeom>
            <a:avLst/>
            <a:gdLst>
              <a:gd name="T0" fmla="*/ 0 w 2854"/>
              <a:gd name="T1" fmla="*/ 1838 h 1838"/>
              <a:gd name="T2" fmla="*/ 951 w 2854"/>
              <a:gd name="T3" fmla="*/ 1612 h 1838"/>
              <a:gd name="T4" fmla="*/ 2544 w 2854"/>
              <a:gd name="T5" fmla="*/ 782 h 1838"/>
              <a:gd name="T6" fmla="*/ 2654 w 2854"/>
              <a:gd name="T7" fmla="*/ 155 h 1838"/>
              <a:gd name="T8" fmla="*/ 1346 w 2854"/>
              <a:gd name="T9" fmla="*/ 0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54" h="1838">
                <a:moveTo>
                  <a:pt x="0" y="1838"/>
                </a:moveTo>
                <a:cubicBezTo>
                  <a:pt x="160" y="1800"/>
                  <a:pt x="527" y="1788"/>
                  <a:pt x="951" y="1612"/>
                </a:cubicBezTo>
                <a:cubicBezTo>
                  <a:pt x="1375" y="1436"/>
                  <a:pt x="2260" y="1025"/>
                  <a:pt x="2544" y="782"/>
                </a:cubicBezTo>
                <a:cubicBezTo>
                  <a:pt x="2828" y="539"/>
                  <a:pt x="2854" y="285"/>
                  <a:pt x="2654" y="155"/>
                </a:cubicBezTo>
                <a:cubicBezTo>
                  <a:pt x="2454" y="25"/>
                  <a:pt x="1618" y="32"/>
                  <a:pt x="1346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2" name="Freeform 10">
            <a:extLst>
              <a:ext uri="{FF2B5EF4-FFF2-40B4-BE49-F238E27FC236}">
                <a16:creationId xmlns:a16="http://schemas.microsoft.com/office/drawing/2014/main" id="{E4579C8B-A288-4CD2-B635-9EE1BC2830B4}"/>
              </a:ext>
            </a:extLst>
          </p:cNvPr>
          <p:cNvSpPr>
            <a:spLocks/>
          </p:cNvSpPr>
          <p:nvPr/>
        </p:nvSpPr>
        <p:spPr bwMode="ltGray">
          <a:xfrm>
            <a:off x="2514600" y="3581400"/>
            <a:ext cx="1052513" cy="1981200"/>
          </a:xfrm>
          <a:custGeom>
            <a:avLst/>
            <a:gdLst>
              <a:gd name="T0" fmla="*/ 0 w 663"/>
              <a:gd name="T1" fmla="*/ 1248 h 1248"/>
              <a:gd name="T2" fmla="*/ 559 w 663"/>
              <a:gd name="T3" fmla="*/ 980 h 1248"/>
              <a:gd name="T4" fmla="*/ 624 w 663"/>
              <a:gd name="T5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3" h="1248">
                <a:moveTo>
                  <a:pt x="0" y="1248"/>
                </a:moveTo>
                <a:cubicBezTo>
                  <a:pt x="93" y="1203"/>
                  <a:pt x="455" y="1188"/>
                  <a:pt x="559" y="980"/>
                </a:cubicBezTo>
                <a:cubicBezTo>
                  <a:pt x="663" y="772"/>
                  <a:pt x="611" y="204"/>
                  <a:pt x="624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883" name="Freeform 11">
            <a:extLst>
              <a:ext uri="{FF2B5EF4-FFF2-40B4-BE49-F238E27FC236}">
                <a16:creationId xmlns:a16="http://schemas.microsoft.com/office/drawing/2014/main" id="{67519AB1-27E0-4ED7-9AEF-91F1673A73FD}"/>
              </a:ext>
            </a:extLst>
          </p:cNvPr>
          <p:cNvSpPr>
            <a:spLocks/>
          </p:cNvSpPr>
          <p:nvPr/>
        </p:nvSpPr>
        <p:spPr bwMode="ltGray">
          <a:xfrm>
            <a:off x="3733800" y="3603625"/>
            <a:ext cx="1914525" cy="1958975"/>
          </a:xfrm>
          <a:custGeom>
            <a:avLst/>
            <a:gdLst>
              <a:gd name="T0" fmla="*/ 0 w 1206"/>
              <a:gd name="T1" fmla="*/ 1234 h 1234"/>
              <a:gd name="T2" fmla="*/ 977 w 1206"/>
              <a:gd name="T3" fmla="*/ 906 h 1234"/>
              <a:gd name="T4" fmla="*/ 1206 w 1206"/>
              <a:gd name="T5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06" h="1234">
                <a:moveTo>
                  <a:pt x="0" y="1234"/>
                </a:moveTo>
                <a:cubicBezTo>
                  <a:pt x="163" y="1179"/>
                  <a:pt x="776" y="1112"/>
                  <a:pt x="977" y="906"/>
                </a:cubicBezTo>
                <a:cubicBezTo>
                  <a:pt x="1178" y="700"/>
                  <a:pt x="1158" y="189"/>
                  <a:pt x="1206" y="0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D5DCDDB-C2D3-4D60-8070-56E677A61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9.4.3  </a:t>
            </a:r>
            <a:r>
              <a:rPr lang="zh-CN" altLang="en-US"/>
              <a:t>保结构变换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695FC1E-D911-4262-BD8F-A845D64EB3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公共子表达式删除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a := b + c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b := a – d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c := b + c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d := a – d 	</a:t>
            </a:r>
            <a:endParaRPr lang="en-US" altLang="zh-CN" sz="2000">
              <a:sym typeface="Wingdings" panose="05000000000000000000" pitchFamily="2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ym typeface="Wingdings" panose="05000000000000000000" pitchFamily="2" charset="2"/>
              </a:rPr>
              <a:t></a:t>
            </a:r>
            <a:endParaRPr lang="en-US" altLang="zh-CN" sz="200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a := b + c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b := a – d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c := b + c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000"/>
              <a:t>d := b</a:t>
            </a: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09DB0CBE-4F7D-4732-BC2A-6880287E9D2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029200" y="3048000"/>
            <a:ext cx="184705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</a:rPr>
              <a:t>d</a:t>
            </a:r>
            <a:r>
              <a:rPr lang="zh-CN" altLang="en-US" dirty="0">
                <a:solidFill>
                  <a:srgbClr val="FF3300"/>
                </a:solidFill>
              </a:rPr>
              <a:t>与</a:t>
            </a:r>
            <a:r>
              <a:rPr lang="en-US" altLang="zh-CN" dirty="0">
                <a:solidFill>
                  <a:srgbClr val="FF3300"/>
                </a:solidFill>
              </a:rPr>
              <a:t>b</a:t>
            </a:r>
            <a:r>
              <a:rPr lang="zh-CN" altLang="en-US" dirty="0">
                <a:solidFill>
                  <a:srgbClr val="FF3300"/>
                </a:solidFill>
              </a:rPr>
              <a:t>相同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</a:rPr>
              <a:t>c</a:t>
            </a:r>
            <a:r>
              <a:rPr lang="zh-CN" altLang="en-US" dirty="0">
                <a:solidFill>
                  <a:srgbClr val="FF3300"/>
                </a:solidFill>
              </a:rPr>
              <a:t>与</a:t>
            </a:r>
            <a:r>
              <a:rPr lang="en-US" altLang="zh-CN" dirty="0">
                <a:solidFill>
                  <a:srgbClr val="FF3300"/>
                </a:solidFill>
              </a:rPr>
              <a:t>a</a:t>
            </a:r>
            <a:r>
              <a:rPr lang="zh-CN" altLang="en-US" dirty="0">
                <a:solidFill>
                  <a:srgbClr val="FF3300"/>
                </a:solidFill>
              </a:rPr>
              <a:t>不同！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>
            <a:extLst>
              <a:ext uri="{FF2B5EF4-FFF2-40B4-BE49-F238E27FC236}">
                <a16:creationId xmlns:a16="http://schemas.microsoft.com/office/drawing/2014/main" id="{09DA48CD-0E04-4D8A-BFEC-2710DD4AC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循环的处理（续）</a:t>
            </a:r>
          </a:p>
        </p:txBody>
      </p:sp>
      <p:sp>
        <p:nvSpPr>
          <p:cNvPr id="720899" name="Rectangle 3">
            <a:extLst>
              <a:ext uri="{FF2B5EF4-FFF2-40B4-BE49-F238E27FC236}">
                <a16:creationId xmlns:a16="http://schemas.microsoft.com/office/drawing/2014/main" id="{81E412F6-0D53-4C12-87FB-7E1ABDE5F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O=</a:t>
            </a:r>
            <a:r>
              <a:rPr lang="en-US" altLang="zh-CN">
                <a:cs typeface="Times New Roman" panose="02020603050405020304" pitchFamily="18" charset="0"/>
              </a:rPr>
              <a:t>Φ</a:t>
            </a:r>
            <a:r>
              <a:rPr lang="zh-CN" altLang="en-US"/>
              <a:t>开始，进行迭代求解</a:t>
            </a:r>
          </a:p>
          <a:p>
            <a:pPr lvl="1"/>
            <a:r>
              <a:rPr lang="en-US" altLang="zh-CN"/>
              <a:t>I</a:t>
            </a:r>
            <a:r>
              <a:rPr lang="en-US" altLang="zh-CN" baseline="30000"/>
              <a:t>1 </a:t>
            </a:r>
            <a:r>
              <a:rPr lang="en-US" altLang="zh-CN"/>
              <a:t>= J, O</a:t>
            </a:r>
            <a:r>
              <a:rPr lang="en-US" altLang="zh-CN" baseline="30000"/>
              <a:t>1</a:t>
            </a:r>
            <a:r>
              <a:rPr lang="en-US" altLang="zh-CN"/>
              <a:t> = G∪(I</a:t>
            </a:r>
            <a:r>
              <a:rPr lang="en-US" altLang="zh-CN" baseline="30000"/>
              <a:t>1</a:t>
            </a:r>
            <a:r>
              <a:rPr lang="en-US" altLang="zh-CN"/>
              <a:t> – K) = G∪(J – K)</a:t>
            </a:r>
          </a:p>
          <a:p>
            <a:pPr lvl="1"/>
            <a:r>
              <a:rPr lang="en-US" altLang="zh-CN"/>
              <a:t>I</a:t>
            </a:r>
            <a:r>
              <a:rPr lang="en-US" altLang="zh-CN" baseline="30000"/>
              <a:t>2</a:t>
            </a:r>
            <a:r>
              <a:rPr lang="en-US" altLang="zh-CN"/>
              <a:t> = J∪O</a:t>
            </a:r>
            <a:r>
              <a:rPr lang="en-US" altLang="zh-CN" baseline="30000"/>
              <a:t>1</a:t>
            </a:r>
            <a:r>
              <a:rPr lang="en-US" altLang="zh-CN"/>
              <a:t> = J∪G∪(J-K) = J∪G</a:t>
            </a:r>
            <a:br>
              <a:rPr lang="en-US" altLang="zh-CN"/>
            </a:br>
            <a:r>
              <a:rPr lang="en-US" altLang="zh-CN"/>
              <a:t>O</a:t>
            </a:r>
            <a:r>
              <a:rPr lang="en-US" altLang="zh-CN" baseline="30000"/>
              <a:t>2</a:t>
            </a:r>
            <a:r>
              <a:rPr lang="en-US" altLang="zh-CN"/>
              <a:t> = G∪(I</a:t>
            </a:r>
            <a:r>
              <a:rPr lang="en-US" altLang="zh-CN" baseline="30000"/>
              <a:t>2</a:t>
            </a:r>
            <a:r>
              <a:rPr lang="en-US" altLang="zh-CN"/>
              <a:t> – K) = G∪(J∪G – K)= G∪(J – K)</a:t>
            </a:r>
          </a:p>
          <a:p>
            <a:r>
              <a:rPr lang="zh-CN" altLang="en-US"/>
              <a:t>因此</a:t>
            </a:r>
          </a:p>
          <a:p>
            <a:r>
              <a:rPr lang="zh-CN" altLang="en-US"/>
              <a:t>从</a:t>
            </a:r>
            <a:r>
              <a:rPr lang="en-US" altLang="zh-CN"/>
              <a:t>O=</a:t>
            </a:r>
            <a:r>
              <a:rPr lang="en-US" altLang="zh-CN">
                <a:cs typeface="Times New Roman" panose="02020603050405020304" pitchFamily="18" charset="0"/>
              </a:rPr>
              <a:t>Φ</a:t>
            </a:r>
            <a:r>
              <a:rPr lang="zh-CN" altLang="en-US"/>
              <a:t>开始为什么是安全的？</a:t>
            </a:r>
          </a:p>
        </p:txBody>
      </p:sp>
      <p:graphicFrame>
        <p:nvGraphicFramePr>
          <p:cNvPr id="720902" name="Object 6">
            <a:extLst>
              <a:ext uri="{FF2B5EF4-FFF2-40B4-BE49-F238E27FC236}">
                <a16:creationId xmlns:a16="http://schemas.microsoft.com/office/drawing/2014/main" id="{F42D8DC7-97AD-426B-B011-1463D61D26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3505200"/>
          <a:ext cx="31416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15" name="Equation" r:id="rId3" imgW="1460160" imgH="215640" progId="Equation.3">
                  <p:embed/>
                </p:oleObj>
              </mc:Choice>
              <mc:Fallback>
                <p:oleObj name="Equation" r:id="rId3" imgW="146016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05200"/>
                        <a:ext cx="314166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>
            <a:extLst>
              <a:ext uri="{FF2B5EF4-FFF2-40B4-BE49-F238E27FC236}">
                <a16:creationId xmlns:a16="http://schemas.microsoft.com/office/drawing/2014/main" id="{2C39E2D6-D67F-426E-B4A3-0DFA59636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10.5.7  </a:t>
            </a:r>
            <a:r>
              <a:rPr lang="zh-CN" altLang="en-US"/>
              <a:t>集合的表示</a:t>
            </a:r>
          </a:p>
        </p:txBody>
      </p:sp>
      <p:sp>
        <p:nvSpPr>
          <p:cNvPr id="721923" name="Rectangle 3">
            <a:extLst>
              <a:ext uri="{FF2B5EF4-FFF2-40B4-BE49-F238E27FC236}">
                <a16:creationId xmlns:a16="http://schemas.microsoft.com/office/drawing/2014/main" id="{1655F372-2A2D-4FAD-8FA5-327A3F9E7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371600"/>
          </a:xfrm>
        </p:spPr>
        <p:txBody>
          <a:bodyPr/>
          <a:lstStyle/>
          <a:p>
            <a:r>
              <a:rPr lang="zh-CN" altLang="en-US" sz="2800"/>
              <a:t>位向量：集合运算</a:t>
            </a:r>
            <a:r>
              <a:rPr lang="zh-CN" altLang="en-US" sz="2800">
                <a:sym typeface="Wingdings" panose="05000000000000000000" pitchFamily="2" charset="2"/>
              </a:rPr>
              <a:t>位运算</a:t>
            </a:r>
          </a:p>
          <a:p>
            <a:r>
              <a:rPr lang="zh-CN" altLang="en-US" sz="2800">
                <a:sym typeface="Wingdings" panose="05000000000000000000" pitchFamily="2" charset="2"/>
              </a:rPr>
              <a:t>例</a:t>
            </a:r>
            <a:r>
              <a:rPr lang="en-US" altLang="zh-CN" sz="2800">
                <a:sym typeface="Wingdings" panose="05000000000000000000" pitchFamily="2" charset="2"/>
              </a:rPr>
              <a:t>10.13</a:t>
            </a:r>
            <a:endParaRPr lang="en-US" altLang="zh-CN" sz="2800"/>
          </a:p>
        </p:txBody>
      </p:sp>
      <p:sp>
        <p:nvSpPr>
          <p:cNvPr id="721924" name="Text Box 4">
            <a:extLst>
              <a:ext uri="{FF2B5EF4-FFF2-40B4-BE49-F238E27FC236}">
                <a16:creationId xmlns:a16="http://schemas.microsoft.com/office/drawing/2014/main" id="{F90B3385-E4CC-4F17-AADA-D20BE6D6A40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066800" y="2384425"/>
            <a:ext cx="7696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*/		i := m – 1;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*/		j := n;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*/		a := u1;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		do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*/			i := i + 1;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*/			j := j – 1;</a:t>
            </a:r>
          </a:p>
          <a:p>
            <a:pPr lvl="1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			if e1 then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 */				a := u2;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			else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/* d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 */				i := u3;	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		while e2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>
            <a:extLst>
              <a:ext uri="{FF2B5EF4-FFF2-40B4-BE49-F238E27FC236}">
                <a16:creationId xmlns:a16="http://schemas.microsoft.com/office/drawing/2014/main" id="{42450286-4858-416B-BB7B-F749257C6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10.13</a:t>
            </a:r>
            <a:r>
              <a:rPr lang="zh-CN" altLang="en-US"/>
              <a:t>（续）</a:t>
            </a:r>
          </a:p>
        </p:txBody>
      </p:sp>
      <p:pic>
        <p:nvPicPr>
          <p:cNvPr id="722948" name="Picture 4" descr="C:\Documents and Settings\Administrator\My Documents\wg\编译原理\jiangyi\figures\10\genkill.gif">
            <a:extLst>
              <a:ext uri="{FF2B5EF4-FFF2-40B4-BE49-F238E27FC236}">
                <a16:creationId xmlns:a16="http://schemas.microsoft.com/office/drawing/2014/main" id="{3A01D7E5-258C-4BCB-80AA-C028F72AC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416050"/>
            <a:ext cx="5919787" cy="35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949" name="Text Box 5">
            <a:extLst>
              <a:ext uri="{FF2B5EF4-FFF2-40B4-BE49-F238E27FC236}">
                <a16:creationId xmlns:a16="http://schemas.microsoft.com/office/drawing/2014/main" id="{0D15CA6D-00AA-4470-86DE-7BAECAC987C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943600" y="4983163"/>
            <a:ext cx="297180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赋值，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也是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</a:p>
          <a:p>
            <a:pPr>
              <a:spcBef>
                <a:spcPct val="10000"/>
              </a:spcBef>
            </a:pP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gen={d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7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}, kill={d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, d</a:t>
            </a:r>
            <a:r>
              <a:rPr lang="en-US" altLang="zh-CN" sz="20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}</a:t>
            </a:r>
            <a:endParaRPr lang="en-US" altLang="zh-CN" sz="2000" baseline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2950" name="Line 6">
            <a:extLst>
              <a:ext uri="{FF2B5EF4-FFF2-40B4-BE49-F238E27FC236}">
                <a16:creationId xmlns:a16="http://schemas.microsoft.com/office/drawing/2014/main" id="{938283ED-D983-4ADD-A160-8A670C09CFF0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7086600" y="4648200"/>
            <a:ext cx="12065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22951" name="Object 7">
            <a:extLst>
              <a:ext uri="{FF2B5EF4-FFF2-40B4-BE49-F238E27FC236}">
                <a16:creationId xmlns:a16="http://schemas.microsoft.com/office/drawing/2014/main" id="{3235F4B7-4DEA-4B84-B67C-ADE165FEAD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8400" y="1295400"/>
          <a:ext cx="28194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81" name="Equation" r:id="rId4" imgW="1701720" imgH="457200" progId="Equation.3">
                  <p:embed/>
                </p:oleObj>
              </mc:Choice>
              <mc:Fallback>
                <p:oleObj name="Equation" r:id="rId4" imgW="170172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295400"/>
                        <a:ext cx="28194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2953" name="Line 9">
            <a:extLst>
              <a:ext uri="{FF2B5EF4-FFF2-40B4-BE49-F238E27FC236}">
                <a16:creationId xmlns:a16="http://schemas.microsoft.com/office/drawing/2014/main" id="{319BC727-E6C3-4DDF-BD62-00914C677221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248400" y="1981200"/>
            <a:ext cx="1600200" cy="1828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22954" name="Object 10">
            <a:extLst>
              <a:ext uri="{FF2B5EF4-FFF2-40B4-BE49-F238E27FC236}">
                <a16:creationId xmlns:a16="http://schemas.microsoft.com/office/drawing/2014/main" id="{C65A340D-5009-46FD-A678-BDCD25C2B7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4575175"/>
          <a:ext cx="39624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82" name="Equation" r:id="rId6" imgW="2387520" imgH="457200" progId="Equation.3">
                  <p:embed/>
                </p:oleObj>
              </mc:Choice>
              <mc:Fallback>
                <p:oleObj name="Equation" r:id="rId6" imgW="2387520" imgH="457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575175"/>
                        <a:ext cx="39624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2956" name="Line 12">
            <a:extLst>
              <a:ext uri="{FF2B5EF4-FFF2-40B4-BE49-F238E27FC236}">
                <a16:creationId xmlns:a16="http://schemas.microsoft.com/office/drawing/2014/main" id="{F2D44519-2CEA-41F8-A56F-E1C21678E4E8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3657600" y="3886200"/>
            <a:ext cx="762000" cy="762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>
            <a:extLst>
              <a:ext uri="{FF2B5EF4-FFF2-40B4-BE49-F238E27FC236}">
                <a16:creationId xmlns:a16="http://schemas.microsoft.com/office/drawing/2014/main" id="{6BE40940-33CC-4499-A660-31D1CD4C7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实现策略</a:t>
            </a:r>
          </a:p>
        </p:txBody>
      </p:sp>
      <p:sp>
        <p:nvSpPr>
          <p:cNvPr id="723971" name="Rectangle 3">
            <a:extLst>
              <a:ext uri="{FF2B5EF4-FFF2-40B4-BE49-F238E27FC236}">
                <a16:creationId xmlns:a16="http://schemas.microsoft.com/office/drawing/2014/main" id="{EB16AEDF-B362-461D-8829-94E44916E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10.5.8  </a:t>
            </a:r>
            <a:r>
              <a:rPr lang="zh-CN" altLang="en-US"/>
              <a:t>局部到达定义</a:t>
            </a:r>
          </a:p>
          <a:p>
            <a:pPr lvl="1"/>
            <a:r>
              <a:rPr lang="zh-CN" altLang="en-US"/>
              <a:t>只保存基本块开始点信息，需要时计算基本块内每个点的信息</a:t>
            </a:r>
          </a:p>
          <a:p>
            <a:r>
              <a:rPr lang="en-US" altLang="zh-CN"/>
              <a:t>10.5.9  </a:t>
            </a:r>
            <a:r>
              <a:rPr lang="zh-CN" altLang="en-US"/>
              <a:t>引用</a:t>
            </a:r>
            <a:r>
              <a:rPr lang="en-US" altLang="zh-CN"/>
              <a:t>-</a:t>
            </a:r>
            <a:r>
              <a:rPr lang="zh-CN" altLang="en-US"/>
              <a:t>定义链，</a:t>
            </a:r>
            <a:r>
              <a:rPr lang="en-US" altLang="zh-CN"/>
              <a:t>u-d</a:t>
            </a:r>
            <a:r>
              <a:rPr lang="zh-CN" altLang="en-US"/>
              <a:t>链</a:t>
            </a:r>
          </a:p>
          <a:p>
            <a:pPr lvl="1"/>
            <a:r>
              <a:rPr lang="zh-CN" altLang="en-US"/>
              <a:t>列表：对每个变量引用，到达该引用的所有定义</a:t>
            </a:r>
          </a:p>
          <a:p>
            <a:r>
              <a:rPr lang="en-US" altLang="zh-CN"/>
              <a:t>10.5.10  </a:t>
            </a:r>
            <a:r>
              <a:rPr lang="zh-CN" altLang="en-US"/>
              <a:t>计算顺序</a:t>
            </a:r>
          </a:p>
          <a:p>
            <a:pPr lvl="1"/>
            <a:r>
              <a:rPr lang="zh-CN" altLang="en-US"/>
              <a:t>方程给定的依赖关系，内存分配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>
            <a:extLst>
              <a:ext uri="{FF2B5EF4-FFF2-40B4-BE49-F238E27FC236}">
                <a16:creationId xmlns:a16="http://schemas.microsoft.com/office/drawing/2014/main" id="{4B3DB7D9-2637-4F9F-BB35-2939ECFE04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10.5.11  </a:t>
            </a:r>
            <a:r>
              <a:rPr lang="zh-CN" altLang="en-US"/>
              <a:t>一般控制流</a:t>
            </a:r>
          </a:p>
        </p:txBody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A7F80808-C305-4820-B1F5-274C31155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zh-CN" altLang="en-US" sz="2800"/>
              <a:t>例</a:t>
            </a:r>
            <a:r>
              <a:rPr lang="en-US" altLang="zh-CN" sz="2800"/>
              <a:t>10.14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1</a:t>
            </a:r>
            <a:r>
              <a:rPr lang="en-US" altLang="zh-CN" sz="2000"/>
              <a:t> */		i := m – 1;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2</a:t>
            </a:r>
            <a:r>
              <a:rPr lang="en-US" altLang="zh-CN" sz="2000"/>
              <a:t> */		j := n;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3</a:t>
            </a:r>
            <a:r>
              <a:rPr lang="en-US" altLang="zh-CN" sz="2000"/>
              <a:t> */		a := u1;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do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4</a:t>
            </a:r>
            <a:r>
              <a:rPr lang="en-US" altLang="zh-CN" sz="2000"/>
              <a:t> */			i := i + 1;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5</a:t>
            </a:r>
            <a:r>
              <a:rPr lang="en-US" altLang="zh-CN" sz="2000"/>
              <a:t> */			j := j – 1;</a:t>
            </a:r>
          </a:p>
          <a:p>
            <a:pPr lvl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</a:rPr>
              <a:t>				if e1 then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6</a:t>
            </a:r>
            <a:r>
              <a:rPr lang="en-US" altLang="zh-CN" sz="2000"/>
              <a:t> */				a := u2;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	else	begin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/* d</a:t>
            </a:r>
            <a:r>
              <a:rPr lang="en-US" altLang="zh-CN" sz="2000" baseline="-25000"/>
              <a:t>7</a:t>
            </a:r>
            <a:r>
              <a:rPr lang="en-US" altLang="zh-CN" sz="2000"/>
              <a:t> */				i := u3;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		</a:t>
            </a:r>
            <a:r>
              <a:rPr lang="en-US" altLang="zh-CN" sz="2000">
                <a:solidFill>
                  <a:srgbClr val="FF3300"/>
                </a:solidFill>
              </a:rPr>
              <a:t>break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	end	</a:t>
            </a:r>
          </a:p>
          <a:p>
            <a:pPr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sz="2000"/>
              <a:t>			while e2</a:t>
            </a:r>
          </a:p>
        </p:txBody>
      </p:sp>
      <p:sp>
        <p:nvSpPr>
          <p:cNvPr id="724996" name="AutoShape 4">
            <a:extLst>
              <a:ext uri="{FF2B5EF4-FFF2-40B4-BE49-F238E27FC236}">
                <a16:creationId xmlns:a16="http://schemas.microsoft.com/office/drawing/2014/main" id="{93F294BC-3FD7-49B0-A860-76B41BC41D95}"/>
              </a:ext>
            </a:extLst>
          </p:cNvPr>
          <p:cNvSpPr>
            <a:spLocks/>
          </p:cNvSpPr>
          <p:nvPr/>
        </p:nvSpPr>
        <p:spPr bwMode="ltGray">
          <a:xfrm>
            <a:off x="6019800" y="3962400"/>
            <a:ext cx="304800" cy="182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4997" name="Text Box 5">
            <a:extLst>
              <a:ext uri="{FF2B5EF4-FFF2-40B4-BE49-F238E27FC236}">
                <a16:creationId xmlns:a16="http://schemas.microsoft.com/office/drawing/2014/main" id="{2050061B-D778-469D-92CC-E9AB8246560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400800" y="3581400"/>
            <a:ext cx="266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gen</a:t>
            </a:r>
            <a:r>
              <a:rPr lang="zh-CN" altLang="en-US" baseline="0">
                <a:solidFill>
                  <a:srgbClr val="FF3300"/>
                </a:solidFill>
              </a:rPr>
              <a:t>？</a:t>
            </a:r>
          </a:p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{d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}</a:t>
            </a:r>
            <a:b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</a:b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后为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break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，未到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if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语句结束点，在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do-while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中才考虑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021" name="Picture 5" descr="C:\Documents and Settings\Administrator\My Documents\wg\编译原理\jiangyi\figures\10\break.gif">
            <a:extLst>
              <a:ext uri="{FF2B5EF4-FFF2-40B4-BE49-F238E27FC236}">
                <a16:creationId xmlns:a16="http://schemas.microsoft.com/office/drawing/2014/main" id="{B5A44CC5-4C76-47C8-A29F-DDBF356B3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1295400"/>
            <a:ext cx="5027612" cy="3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6018" name="Rectangle 2">
            <a:extLst>
              <a:ext uri="{FF2B5EF4-FFF2-40B4-BE49-F238E27FC236}">
                <a16:creationId xmlns:a16="http://schemas.microsoft.com/office/drawing/2014/main" id="{34DF89A7-B801-46DB-8A64-D38A3A2816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10.14</a:t>
            </a:r>
            <a:r>
              <a:rPr lang="zh-CN" altLang="en-US"/>
              <a:t>（续）</a:t>
            </a:r>
          </a:p>
        </p:txBody>
      </p:sp>
      <p:sp>
        <p:nvSpPr>
          <p:cNvPr id="726019" name="Rectangle 3">
            <a:extLst>
              <a:ext uri="{FF2B5EF4-FFF2-40B4-BE49-F238E27FC236}">
                <a16:creationId xmlns:a16="http://schemas.microsoft.com/office/drawing/2014/main" id="{5147CB79-7291-4B4B-9815-062207CACB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5486400"/>
          </a:xfrm>
        </p:spPr>
        <p:txBody>
          <a:bodyPr/>
          <a:lstStyle/>
          <a:p>
            <a:r>
              <a:rPr lang="en-US" altLang="zh-CN" sz="2800"/>
              <a:t>do</a:t>
            </a:r>
            <a:r>
              <a:rPr lang="zh-CN" altLang="en-US" sz="2800"/>
              <a:t>循环到达</a:t>
            </a:r>
            <a:r>
              <a:rPr lang="en-US" altLang="zh-CN" sz="2800"/>
              <a:t>break</a:t>
            </a:r>
            <a:r>
              <a:rPr lang="zh-CN" altLang="en-US" sz="2800"/>
              <a:t>的结果</a:t>
            </a:r>
            <a:r>
              <a:rPr lang="en-US" altLang="zh-CN" sz="2800"/>
              <a:t>G</a:t>
            </a:r>
            <a:r>
              <a:rPr lang="zh-CN" altLang="en-US" sz="2800"/>
              <a:t>、</a:t>
            </a:r>
            <a:r>
              <a:rPr lang="en-US" altLang="zh-CN" sz="2800"/>
              <a:t>K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folHlink"/>
                </a:solidFill>
              </a:rPr>
              <a:t>到达</a:t>
            </a:r>
            <a:r>
              <a:rPr lang="en-US" altLang="zh-CN" sz="2400">
                <a:solidFill>
                  <a:schemeClr val="folHlink"/>
                </a:solidFill>
              </a:rPr>
              <a:t>if</a:t>
            </a:r>
            <a:r>
              <a:rPr lang="zh-CN" altLang="en-US" sz="2400">
                <a:solidFill>
                  <a:schemeClr val="folHlink"/>
                </a:solidFill>
              </a:rPr>
              <a:t>之前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G=gen[S</a:t>
            </a:r>
            <a:r>
              <a:rPr lang="en-US" altLang="zh-CN" sz="2400" baseline="-25000">
                <a:solidFill>
                  <a:schemeClr val="folHlink"/>
                </a:solidFill>
              </a:rPr>
              <a:t>2</a:t>
            </a:r>
            <a:r>
              <a:rPr lang="en-US" altLang="zh-CN" sz="2400">
                <a:solidFill>
                  <a:schemeClr val="folHlink"/>
                </a:solidFill>
              </a:rPr>
              <a:t>]={d</a:t>
            </a:r>
            <a:r>
              <a:rPr lang="en-US" altLang="zh-CN" sz="2400" baseline="-25000">
                <a:solidFill>
                  <a:schemeClr val="folHlink"/>
                </a:solidFill>
              </a:rPr>
              <a:t>4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5</a:t>
            </a:r>
            <a:r>
              <a:rPr lang="en-US" altLang="zh-CN" sz="2400">
                <a:solidFill>
                  <a:schemeClr val="folHlink"/>
                </a:solidFill>
              </a:rPr>
              <a:t>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K=kill[S</a:t>
            </a:r>
            <a:r>
              <a:rPr lang="en-US" altLang="zh-CN" sz="2400" baseline="-25000">
                <a:solidFill>
                  <a:schemeClr val="folHlink"/>
                </a:solidFill>
              </a:rPr>
              <a:t>2</a:t>
            </a:r>
            <a:r>
              <a:rPr lang="en-US" altLang="zh-CN" sz="2400">
                <a:solidFill>
                  <a:schemeClr val="folHlink"/>
                </a:solidFill>
              </a:rPr>
              <a:t>]={d</a:t>
            </a:r>
            <a:r>
              <a:rPr lang="en-US" altLang="zh-CN" sz="2400" baseline="-25000">
                <a:solidFill>
                  <a:schemeClr val="folHlink"/>
                </a:solidFill>
              </a:rPr>
              <a:t>1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2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7</a:t>
            </a:r>
            <a:r>
              <a:rPr lang="en-US" altLang="zh-CN" sz="2400">
                <a:solidFill>
                  <a:schemeClr val="folHlink"/>
                </a:solidFill>
              </a:rPr>
              <a:t>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folHlink"/>
                </a:solidFill>
              </a:rPr>
              <a:t>然后是语句序列，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folHlink"/>
                </a:solidFill>
              </a:rPr>
              <a:t>用</a:t>
            </a:r>
            <a:r>
              <a:rPr lang="en-US" altLang="zh-CN" sz="2400">
                <a:solidFill>
                  <a:schemeClr val="folHlink"/>
                </a:solidFill>
              </a:rPr>
              <a:t>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zh-CN" altLang="en-US" sz="2400">
                <a:solidFill>
                  <a:schemeClr val="folHlink"/>
                </a:solidFill>
              </a:rPr>
              <a:t>表示左孩子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G:=gen[S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en-US" altLang="zh-CN" sz="2400">
                <a:solidFill>
                  <a:schemeClr val="folHlink"/>
                </a:solidFill>
              </a:rPr>
              <a:t>]</a:t>
            </a:r>
            <a:r>
              <a:rPr lang="en-US" altLang="zh-CN" sz="2400">
                <a:solidFill>
                  <a:schemeClr val="folHlink"/>
                </a:solidFill>
                <a:latin typeface="宋体" panose="02010600030101010101" pitchFamily="2" charset="-122"/>
              </a:rPr>
              <a:t>∪</a:t>
            </a:r>
            <a:r>
              <a:rPr lang="en-US" altLang="zh-CN" sz="2400">
                <a:solidFill>
                  <a:schemeClr val="folHlink"/>
                </a:solidFill>
              </a:rPr>
              <a:t>(G-kill[S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en-US" altLang="zh-CN" sz="2400">
                <a:solidFill>
                  <a:schemeClr val="folHlink"/>
                </a:solidFill>
              </a:rPr>
              <a:t>])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K:=kill[S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en-US" altLang="zh-CN" sz="2400">
                <a:solidFill>
                  <a:schemeClr val="folHlink"/>
                </a:solidFill>
              </a:rPr>
              <a:t>]</a:t>
            </a:r>
            <a:r>
              <a:rPr lang="en-US" altLang="zh-CN" sz="2400">
                <a:solidFill>
                  <a:schemeClr val="folHlink"/>
                </a:solidFill>
                <a:latin typeface="宋体" panose="02010600030101010101" pitchFamily="2" charset="-122"/>
              </a:rPr>
              <a:t>∪</a:t>
            </a:r>
            <a:r>
              <a:rPr lang="en-US" altLang="zh-CN" sz="2400">
                <a:solidFill>
                  <a:schemeClr val="folHlink"/>
                </a:solidFill>
              </a:rPr>
              <a:t>(K-gen[S</a:t>
            </a:r>
            <a:r>
              <a:rPr lang="en-US" altLang="zh-CN" sz="2400" baseline="-25000">
                <a:solidFill>
                  <a:schemeClr val="folHlink"/>
                </a:solidFill>
              </a:rPr>
              <a:t>3</a:t>
            </a:r>
            <a:r>
              <a:rPr lang="en-US" altLang="zh-CN" sz="2400">
                <a:solidFill>
                  <a:schemeClr val="folHlink"/>
                </a:solidFill>
              </a:rPr>
              <a:t>])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chemeClr val="folHlink"/>
                </a:solidFill>
              </a:rPr>
              <a:t>G={d</a:t>
            </a:r>
            <a:r>
              <a:rPr lang="en-US" altLang="zh-CN" sz="2400" baseline="-25000">
                <a:solidFill>
                  <a:schemeClr val="folHlink"/>
                </a:solidFill>
              </a:rPr>
              <a:t>5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7</a:t>
            </a:r>
            <a:r>
              <a:rPr lang="en-US" altLang="zh-CN" sz="2400">
                <a:solidFill>
                  <a:schemeClr val="folHlink"/>
                </a:solidFill>
              </a:rPr>
              <a:t>} K={d</a:t>
            </a:r>
            <a:r>
              <a:rPr lang="en-US" altLang="zh-CN" sz="2400" baseline="-25000">
                <a:solidFill>
                  <a:schemeClr val="folHlink"/>
                </a:solidFill>
              </a:rPr>
              <a:t>1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2</a:t>
            </a:r>
            <a:r>
              <a:rPr lang="en-US" altLang="zh-CN" sz="2400">
                <a:solidFill>
                  <a:schemeClr val="folHlink"/>
                </a:solidFill>
              </a:rPr>
              <a:t>,d</a:t>
            </a:r>
            <a:r>
              <a:rPr lang="en-US" altLang="zh-CN" sz="2400" baseline="-25000">
                <a:solidFill>
                  <a:schemeClr val="folHlink"/>
                </a:solidFill>
              </a:rPr>
              <a:t>4</a:t>
            </a:r>
            <a:r>
              <a:rPr lang="en-US" altLang="zh-CN" sz="2400">
                <a:solidFill>
                  <a:schemeClr val="folHlink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>
            <a:extLst>
              <a:ext uri="{FF2B5EF4-FFF2-40B4-BE49-F238E27FC236}">
                <a16:creationId xmlns:a16="http://schemas.microsoft.com/office/drawing/2014/main" id="{39FC93CC-1E66-4D9E-A302-C716E0E850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  </a:t>
            </a:r>
            <a:r>
              <a:rPr lang="zh-CN" altLang="en-US"/>
              <a:t>数据流方程迭代解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2089F715-BA40-451D-B901-4E11E9715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 sz="2800"/>
              <a:t>任意流图</a:t>
            </a:r>
          </a:p>
          <a:p>
            <a:pPr marL="609600" indent="-609600"/>
            <a:r>
              <a:rPr lang="en-US" altLang="zh-CN" sz="2800"/>
              <a:t>in</a:t>
            </a:r>
            <a:r>
              <a:rPr lang="zh-CN" altLang="en-US" sz="2800"/>
              <a:t>、</a:t>
            </a:r>
            <a:r>
              <a:rPr lang="en-US" altLang="zh-CN" sz="2800"/>
              <a:t>out</a:t>
            </a:r>
            <a:r>
              <a:rPr lang="zh-CN" altLang="en-US" sz="2800"/>
              <a:t>的计算不依赖语法树</a:t>
            </a:r>
          </a:p>
          <a:p>
            <a:pPr marL="609600" indent="-609600"/>
            <a:r>
              <a:rPr lang="zh-CN" altLang="en-US" sz="2800"/>
              <a:t>数据流方程的细节区别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上一节</a:t>
            </a:r>
            <a:r>
              <a:rPr lang="en-US" altLang="zh-CN" sz="2400"/>
              <a:t>——</a:t>
            </a:r>
            <a:r>
              <a:rPr lang="zh-CN" altLang="en-US" sz="2400"/>
              <a:t>前向方程，</a:t>
            </a:r>
            <a:r>
              <a:rPr lang="en-US" altLang="zh-CN" sz="2400"/>
              <a:t>out</a:t>
            </a:r>
            <a:r>
              <a:rPr lang="zh-CN" altLang="en-US" sz="2400"/>
              <a:t>计算依赖</a:t>
            </a:r>
            <a:r>
              <a:rPr lang="en-US" altLang="zh-CN" sz="2400"/>
              <a:t>in</a:t>
            </a:r>
            <a:br>
              <a:rPr lang="en-US" altLang="zh-CN" sz="2400"/>
            </a:br>
            <a:r>
              <a:rPr lang="zh-CN" altLang="en-US" sz="2400"/>
              <a:t>存在后向方程，</a:t>
            </a:r>
            <a:r>
              <a:rPr lang="en-US" altLang="zh-CN" sz="2400"/>
              <a:t>in</a:t>
            </a:r>
            <a:r>
              <a:rPr lang="zh-CN" altLang="en-US" sz="2400"/>
              <a:t>的计算依赖</a:t>
            </a:r>
            <a:r>
              <a:rPr lang="en-US" altLang="zh-CN" sz="2400"/>
              <a:t>out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多条边进入块</a:t>
            </a:r>
            <a:r>
              <a:rPr lang="en-US" altLang="zh-CN" sz="2400"/>
              <a:t>B</a:t>
            </a:r>
            <a:r>
              <a:rPr lang="zh-CN" altLang="en-US" sz="2400"/>
              <a:t>，到达</a:t>
            </a:r>
            <a:r>
              <a:rPr lang="en-US" altLang="zh-CN" sz="2400"/>
              <a:t>B</a:t>
            </a:r>
            <a:r>
              <a:rPr lang="zh-CN" altLang="en-US" sz="2400"/>
              <a:t>开始点的定义为每条路径到达定义的并</a:t>
            </a:r>
            <a:r>
              <a:rPr lang="en-US" altLang="zh-CN" sz="2400"/>
              <a:t>——</a:t>
            </a:r>
            <a:r>
              <a:rPr lang="zh-CN" altLang="en-US" sz="2400"/>
              <a:t>聚合操作</a:t>
            </a:r>
            <a:br>
              <a:rPr lang="zh-CN" altLang="en-US" sz="2400"/>
            </a:br>
            <a:r>
              <a:rPr lang="zh-CN" altLang="en-US" sz="2400"/>
              <a:t>聚合操作可为交集计算</a:t>
            </a:r>
            <a:r>
              <a:rPr lang="en-US" altLang="zh-CN" sz="2400"/>
              <a:t>——</a:t>
            </a:r>
            <a:r>
              <a:rPr lang="zh-CN" altLang="en-US" sz="2400"/>
              <a:t>全局可用表达式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>
            <a:extLst>
              <a:ext uri="{FF2B5EF4-FFF2-40B4-BE49-F238E27FC236}">
                <a16:creationId xmlns:a16="http://schemas.microsoft.com/office/drawing/2014/main" id="{48A1BBCA-9065-42C2-9498-5D510A767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10.6.1  </a:t>
            </a:r>
            <a:r>
              <a:rPr lang="zh-CN" altLang="en-US"/>
              <a:t>到达定义的迭代计算</a:t>
            </a:r>
          </a:p>
        </p:txBody>
      </p:sp>
      <p:sp>
        <p:nvSpPr>
          <p:cNvPr id="728067" name="Rectangle 3">
            <a:extLst>
              <a:ext uri="{FF2B5EF4-FFF2-40B4-BE49-F238E27FC236}">
                <a16:creationId xmlns:a16="http://schemas.microsoft.com/office/drawing/2014/main" id="{2609253F-A7A9-4184-805F-3911E1A0A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块</a:t>
            </a:r>
            <a:r>
              <a:rPr lang="en-US" altLang="zh-CN"/>
              <a:t>B</a:t>
            </a:r>
            <a:r>
              <a:rPr lang="zh-CN" altLang="en-US"/>
              <a:t>：</a:t>
            </a:r>
            <a:r>
              <a:rPr lang="en-US" altLang="zh-CN"/>
              <a:t>out[B], gen[B], kill[B], in[B]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汇聚操作为并</a:t>
            </a:r>
          </a:p>
          <a:p>
            <a:r>
              <a:rPr lang="en-US" altLang="zh-CN"/>
              <a:t>in[B]=</a:t>
            </a:r>
            <a:r>
              <a:rPr lang="en-US" altLang="zh-CN">
                <a:cs typeface="Times New Roman" panose="02020603050405020304" pitchFamily="18" charset="0"/>
              </a:rPr>
              <a:t>Φ</a:t>
            </a:r>
            <a:r>
              <a:rPr lang="zh-CN" altLang="en-US"/>
              <a:t>作为迭代起始</a:t>
            </a:r>
          </a:p>
        </p:txBody>
      </p:sp>
      <p:graphicFrame>
        <p:nvGraphicFramePr>
          <p:cNvPr id="728068" name="Object 4">
            <a:extLst>
              <a:ext uri="{FF2B5EF4-FFF2-40B4-BE49-F238E27FC236}">
                <a16:creationId xmlns:a16="http://schemas.microsoft.com/office/drawing/2014/main" id="{96085CE8-15B0-408B-B196-9B29B997FE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2130425"/>
          <a:ext cx="5045075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81" name="Equation" r:id="rId3" imgW="2145960" imgH="583920" progId="Equation.3">
                  <p:embed/>
                </p:oleObj>
              </mc:Choice>
              <mc:Fallback>
                <p:oleObj name="Equation" r:id="rId3" imgW="2145960" imgH="5839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130425"/>
                        <a:ext cx="5045075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>
            <a:extLst>
              <a:ext uri="{FF2B5EF4-FFF2-40B4-BE49-F238E27FC236}">
                <a16:creationId xmlns:a16="http://schemas.microsoft.com/office/drawing/2014/main" id="{B884E3D5-687F-4236-8585-DAFD93B7CB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10.2  </a:t>
            </a:r>
            <a:r>
              <a:rPr lang="zh-CN" altLang="en-US"/>
              <a:t>到达定义的迭代计算</a:t>
            </a:r>
          </a:p>
        </p:txBody>
      </p:sp>
      <p:sp>
        <p:nvSpPr>
          <p:cNvPr id="729091" name="Rectangle 3">
            <a:extLst>
              <a:ext uri="{FF2B5EF4-FFF2-40B4-BE49-F238E27FC236}">
                <a16:creationId xmlns:a16="http://schemas.microsoft.com/office/drawing/2014/main" id="{214F21E5-D842-4599-B3B6-8C2DF2CA1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输入：已计算出每个块</a:t>
            </a:r>
            <a:r>
              <a:rPr lang="en-US" altLang="zh-CN" sz="2800"/>
              <a:t>B</a:t>
            </a:r>
            <a:r>
              <a:rPr lang="zh-CN" altLang="en-US" sz="2800"/>
              <a:t>的</a:t>
            </a:r>
            <a:r>
              <a:rPr lang="en-US" altLang="zh-CN" sz="2800"/>
              <a:t>kill[B]</a:t>
            </a:r>
            <a:r>
              <a:rPr lang="zh-CN" altLang="en-US" sz="2800"/>
              <a:t>、</a:t>
            </a:r>
            <a:r>
              <a:rPr lang="en-US" altLang="zh-CN" sz="2800"/>
              <a:t>gen[B]</a:t>
            </a:r>
            <a:r>
              <a:rPr lang="zh-CN" altLang="en-US" sz="2800"/>
              <a:t>的流图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输出：每个块</a:t>
            </a:r>
            <a:r>
              <a:rPr lang="en-US" altLang="zh-CN" sz="2800"/>
              <a:t>B</a:t>
            </a:r>
            <a:r>
              <a:rPr lang="zh-CN" altLang="en-US" sz="2800"/>
              <a:t>的</a:t>
            </a:r>
            <a:r>
              <a:rPr lang="en-US" altLang="zh-CN" sz="2800"/>
              <a:t>in[B]</a:t>
            </a:r>
            <a:r>
              <a:rPr lang="zh-CN" altLang="en-US" sz="2800"/>
              <a:t>和</a:t>
            </a:r>
            <a:r>
              <a:rPr lang="en-US" altLang="zh-CN" sz="2800"/>
              <a:t>out[B]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从“估计”</a:t>
            </a:r>
            <a:r>
              <a:rPr lang="en-US" altLang="zh-CN" sz="2800"/>
              <a:t>in[B]=</a:t>
            </a:r>
            <a:r>
              <a:rPr lang="en-US" altLang="zh-CN" sz="2800">
                <a:cs typeface="Times New Roman" panose="02020603050405020304" pitchFamily="18" charset="0"/>
              </a:rPr>
              <a:t>Φ</a:t>
            </a:r>
            <a:r>
              <a:rPr lang="zh-CN" altLang="en-US" sz="2800"/>
              <a:t>开始，进行迭代计算，逐步收敛到</a:t>
            </a:r>
            <a:r>
              <a:rPr lang="en-US" altLang="zh-CN" sz="2800"/>
              <a:t>in</a:t>
            </a:r>
            <a:r>
              <a:rPr lang="zh-CN" altLang="en-US" sz="2800"/>
              <a:t>和</a:t>
            </a:r>
            <a:r>
              <a:rPr lang="en-US" altLang="zh-CN" sz="2800"/>
              <a:t>out</a:t>
            </a:r>
            <a:r>
              <a:rPr lang="zh-CN" altLang="en-US" sz="2800"/>
              <a:t>的期待值。用一个布尔变量</a:t>
            </a:r>
            <a:r>
              <a:rPr lang="en-US" altLang="zh-CN" sz="2800"/>
              <a:t>change</a:t>
            </a:r>
            <a:r>
              <a:rPr lang="zh-CN" altLang="en-US" sz="2800"/>
              <a:t>记录每次迭代值</a:t>
            </a:r>
            <a:r>
              <a:rPr lang="en-US" altLang="zh-CN" sz="2800"/>
              <a:t>in</a:t>
            </a:r>
            <a:r>
              <a:rPr lang="zh-CN" altLang="en-US" sz="2800"/>
              <a:t>是否发生变化（收敛）。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>
            <a:extLst>
              <a:ext uri="{FF2B5EF4-FFF2-40B4-BE49-F238E27FC236}">
                <a16:creationId xmlns:a16="http://schemas.microsoft.com/office/drawing/2014/main" id="{FCF0B07E-9FE9-446A-84C0-E19AF6A97E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10.2</a:t>
            </a:r>
            <a:r>
              <a:rPr lang="zh-CN" altLang="en-US"/>
              <a:t>（续）</a:t>
            </a:r>
          </a:p>
        </p:txBody>
      </p:sp>
      <p:sp>
        <p:nvSpPr>
          <p:cNvPr id="730115" name="Rectangle 3">
            <a:extLst>
              <a:ext uri="{FF2B5EF4-FFF2-40B4-BE49-F238E27FC236}">
                <a16:creationId xmlns:a16="http://schemas.microsoft.com/office/drawing/2014/main" id="{A163CC0E-6BA6-4F7B-A877-39B0AA152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每个块</a:t>
            </a:r>
            <a:r>
              <a:rPr lang="en-US" altLang="zh-CN" sz="2000"/>
              <a:t>B </a:t>
            </a:r>
            <a:r>
              <a:rPr lang="en-US" altLang="zh-CN" sz="2000" b="1"/>
              <a:t>do</a:t>
            </a:r>
            <a:r>
              <a:rPr lang="en-US" altLang="zh-CN" sz="2000"/>
              <a:t>  out[B] := gen[B];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change := true;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b="1"/>
              <a:t>while</a:t>
            </a:r>
            <a:r>
              <a:rPr lang="en-US" altLang="zh-CN" sz="2000"/>
              <a:t> change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change := false;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每个块</a:t>
            </a:r>
            <a:r>
              <a:rPr lang="en-US" altLang="zh-CN" sz="2000"/>
              <a:t>B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</a:p>
          <a:p>
            <a:pPr>
              <a:buFont typeface="Wingdings" panose="05000000000000000000" pitchFamily="2" charset="2"/>
              <a:buNone/>
            </a:pPr>
            <a:br>
              <a:rPr lang="en-US" altLang="zh-CN" sz="2000"/>
            </a:b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if</a:t>
            </a:r>
            <a:r>
              <a:rPr lang="en-US" altLang="zh-CN" sz="2000"/>
              <a:t> out[B] &lt;&gt; oldout </a:t>
            </a:r>
            <a:r>
              <a:rPr lang="en-US" altLang="zh-CN" sz="2000" b="1"/>
              <a:t>then</a:t>
            </a:r>
            <a:r>
              <a:rPr lang="en-US" altLang="zh-CN" sz="2000"/>
              <a:t> change := true;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end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b="1"/>
              <a:t>end</a:t>
            </a:r>
          </a:p>
        </p:txBody>
      </p:sp>
      <p:graphicFrame>
        <p:nvGraphicFramePr>
          <p:cNvPr id="730116" name="Object 4">
            <a:extLst>
              <a:ext uri="{FF2B5EF4-FFF2-40B4-BE49-F238E27FC236}">
                <a16:creationId xmlns:a16="http://schemas.microsoft.com/office/drawing/2014/main" id="{D471D0A2-F047-4A81-93AD-17B6D142EF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3124200"/>
          <a:ext cx="4038600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29" name="Equation" r:id="rId3" imgW="2184120" imgH="812520" progId="Equation.3">
                  <p:embed/>
                </p:oleObj>
              </mc:Choice>
              <mc:Fallback>
                <p:oleObj name="Equation" r:id="rId3" imgW="2184120" imgH="8125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124200"/>
                        <a:ext cx="4038600" cy="150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E274352C-65BA-4518-BFBF-96E0A200B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保结构变换（续）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34B0AE2-AB76-4CD3-90F4-F45EDF5E8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 sz="2800" dirty="0"/>
              <a:t>无用代码删除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x := y + z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x</a:t>
            </a:r>
            <a:r>
              <a:rPr lang="zh-CN" altLang="en-US" sz="2400" dirty="0"/>
              <a:t>在后续代码中未被使用，则可将此语句删除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 startAt="2"/>
            </a:pPr>
            <a:r>
              <a:rPr lang="zh-CN" altLang="en-US" sz="2800" dirty="0"/>
              <a:t>重命名临时变量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t := b + c</a:t>
            </a:r>
            <a:r>
              <a:rPr lang="zh-CN" altLang="en-US" sz="2400" dirty="0"/>
              <a:t>，</a:t>
            </a:r>
            <a:r>
              <a:rPr lang="en-US" altLang="zh-CN" sz="2400" dirty="0"/>
              <a:t>t——</a:t>
            </a:r>
            <a:r>
              <a:rPr lang="zh-CN" altLang="en-US" sz="2400" dirty="0"/>
              <a:t>临时变量  </a:t>
            </a:r>
            <a:r>
              <a:rPr lang="zh-CN" altLang="en-US" sz="2400" dirty="0">
                <a:sym typeface="Wingdings" panose="05000000000000000000" pitchFamily="2" charset="2"/>
              </a:rPr>
              <a:t></a:t>
            </a:r>
            <a:endParaRPr lang="zh-CN" altLang="en-US" sz="2400" dirty="0"/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u := b +c</a:t>
            </a:r>
            <a:r>
              <a:rPr lang="zh-CN" altLang="en-US" sz="2400" dirty="0"/>
              <a:t>，</a:t>
            </a:r>
            <a:r>
              <a:rPr lang="en-US" altLang="zh-CN" sz="2400" dirty="0"/>
              <a:t>u——</a:t>
            </a:r>
            <a:r>
              <a:rPr lang="zh-CN" altLang="en-US" sz="2400" dirty="0"/>
              <a:t>新临时变量，后续代码对</a:t>
            </a:r>
            <a:r>
              <a:rPr lang="en-US" altLang="zh-CN" sz="2400" dirty="0"/>
              <a:t>t</a:t>
            </a:r>
            <a:r>
              <a:rPr lang="zh-CN" altLang="en-US" sz="2400" dirty="0"/>
              <a:t>的引用</a:t>
            </a:r>
            <a:r>
              <a:rPr lang="zh-CN" altLang="en-US" sz="2400" dirty="0">
                <a:sym typeface="Wingdings" panose="05000000000000000000" pitchFamily="2" charset="2"/>
              </a:rPr>
              <a:t>对</a:t>
            </a:r>
            <a:r>
              <a:rPr lang="en-US" altLang="zh-CN" sz="2400" dirty="0">
                <a:sym typeface="Wingdings" panose="05000000000000000000" pitchFamily="2" charset="2"/>
              </a:rPr>
              <a:t>u</a:t>
            </a:r>
            <a:r>
              <a:rPr lang="zh-CN" altLang="en-US" sz="2400" dirty="0">
                <a:sym typeface="Wingdings" panose="05000000000000000000" pitchFamily="2" charset="2"/>
              </a:rPr>
              <a:t>的引用，基本块结果不变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3300"/>
                </a:solidFill>
                <a:sym typeface="Wingdings" panose="05000000000000000000" pitchFamily="2" charset="2"/>
              </a:rPr>
              <a:t>定义</a:t>
            </a:r>
            <a:r>
              <a:rPr lang="zh-CN" altLang="en-US" sz="2400" dirty="0">
                <a:sym typeface="Wingdings" panose="05000000000000000000" pitchFamily="2" charset="2"/>
              </a:rPr>
              <a:t>临时变量的语句都定义新的临时变量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ym typeface="Wingdings" panose="05000000000000000000" pitchFamily="2" charset="2"/>
              </a:rPr>
              <a:t>基本块等价变换，</a:t>
            </a:r>
            <a:r>
              <a:rPr lang="zh-CN" altLang="en-US" sz="2400" dirty="0">
                <a:solidFill>
                  <a:srgbClr val="FF3300"/>
                </a:solidFill>
                <a:sym typeface="Wingdings" panose="05000000000000000000" pitchFamily="2" charset="2"/>
              </a:rPr>
              <a:t>范式基本块</a:t>
            </a:r>
            <a:endParaRPr lang="zh-CN" altLang="en-US" sz="2400" dirty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>
            <a:extLst>
              <a:ext uri="{FF2B5EF4-FFF2-40B4-BE49-F238E27FC236}">
                <a16:creationId xmlns:a16="http://schemas.microsoft.com/office/drawing/2014/main" id="{613853A8-B1C9-4D0B-85C3-70B1F7488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10.15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67E407FB-7CF4-4EDC-8669-5C5A75858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19600" y="1371600"/>
            <a:ext cx="4535488" cy="5029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gen[B</a:t>
            </a:r>
            <a:r>
              <a:rPr lang="en-US" altLang="zh-CN" sz="2000" baseline="-25000"/>
              <a:t>1</a:t>
            </a:r>
            <a:r>
              <a:rPr lang="en-US" altLang="zh-CN" sz="2000"/>
              <a:t>] = { d</a:t>
            </a:r>
            <a:r>
              <a:rPr lang="en-US" altLang="zh-CN" sz="2000" baseline="-25000"/>
              <a:t>1</a:t>
            </a:r>
            <a:r>
              <a:rPr lang="en-US" altLang="zh-CN" sz="2000"/>
              <a:t>, d</a:t>
            </a:r>
            <a:r>
              <a:rPr lang="en-US" altLang="zh-CN" sz="2000" baseline="-25000"/>
              <a:t>2</a:t>
            </a:r>
            <a:r>
              <a:rPr lang="en-US" altLang="zh-CN" sz="2000"/>
              <a:t>, d</a:t>
            </a:r>
            <a:r>
              <a:rPr lang="en-US" altLang="zh-CN" sz="2000" baseline="-25000"/>
              <a:t>3</a:t>
            </a:r>
            <a:r>
              <a:rPr lang="en-US" altLang="zh-CN" sz="2000"/>
              <a:t>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kill[B</a:t>
            </a:r>
            <a:r>
              <a:rPr lang="en-US" altLang="zh-CN" sz="2000" baseline="-25000"/>
              <a:t>1</a:t>
            </a:r>
            <a:r>
              <a:rPr lang="en-US" altLang="zh-CN" sz="2000"/>
              <a:t>] = { d</a:t>
            </a:r>
            <a:r>
              <a:rPr lang="en-US" altLang="zh-CN" sz="2000" baseline="-25000"/>
              <a:t>4</a:t>
            </a:r>
            <a:r>
              <a:rPr lang="en-US" altLang="zh-CN" sz="2000"/>
              <a:t>, d</a:t>
            </a:r>
            <a:r>
              <a:rPr lang="en-US" altLang="zh-CN" sz="2000" baseline="-25000"/>
              <a:t>5</a:t>
            </a:r>
            <a:r>
              <a:rPr lang="en-US" altLang="zh-CN" sz="2000"/>
              <a:t>, d</a:t>
            </a:r>
            <a:r>
              <a:rPr lang="en-US" altLang="zh-CN" sz="2000" baseline="-25000"/>
              <a:t>6</a:t>
            </a:r>
            <a:r>
              <a:rPr lang="en-US" altLang="zh-CN" sz="2000"/>
              <a:t>, d</a:t>
            </a:r>
            <a:r>
              <a:rPr lang="en-US" altLang="zh-CN" sz="2000" baseline="-25000"/>
              <a:t>7</a:t>
            </a:r>
            <a:r>
              <a:rPr lang="en-US" altLang="zh-CN" sz="2000"/>
              <a:t> }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gen[B</a:t>
            </a:r>
            <a:r>
              <a:rPr lang="en-US" altLang="zh-CN" sz="2000" baseline="-25000"/>
              <a:t>2</a:t>
            </a:r>
            <a:r>
              <a:rPr lang="en-US" altLang="zh-CN" sz="2000"/>
              <a:t>] = { d</a:t>
            </a:r>
            <a:r>
              <a:rPr lang="en-US" altLang="zh-CN" sz="2000" baseline="-25000"/>
              <a:t>4</a:t>
            </a:r>
            <a:r>
              <a:rPr lang="en-US" altLang="zh-CN" sz="2000"/>
              <a:t>, d</a:t>
            </a:r>
            <a:r>
              <a:rPr lang="en-US" altLang="zh-CN" sz="2000" baseline="-25000"/>
              <a:t>5</a:t>
            </a:r>
            <a:r>
              <a:rPr lang="en-US" altLang="zh-CN" sz="2000"/>
              <a:t>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kill[B</a:t>
            </a:r>
            <a:r>
              <a:rPr lang="en-US" altLang="zh-CN" sz="2000" baseline="-25000"/>
              <a:t>2</a:t>
            </a:r>
            <a:r>
              <a:rPr lang="en-US" altLang="zh-CN" sz="2000"/>
              <a:t>] = { d</a:t>
            </a:r>
            <a:r>
              <a:rPr lang="en-US" altLang="zh-CN" sz="2000" baseline="-25000"/>
              <a:t>1</a:t>
            </a:r>
            <a:r>
              <a:rPr lang="en-US" altLang="zh-CN" sz="2000"/>
              <a:t>, d</a:t>
            </a:r>
            <a:r>
              <a:rPr lang="en-US" altLang="zh-CN" sz="2000" baseline="-25000"/>
              <a:t>2</a:t>
            </a:r>
            <a:r>
              <a:rPr lang="en-US" altLang="zh-CN" sz="2000"/>
              <a:t>, d</a:t>
            </a:r>
            <a:r>
              <a:rPr lang="en-US" altLang="zh-CN" sz="2000" baseline="-25000"/>
              <a:t>7</a:t>
            </a:r>
            <a:r>
              <a:rPr lang="en-US" altLang="zh-CN" sz="2000"/>
              <a:t> }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gen[B</a:t>
            </a:r>
            <a:r>
              <a:rPr lang="en-US" altLang="zh-CN" sz="2000" baseline="-25000"/>
              <a:t>3</a:t>
            </a:r>
            <a:r>
              <a:rPr lang="en-US" altLang="zh-CN" sz="2000"/>
              <a:t>] = { d</a:t>
            </a:r>
            <a:r>
              <a:rPr lang="en-US" altLang="zh-CN" sz="2000" baseline="-25000"/>
              <a:t>6</a:t>
            </a:r>
            <a:r>
              <a:rPr lang="en-US" altLang="zh-CN" sz="2000"/>
              <a:t>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kill[B</a:t>
            </a:r>
            <a:r>
              <a:rPr lang="en-US" altLang="zh-CN" sz="2000" baseline="-25000"/>
              <a:t>3</a:t>
            </a:r>
            <a:r>
              <a:rPr lang="en-US" altLang="zh-CN" sz="2000"/>
              <a:t>] = { d</a:t>
            </a:r>
            <a:r>
              <a:rPr lang="en-US" altLang="zh-CN" sz="2000" baseline="-25000"/>
              <a:t>3</a:t>
            </a:r>
            <a:r>
              <a:rPr lang="en-US" altLang="zh-CN" sz="2000"/>
              <a:t> }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gen[B</a:t>
            </a:r>
            <a:r>
              <a:rPr lang="en-US" altLang="zh-CN" sz="2000" baseline="-25000"/>
              <a:t>4</a:t>
            </a:r>
            <a:r>
              <a:rPr lang="en-US" altLang="zh-CN" sz="2000"/>
              <a:t>] = { d</a:t>
            </a:r>
            <a:r>
              <a:rPr lang="en-US" altLang="zh-CN" sz="2000" baseline="-25000"/>
              <a:t>7</a:t>
            </a:r>
            <a:r>
              <a:rPr lang="en-US" altLang="zh-CN" sz="2000"/>
              <a:t>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kill[B</a:t>
            </a:r>
            <a:r>
              <a:rPr lang="en-US" altLang="zh-CN" sz="2000" baseline="-25000"/>
              <a:t>4</a:t>
            </a:r>
            <a:r>
              <a:rPr lang="en-US" altLang="zh-CN" sz="2000"/>
              <a:t>] = { d</a:t>
            </a:r>
            <a:r>
              <a:rPr lang="en-US" altLang="zh-CN" sz="2000" baseline="-25000"/>
              <a:t>1</a:t>
            </a:r>
            <a:r>
              <a:rPr lang="en-US" altLang="zh-CN" sz="2000"/>
              <a:t>, d</a:t>
            </a:r>
            <a:r>
              <a:rPr lang="en-US" altLang="zh-CN" sz="2000" baseline="-25000"/>
              <a:t>4 </a:t>
            </a:r>
            <a:r>
              <a:rPr lang="en-US" altLang="zh-CN" sz="2000"/>
              <a:t>}</a:t>
            </a:r>
          </a:p>
        </p:txBody>
      </p:sp>
      <p:sp>
        <p:nvSpPr>
          <p:cNvPr id="731140" name="Text Box 4">
            <a:extLst>
              <a:ext uri="{FF2B5EF4-FFF2-40B4-BE49-F238E27FC236}">
                <a16:creationId xmlns:a16="http://schemas.microsoft.com/office/drawing/2014/main" id="{7C82E5D3-937B-43D4-BD06-EC6B9F8E00A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71600" y="1371600"/>
            <a:ext cx="1846263" cy="1160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en-US" altLang="zh-CN" baseline="0">
                <a:latin typeface="Times New Roman" panose="02020603050405020304" pitchFamily="18" charset="0"/>
              </a:rPr>
              <a:t>: i := m – 1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: j := n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: a := u1</a:t>
            </a:r>
          </a:p>
        </p:txBody>
      </p:sp>
      <p:sp>
        <p:nvSpPr>
          <p:cNvPr id="731141" name="Text Box 5">
            <a:extLst>
              <a:ext uri="{FF2B5EF4-FFF2-40B4-BE49-F238E27FC236}">
                <a16:creationId xmlns:a16="http://schemas.microsoft.com/office/drawing/2014/main" id="{D15FC74B-6673-44DD-BC90-CC3CCD475DD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89063" y="2827338"/>
            <a:ext cx="1828800" cy="906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: i := i + 1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en-US" altLang="zh-CN" baseline="0">
                <a:latin typeface="Times New Roman" panose="02020603050405020304" pitchFamily="18" charset="0"/>
              </a:rPr>
              <a:t>: j := j - 1</a:t>
            </a:r>
          </a:p>
        </p:txBody>
      </p:sp>
      <p:sp>
        <p:nvSpPr>
          <p:cNvPr id="731142" name="Text Box 6">
            <a:extLst>
              <a:ext uri="{FF2B5EF4-FFF2-40B4-BE49-F238E27FC236}">
                <a16:creationId xmlns:a16="http://schemas.microsoft.com/office/drawing/2014/main" id="{27ED9A69-6C32-47DC-8C49-6E1E1BEFFBA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04800" y="4370388"/>
            <a:ext cx="1828800" cy="430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: a := u2</a:t>
            </a:r>
          </a:p>
        </p:txBody>
      </p:sp>
      <p:sp>
        <p:nvSpPr>
          <p:cNvPr id="731143" name="Text Box 7">
            <a:extLst>
              <a:ext uri="{FF2B5EF4-FFF2-40B4-BE49-F238E27FC236}">
                <a16:creationId xmlns:a16="http://schemas.microsoft.com/office/drawing/2014/main" id="{0BA3A310-1BB0-4BC2-BE02-943BE029F94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217863" y="14478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4" name="Text Box 8">
            <a:extLst>
              <a:ext uri="{FF2B5EF4-FFF2-40B4-BE49-F238E27FC236}">
                <a16:creationId xmlns:a16="http://schemas.microsoft.com/office/drawing/2014/main" id="{7EA1060D-163E-4CDC-BA2E-54C3386ECD7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314700" y="27336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5" name="Text Box 9">
            <a:extLst>
              <a:ext uri="{FF2B5EF4-FFF2-40B4-BE49-F238E27FC236}">
                <a16:creationId xmlns:a16="http://schemas.microsoft.com/office/drawing/2014/main" id="{354AEE71-A57C-448A-91DA-C71F46149E8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133600" y="4343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6" name="Text Box 10">
            <a:extLst>
              <a:ext uri="{FF2B5EF4-FFF2-40B4-BE49-F238E27FC236}">
                <a16:creationId xmlns:a16="http://schemas.microsoft.com/office/drawing/2014/main" id="{62EB4AD5-14E8-4C57-BE7F-52D6A4E5008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200400" y="5181600"/>
            <a:ext cx="60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1147" name="Line 11">
            <a:extLst>
              <a:ext uri="{FF2B5EF4-FFF2-40B4-BE49-F238E27FC236}">
                <a16:creationId xmlns:a16="http://schemas.microsoft.com/office/drawing/2014/main" id="{675DD14C-5F27-494D-96E7-E4E4BB4FEC0F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282825" y="2522538"/>
            <a:ext cx="2063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1148" name="Line 12">
            <a:extLst>
              <a:ext uri="{FF2B5EF4-FFF2-40B4-BE49-F238E27FC236}">
                <a16:creationId xmlns:a16="http://schemas.microsoft.com/office/drawing/2014/main" id="{C2363D28-DCC0-4FC2-BF61-4E118BAF5202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219200" y="37338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1149" name="Text Box 13">
            <a:extLst>
              <a:ext uri="{FF2B5EF4-FFF2-40B4-BE49-F238E27FC236}">
                <a16:creationId xmlns:a16="http://schemas.microsoft.com/office/drawing/2014/main" id="{0C65E274-D646-4B90-B2D2-D3679ABC0B5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71600" y="5181600"/>
            <a:ext cx="1828800" cy="439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7</a:t>
            </a:r>
            <a:r>
              <a:rPr lang="en-US" altLang="zh-CN" baseline="0">
                <a:latin typeface="Times New Roman" panose="02020603050405020304" pitchFamily="18" charset="0"/>
              </a:rPr>
              <a:t>: i := u3</a:t>
            </a:r>
          </a:p>
        </p:txBody>
      </p:sp>
      <p:sp>
        <p:nvSpPr>
          <p:cNvPr id="731150" name="Line 14">
            <a:extLst>
              <a:ext uri="{FF2B5EF4-FFF2-40B4-BE49-F238E27FC236}">
                <a16:creationId xmlns:a16="http://schemas.microsoft.com/office/drawing/2014/main" id="{657DE130-65C1-4871-995B-1216D5BFCAA7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590800" y="3733800"/>
            <a:ext cx="20638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1151" name="Freeform 15">
            <a:extLst>
              <a:ext uri="{FF2B5EF4-FFF2-40B4-BE49-F238E27FC236}">
                <a16:creationId xmlns:a16="http://schemas.microsoft.com/office/drawing/2014/main" id="{270927A1-DBE4-4114-B0AB-60DB06B07B6A}"/>
              </a:ext>
            </a:extLst>
          </p:cNvPr>
          <p:cNvSpPr>
            <a:spLocks/>
          </p:cNvSpPr>
          <p:nvPr/>
        </p:nvSpPr>
        <p:spPr bwMode="ltGray">
          <a:xfrm>
            <a:off x="2659063" y="2319338"/>
            <a:ext cx="1387475" cy="3905250"/>
          </a:xfrm>
          <a:custGeom>
            <a:avLst/>
            <a:gdLst>
              <a:gd name="T0" fmla="*/ 0 w 874"/>
              <a:gd name="T1" fmla="*/ 2092 h 2460"/>
              <a:gd name="T2" fmla="*/ 638 w 874"/>
              <a:gd name="T3" fmla="*/ 2163 h 2460"/>
              <a:gd name="T4" fmla="*/ 797 w 874"/>
              <a:gd name="T5" fmla="*/ 311 h 2460"/>
              <a:gd name="T6" fmla="*/ 177 w 874"/>
              <a:gd name="T7" fmla="*/ 294 h 2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4" h="2460">
                <a:moveTo>
                  <a:pt x="0" y="2092"/>
                </a:moveTo>
                <a:cubicBezTo>
                  <a:pt x="106" y="2104"/>
                  <a:pt x="505" y="2460"/>
                  <a:pt x="638" y="2163"/>
                </a:cubicBezTo>
                <a:cubicBezTo>
                  <a:pt x="771" y="1866"/>
                  <a:pt x="874" y="622"/>
                  <a:pt x="797" y="311"/>
                </a:cubicBezTo>
                <a:cubicBezTo>
                  <a:pt x="720" y="0"/>
                  <a:pt x="306" y="298"/>
                  <a:pt x="177" y="29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1152" name="Freeform 16">
            <a:extLst>
              <a:ext uri="{FF2B5EF4-FFF2-40B4-BE49-F238E27FC236}">
                <a16:creationId xmlns:a16="http://schemas.microsoft.com/office/drawing/2014/main" id="{9F89E2E2-3607-4EF9-90B1-9FDFECA1ABED}"/>
              </a:ext>
            </a:extLst>
          </p:cNvPr>
          <p:cNvSpPr>
            <a:spLocks/>
          </p:cNvSpPr>
          <p:nvPr/>
        </p:nvSpPr>
        <p:spPr bwMode="ltGray">
          <a:xfrm>
            <a:off x="34925" y="2274888"/>
            <a:ext cx="1878013" cy="3051175"/>
          </a:xfrm>
          <a:custGeom>
            <a:avLst/>
            <a:gdLst>
              <a:gd name="T0" fmla="*/ 705 w 1183"/>
              <a:gd name="T1" fmla="*/ 1589 h 1922"/>
              <a:gd name="T2" fmla="*/ 93 w 1183"/>
              <a:gd name="T3" fmla="*/ 1695 h 1922"/>
              <a:gd name="T4" fmla="*/ 182 w 1183"/>
              <a:gd name="T5" fmla="*/ 224 h 1922"/>
              <a:gd name="T6" fmla="*/ 1183 w 1183"/>
              <a:gd name="T7" fmla="*/ 348 h 1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3" h="1922">
                <a:moveTo>
                  <a:pt x="705" y="1589"/>
                </a:moveTo>
                <a:cubicBezTo>
                  <a:pt x="603" y="1607"/>
                  <a:pt x="180" y="1922"/>
                  <a:pt x="93" y="1695"/>
                </a:cubicBezTo>
                <a:cubicBezTo>
                  <a:pt x="6" y="1468"/>
                  <a:pt x="0" y="448"/>
                  <a:pt x="182" y="224"/>
                </a:cubicBezTo>
                <a:cubicBezTo>
                  <a:pt x="364" y="0"/>
                  <a:pt x="975" y="322"/>
                  <a:pt x="1183" y="34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>
            <a:extLst>
              <a:ext uri="{FF2B5EF4-FFF2-40B4-BE49-F238E27FC236}">
                <a16:creationId xmlns:a16="http://schemas.microsoft.com/office/drawing/2014/main" id="{0373AE29-90A1-4E18-83E2-EEE99E064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10.15</a:t>
            </a:r>
            <a:r>
              <a:rPr lang="zh-CN" altLang="en-US"/>
              <a:t>（续）</a:t>
            </a:r>
          </a:p>
        </p:txBody>
      </p:sp>
      <p:graphicFrame>
        <p:nvGraphicFramePr>
          <p:cNvPr id="732238" name="Group 78">
            <a:extLst>
              <a:ext uri="{FF2B5EF4-FFF2-40B4-BE49-F238E27FC236}">
                <a16:creationId xmlns:a16="http://schemas.microsoft.com/office/drawing/2014/main" id="{943FA7BA-E17E-4CCE-9279-1CC2FB5906C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057400"/>
          <a:ext cx="7848600" cy="32766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12983805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7761589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62288797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3429725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638152943"/>
                    </a:ext>
                  </a:extLst>
                </a:gridCol>
                <a:gridCol w="1239838">
                  <a:extLst>
                    <a:ext uri="{9D8B030D-6E8A-4147-A177-3AD203B41FA5}">
                      <a16:colId xmlns:a16="http://schemas.microsoft.com/office/drawing/2014/main" val="3962333315"/>
                    </a:ext>
                  </a:extLst>
                </a:gridCol>
                <a:gridCol w="1122362">
                  <a:extLst>
                    <a:ext uri="{9D8B030D-6E8A-4147-A177-3AD203B41FA5}">
                      <a16:colId xmlns:a16="http://schemas.microsoft.com/office/drawing/2014/main" val="2169201103"/>
                    </a:ext>
                  </a:extLst>
                </a:gridCol>
              </a:tblGrid>
              <a:tr h="5461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块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初始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第</a:t>
                      </a: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59246"/>
                  </a:ext>
                </a:extLst>
              </a:tr>
              <a:tr h="546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in[B]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out [B]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in[B]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out [B]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in[B]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out [B]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2145"/>
                  </a:ext>
                </a:extLst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20357"/>
                  </a:ext>
                </a:extLst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000 1100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111 0011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111 1111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33570"/>
                  </a:ext>
                </a:extLst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789739"/>
                  </a:ext>
                </a:extLst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000 0001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001 1110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001 0111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3629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>
            <a:extLst>
              <a:ext uri="{FF2B5EF4-FFF2-40B4-BE49-F238E27FC236}">
                <a16:creationId xmlns:a16="http://schemas.microsoft.com/office/drawing/2014/main" id="{23A1270A-019E-4B0C-8CEE-0B045EE67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10.6.2  </a:t>
            </a:r>
            <a:r>
              <a:rPr lang="zh-CN" altLang="en-US"/>
              <a:t>可用表达式</a:t>
            </a:r>
          </a:p>
        </p:txBody>
      </p:sp>
      <p:sp>
        <p:nvSpPr>
          <p:cNvPr id="733187" name="Rectangle 3">
            <a:extLst>
              <a:ext uri="{FF2B5EF4-FFF2-40B4-BE49-F238E27FC236}">
                <a16:creationId xmlns:a16="http://schemas.microsoft.com/office/drawing/2014/main" id="{837AFA07-4A04-4EC3-BE64-6AEAA926F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表达式</a:t>
            </a:r>
            <a:r>
              <a:rPr lang="en-US" altLang="zh-CN" sz="2800"/>
              <a:t>x+y</a:t>
            </a:r>
            <a:r>
              <a:rPr lang="zh-CN" altLang="en-US" sz="2800"/>
              <a:t>在</a:t>
            </a:r>
            <a:r>
              <a:rPr lang="en-US" altLang="zh-CN" sz="2800"/>
              <a:t>p</a:t>
            </a:r>
            <a:r>
              <a:rPr lang="zh-CN" altLang="en-US" sz="2800"/>
              <a:t>点可用（</a:t>
            </a:r>
            <a:r>
              <a:rPr lang="en-US" altLang="zh-CN" sz="2800">
                <a:solidFill>
                  <a:srgbClr val="FF3300"/>
                </a:solidFill>
              </a:rPr>
              <a:t>available</a:t>
            </a:r>
            <a:r>
              <a:rPr lang="zh-CN" altLang="en-US" sz="2800"/>
              <a:t>）</a:t>
            </a:r>
          </a:p>
          <a:p>
            <a:pPr lvl="1"/>
            <a:r>
              <a:rPr lang="zh-CN" altLang="en-US" sz="2400"/>
              <a:t>开始节点到</a:t>
            </a:r>
            <a:r>
              <a:rPr lang="en-US" altLang="zh-CN" sz="2400"/>
              <a:t>p</a:t>
            </a:r>
            <a:r>
              <a:rPr lang="zh-CN" altLang="en-US" sz="2400"/>
              <a:t>的每条路径都计算</a:t>
            </a:r>
            <a:r>
              <a:rPr lang="en-US" altLang="zh-CN" sz="2400"/>
              <a:t>x+y</a:t>
            </a:r>
          </a:p>
          <a:p>
            <a:pPr lvl="1"/>
            <a:r>
              <a:rPr lang="zh-CN" altLang="en-US" sz="2400"/>
              <a:t>最后一次计算后，再无对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r>
              <a:rPr lang="zh-CN" altLang="en-US" sz="2400"/>
              <a:t>的赋值</a:t>
            </a:r>
          </a:p>
          <a:p>
            <a:r>
              <a:rPr lang="zh-CN" altLang="en-US" sz="2800"/>
              <a:t>注销（</a:t>
            </a:r>
            <a:r>
              <a:rPr lang="en-US" altLang="zh-CN" sz="2800">
                <a:solidFill>
                  <a:srgbClr val="FF3300"/>
                </a:solidFill>
              </a:rPr>
              <a:t>kill</a:t>
            </a:r>
            <a:r>
              <a:rPr lang="zh-CN" altLang="en-US" sz="2800"/>
              <a:t>）</a:t>
            </a:r>
          </a:p>
          <a:p>
            <a:pPr lvl="1"/>
            <a:r>
              <a:rPr lang="zh-CN" altLang="en-US" sz="2400"/>
              <a:t>块对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r>
              <a:rPr lang="zh-CN" altLang="en-US" sz="2400"/>
              <a:t>赋值后没有重新计算表达式</a:t>
            </a:r>
          </a:p>
          <a:p>
            <a:r>
              <a:rPr lang="zh-CN" altLang="en-US" sz="2800"/>
              <a:t>生成（</a:t>
            </a:r>
            <a:r>
              <a:rPr lang="en-US" altLang="zh-CN" sz="2800">
                <a:solidFill>
                  <a:srgbClr val="FF3300"/>
                </a:solidFill>
              </a:rPr>
              <a:t>generate</a:t>
            </a:r>
            <a:r>
              <a:rPr lang="zh-CN" altLang="en-US" sz="2800"/>
              <a:t>）</a:t>
            </a:r>
          </a:p>
          <a:p>
            <a:pPr lvl="1"/>
            <a:r>
              <a:rPr lang="zh-CN" altLang="en-US" sz="2400"/>
              <a:t>块计算表达式后，没有重新定义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</a:p>
          <a:p>
            <a:r>
              <a:rPr lang="zh-CN" altLang="en-US" sz="2800"/>
              <a:t>与到达定义概念相似，可类似计算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>
            <a:extLst>
              <a:ext uri="{FF2B5EF4-FFF2-40B4-BE49-F238E27FC236}">
                <a16:creationId xmlns:a16="http://schemas.microsoft.com/office/drawing/2014/main" id="{FCF2C5C3-EDBE-419F-A67E-4EE2B24FD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可用表达式</a:t>
            </a:r>
          </a:p>
        </p:txBody>
      </p:sp>
      <p:sp>
        <p:nvSpPr>
          <p:cNvPr id="734211" name="Rectangle 3">
            <a:extLst>
              <a:ext uri="{FF2B5EF4-FFF2-40B4-BE49-F238E27FC236}">
                <a16:creationId xmlns:a16="http://schemas.microsoft.com/office/drawing/2014/main" id="{CFBEFBDE-9303-4036-AF92-B92498A758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/>
            <a:r>
              <a:rPr lang="zh-CN" altLang="en-US" sz="2800"/>
              <a:t>用途：检测公共表达式</a:t>
            </a:r>
          </a:p>
          <a:p>
            <a:pPr marL="609600" indent="-609600"/>
            <a:r>
              <a:rPr lang="zh-CN" altLang="en-US" sz="2800"/>
              <a:t>块生成的表达式集合的计算</a:t>
            </a:r>
          </a:p>
          <a:p>
            <a:pPr marL="990600" lvl="1" indent="-533400"/>
            <a:r>
              <a:rPr lang="zh-CN" altLang="en-US" sz="2400"/>
              <a:t>假定块前的点没有可用表达式</a:t>
            </a:r>
          </a:p>
          <a:p>
            <a:pPr marL="990600" lvl="1" indent="-533400"/>
            <a:r>
              <a:rPr lang="zh-CN" altLang="en-US" sz="2400"/>
              <a:t>点</a:t>
            </a:r>
            <a:r>
              <a:rPr lang="en-US" altLang="zh-CN" sz="2400"/>
              <a:t>p</a:t>
            </a:r>
            <a:r>
              <a:rPr lang="zh-CN" altLang="en-US" sz="2400"/>
              <a:t>处表达式集合</a:t>
            </a:r>
            <a:r>
              <a:rPr lang="en-US" altLang="zh-CN" sz="2400"/>
              <a:t>A</a:t>
            </a:r>
            <a:r>
              <a:rPr lang="zh-CN" altLang="en-US" sz="2400"/>
              <a:t>是可用的</a:t>
            </a:r>
          </a:p>
          <a:p>
            <a:pPr marL="990600" lvl="1" indent="-533400"/>
            <a:r>
              <a:rPr lang="en-US" altLang="zh-CN" sz="2400"/>
              <a:t>q</a:t>
            </a:r>
            <a:r>
              <a:rPr lang="zh-CN" altLang="en-US" sz="2400"/>
              <a:t>是</a:t>
            </a:r>
            <a:r>
              <a:rPr lang="en-US" altLang="zh-CN" sz="2400"/>
              <a:t>p</a:t>
            </a:r>
            <a:r>
              <a:rPr lang="zh-CN" altLang="en-US" sz="2400"/>
              <a:t>之后的点，之间有语句</a:t>
            </a:r>
            <a:r>
              <a:rPr lang="en-US" altLang="zh-CN" sz="2400"/>
              <a:t>x := y + z</a:t>
            </a:r>
          </a:p>
          <a:p>
            <a:pPr marL="990600" lvl="1" indent="-533400"/>
            <a:r>
              <a:rPr lang="zh-CN" altLang="en-US" sz="2400"/>
              <a:t>点</a:t>
            </a:r>
            <a:r>
              <a:rPr lang="en-US" altLang="zh-CN" sz="2400"/>
              <a:t>p</a:t>
            </a:r>
            <a:r>
              <a:rPr lang="zh-CN" altLang="en-US" sz="2400"/>
              <a:t>处可用表达式的计算</a:t>
            </a:r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将表达式</a:t>
            </a:r>
            <a:r>
              <a:rPr lang="en-US" altLang="zh-CN" sz="2000"/>
              <a:t>y+z</a:t>
            </a:r>
            <a:r>
              <a:rPr lang="zh-CN" altLang="en-US" sz="2000"/>
              <a:t>添加到</a:t>
            </a:r>
            <a:r>
              <a:rPr lang="en-US" altLang="zh-CN" sz="2000"/>
              <a:t>A</a:t>
            </a:r>
            <a:r>
              <a:rPr lang="zh-CN" altLang="en-US" sz="2000"/>
              <a:t>中</a:t>
            </a:r>
          </a:p>
          <a:p>
            <a:pPr marL="1371600" lvl="2" indent="-457200">
              <a:buFont typeface="Wingdings" panose="05000000000000000000" pitchFamily="2" charset="2"/>
              <a:buAutoNum type="arabicPeriod"/>
            </a:pPr>
            <a:r>
              <a:rPr lang="zh-CN" altLang="en-US" sz="2000"/>
              <a:t>从</a:t>
            </a:r>
            <a:r>
              <a:rPr lang="en-US" altLang="zh-CN" sz="2000"/>
              <a:t>A</a:t>
            </a:r>
            <a:r>
              <a:rPr lang="zh-CN" altLang="en-US" sz="2000"/>
              <a:t>中删除任何含有</a:t>
            </a:r>
            <a:r>
              <a:rPr lang="en-US" altLang="zh-CN" sz="2000"/>
              <a:t>x</a:t>
            </a:r>
            <a:r>
              <a:rPr lang="zh-CN" altLang="en-US" sz="2000"/>
              <a:t>的表达式</a:t>
            </a:r>
          </a:p>
          <a:p>
            <a:pPr marL="990600" lvl="1" indent="-533400"/>
            <a:r>
              <a:rPr lang="zh-CN" altLang="en-US" sz="2400"/>
              <a:t>注销表达式集合的计算</a:t>
            </a:r>
          </a:p>
          <a:p>
            <a:pPr marL="1371600" lvl="2" indent="-457200"/>
            <a:r>
              <a:rPr lang="en-US" altLang="zh-CN" sz="2000"/>
              <a:t>y+z</a:t>
            </a:r>
            <a:r>
              <a:rPr lang="zh-CN" altLang="en-US" sz="2000"/>
              <a:t>：</a:t>
            </a:r>
            <a:r>
              <a:rPr lang="en-US" altLang="zh-CN" sz="2000"/>
              <a:t>y</a:t>
            </a:r>
            <a:r>
              <a:rPr lang="zh-CN" altLang="en-US" sz="2000"/>
              <a:t>、</a:t>
            </a:r>
            <a:r>
              <a:rPr lang="en-US" altLang="zh-CN" sz="2000"/>
              <a:t>z</a:t>
            </a:r>
            <a:r>
              <a:rPr lang="zh-CN" altLang="en-US" sz="2000"/>
              <a:t>在块中定义，</a:t>
            </a:r>
            <a:r>
              <a:rPr lang="en-US" altLang="zh-CN" sz="2000"/>
              <a:t>y+z</a:t>
            </a:r>
            <a:r>
              <a:rPr lang="zh-CN" altLang="en-US" sz="2000"/>
              <a:t>不由该块生成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>
            <a:extLst>
              <a:ext uri="{FF2B5EF4-FFF2-40B4-BE49-F238E27FC236}">
                <a16:creationId xmlns:a16="http://schemas.microsoft.com/office/drawing/2014/main" id="{2A8E35C2-2C68-4BE7-BE74-03C68EEA7C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10.16</a:t>
            </a:r>
          </a:p>
        </p:txBody>
      </p:sp>
      <p:graphicFrame>
        <p:nvGraphicFramePr>
          <p:cNvPr id="735390" name="Group 158">
            <a:extLst>
              <a:ext uri="{FF2B5EF4-FFF2-40B4-BE49-F238E27FC236}">
                <a16:creationId xmlns:a16="http://schemas.microsoft.com/office/drawing/2014/main" id="{27E6773C-A166-4B84-B000-11E151E0A3F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295400"/>
          <a:ext cx="6096000" cy="405384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32087333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79299475"/>
                    </a:ext>
                  </a:extLst>
                </a:gridCol>
              </a:tblGrid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语句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可用表达式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35989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33147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 := b + c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732258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仅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b+c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17190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 := a – d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84416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仅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a-d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062740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 := b + c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104497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仅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a-d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495297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 := a – d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724304"/>
                  </a:ext>
                </a:extLst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......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9908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>
            <a:extLst>
              <a:ext uri="{FF2B5EF4-FFF2-40B4-BE49-F238E27FC236}">
                <a16:creationId xmlns:a16="http://schemas.microsoft.com/office/drawing/2014/main" id="{5FD5CB25-65D0-48B9-8484-4FF9C2E1B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可用表达式的计算</a:t>
            </a:r>
          </a:p>
        </p:txBody>
      </p:sp>
      <p:sp>
        <p:nvSpPr>
          <p:cNvPr id="736259" name="Rectangle 3">
            <a:extLst>
              <a:ext uri="{FF2B5EF4-FFF2-40B4-BE49-F238E27FC236}">
                <a16:creationId xmlns:a16="http://schemas.microsoft.com/office/drawing/2014/main" id="{0810B106-624A-4009-86AD-25F7783BF1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486400"/>
          </a:xfrm>
        </p:spPr>
        <p:txBody>
          <a:bodyPr/>
          <a:lstStyle/>
          <a:p>
            <a:r>
              <a:rPr lang="en-US" altLang="zh-CN" sz="2800" dirty="0"/>
              <a:t>in[B], out[B], </a:t>
            </a:r>
            <a:r>
              <a:rPr lang="en-US" altLang="zh-CN" sz="2800" dirty="0" err="1"/>
              <a:t>e_gen</a:t>
            </a:r>
            <a:r>
              <a:rPr lang="en-US" altLang="zh-CN" sz="2800" dirty="0"/>
              <a:t>[B], </a:t>
            </a:r>
            <a:r>
              <a:rPr lang="en-US" altLang="zh-CN" sz="2800" dirty="0" err="1"/>
              <a:t>e_kill</a:t>
            </a:r>
            <a:r>
              <a:rPr lang="en-US" altLang="zh-CN" sz="2800" dirty="0"/>
              <a:t>[B]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聚合操作为交集</a:t>
            </a:r>
          </a:p>
          <a:p>
            <a:pPr lvl="1"/>
            <a:r>
              <a:rPr lang="zh-CN" altLang="en-US" sz="2400" dirty="0"/>
              <a:t>所有前驱末尾都可用，表达式才在块的开始可用</a:t>
            </a:r>
          </a:p>
          <a:p>
            <a:r>
              <a:rPr lang="zh-CN" altLang="en-US" sz="2800" dirty="0"/>
              <a:t>到达定义计算</a:t>
            </a:r>
            <a:r>
              <a:rPr lang="en-US" altLang="zh-CN" sz="2800" dirty="0"/>
              <a:t>——</a:t>
            </a:r>
            <a:r>
              <a:rPr lang="zh-CN" altLang="en-US" sz="2800" dirty="0"/>
              <a:t>“最小解”，空集开始逐渐增大</a:t>
            </a:r>
            <a:br>
              <a:rPr lang="zh-CN" altLang="en-US" sz="2800" dirty="0"/>
            </a:br>
            <a:r>
              <a:rPr lang="zh-CN" altLang="en-US" sz="2800" dirty="0"/>
              <a:t>可用表达式计算</a:t>
            </a:r>
            <a:r>
              <a:rPr lang="en-US" altLang="zh-CN" sz="2800" dirty="0"/>
              <a:t>——</a:t>
            </a:r>
            <a:r>
              <a:rPr lang="zh-CN" altLang="en-US" sz="2800" dirty="0"/>
              <a:t>“最大解”，非常大的解开始逐渐减小</a:t>
            </a:r>
          </a:p>
        </p:txBody>
      </p:sp>
      <p:graphicFrame>
        <p:nvGraphicFramePr>
          <p:cNvPr id="736260" name="Object 4">
            <a:extLst>
              <a:ext uri="{FF2B5EF4-FFF2-40B4-BE49-F238E27FC236}">
                <a16:creationId xmlns:a16="http://schemas.microsoft.com/office/drawing/2014/main" id="{50CEC2C4-E791-4929-912F-6CE1F1173A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828800"/>
          <a:ext cx="5029200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73" name="Equation" r:id="rId3" imgW="2539800" imgH="825480" progId="Equation.3">
                  <p:embed/>
                </p:oleObj>
              </mc:Choice>
              <mc:Fallback>
                <p:oleObj name="Equation" r:id="rId3" imgW="2539800" imgH="825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28800"/>
                        <a:ext cx="5029200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>
            <a:extLst>
              <a:ext uri="{FF2B5EF4-FFF2-40B4-BE49-F238E27FC236}">
                <a16:creationId xmlns:a16="http://schemas.microsoft.com/office/drawing/2014/main" id="{FB601956-520D-47FB-B5A3-A4E3A77AA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10.17</a:t>
            </a:r>
          </a:p>
        </p:txBody>
      </p:sp>
      <p:sp>
        <p:nvSpPr>
          <p:cNvPr id="737283" name="Rectangle 3">
            <a:extLst>
              <a:ext uri="{FF2B5EF4-FFF2-40B4-BE49-F238E27FC236}">
                <a16:creationId xmlns:a16="http://schemas.microsoft.com/office/drawing/2014/main" id="{5FFB7B64-36B5-4290-B550-4DA07D52B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86200" y="1371600"/>
            <a:ext cx="5068888" cy="4724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e_gen[B</a:t>
            </a:r>
            <a:r>
              <a:rPr lang="en-US" altLang="zh-CN" sz="2400" baseline="-25000"/>
              <a:t>2</a:t>
            </a:r>
            <a:r>
              <a:rPr lang="en-US" altLang="zh-CN" sz="2400"/>
              <a:t>]: G		e_kill[B</a:t>
            </a:r>
            <a:r>
              <a:rPr lang="en-US" altLang="zh-CN" sz="2400" baseline="-25000"/>
              <a:t>2</a:t>
            </a:r>
            <a:r>
              <a:rPr lang="en-US" altLang="zh-CN" sz="2400"/>
              <a:t>]: K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2</a:t>
            </a:r>
            <a:r>
              <a:rPr lang="en-US" altLang="zh-CN" sz="2400"/>
              <a:t>]: O</a:t>
            </a:r>
            <a:r>
              <a:rPr lang="en-US" altLang="zh-CN" sz="2400" baseline="30000"/>
              <a:t>j+1 </a:t>
            </a:r>
            <a:r>
              <a:rPr lang="en-US" altLang="zh-CN" sz="2400"/>
              <a:t>= G</a:t>
            </a:r>
            <a:r>
              <a:rPr lang="en-US" altLang="zh-CN" sz="2400">
                <a:latin typeface="宋体" panose="02010600030101010101" pitchFamily="2" charset="-122"/>
              </a:rPr>
              <a:t>∪</a:t>
            </a:r>
            <a:r>
              <a:rPr lang="en-US" altLang="zh-CN" sz="2400"/>
              <a:t>(I</a:t>
            </a:r>
            <a:r>
              <a:rPr lang="en-US" altLang="zh-CN" sz="2400" baseline="30000"/>
              <a:t>j</a:t>
            </a:r>
            <a:r>
              <a:rPr lang="en-US" altLang="zh-CN" sz="2400"/>
              <a:t> – K)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in[B</a:t>
            </a:r>
            <a:r>
              <a:rPr lang="en-US" altLang="zh-CN" sz="2400" baseline="-25000"/>
              <a:t>2</a:t>
            </a:r>
            <a:r>
              <a:rPr lang="en-US" altLang="zh-CN" sz="2400"/>
              <a:t>]: I</a:t>
            </a:r>
            <a:r>
              <a:rPr lang="en-US" altLang="zh-CN" sz="2400" baseline="30000"/>
              <a:t>j+1</a:t>
            </a:r>
            <a:r>
              <a:rPr lang="en-US" altLang="zh-CN" sz="2400"/>
              <a:t> = out[B</a:t>
            </a:r>
            <a:r>
              <a:rPr lang="en-US" altLang="zh-CN" sz="2400" baseline="-25000"/>
              <a:t>1</a:t>
            </a:r>
            <a:r>
              <a:rPr lang="en-US" altLang="zh-CN" sz="2400"/>
              <a:t>]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400"/>
              <a:t>O</a:t>
            </a:r>
            <a:r>
              <a:rPr lang="en-US" altLang="zh-CN" sz="2400" baseline="30000"/>
              <a:t>j+1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U: </a:t>
            </a:r>
            <a:r>
              <a:rPr lang="zh-CN" altLang="en-US" sz="2400"/>
              <a:t>表达式全集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I</a:t>
            </a:r>
            <a:r>
              <a:rPr lang="en-US" altLang="zh-CN" sz="2400" baseline="30000"/>
              <a:t>0</a:t>
            </a:r>
            <a:r>
              <a:rPr lang="en-US" altLang="zh-CN" sz="2400"/>
              <a:t> = U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</a:t>
            </a:r>
            <a:r>
              <a:rPr lang="en-US" altLang="zh-CN" sz="2400" baseline="30000"/>
              <a:t>1</a:t>
            </a:r>
            <a:r>
              <a:rPr lang="en-US" altLang="zh-CN" sz="2400"/>
              <a:t> = U – K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I</a:t>
            </a:r>
            <a:r>
              <a:rPr lang="en-US" altLang="zh-CN" sz="2400" baseline="30000"/>
              <a:t>1</a:t>
            </a:r>
            <a:r>
              <a:rPr lang="en-US" altLang="zh-CN" sz="2400"/>
              <a:t> = out[B</a:t>
            </a:r>
            <a:r>
              <a:rPr lang="en-US" altLang="zh-CN" sz="2400" baseline="-25000"/>
              <a:t>1</a:t>
            </a:r>
            <a:r>
              <a:rPr lang="en-US" altLang="zh-CN" sz="2400"/>
              <a:t>] – K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</a:t>
            </a:r>
            <a:r>
              <a:rPr lang="en-US" altLang="zh-CN" sz="2400" baseline="30000"/>
              <a:t>2</a:t>
            </a:r>
            <a:r>
              <a:rPr lang="en-US" altLang="zh-CN" sz="2400"/>
              <a:t> = G</a:t>
            </a:r>
            <a:r>
              <a:rPr lang="en-US" altLang="zh-CN" sz="2400">
                <a:latin typeface="宋体" panose="02010600030101010101" pitchFamily="2" charset="-122"/>
              </a:rPr>
              <a:t>∪</a:t>
            </a:r>
            <a:r>
              <a:rPr lang="en-US" altLang="zh-CN" sz="2400"/>
              <a:t>(out[B</a:t>
            </a:r>
            <a:r>
              <a:rPr lang="en-US" altLang="zh-CN" sz="2400" baseline="-25000"/>
              <a:t>1</a:t>
            </a:r>
            <a:r>
              <a:rPr lang="en-US" altLang="zh-CN" sz="2400"/>
              <a:t>] – K)</a:t>
            </a:r>
          </a:p>
        </p:txBody>
      </p:sp>
      <p:sp>
        <p:nvSpPr>
          <p:cNvPr id="737284" name="Text Box 4">
            <a:extLst>
              <a:ext uri="{FF2B5EF4-FFF2-40B4-BE49-F238E27FC236}">
                <a16:creationId xmlns:a16="http://schemas.microsoft.com/office/drawing/2014/main" id="{7BB7130D-F936-46D4-AE83-0C31AEA4724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146175" y="1676400"/>
            <a:ext cx="1600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7285" name="Text Box 5">
            <a:extLst>
              <a:ext uri="{FF2B5EF4-FFF2-40B4-BE49-F238E27FC236}">
                <a16:creationId xmlns:a16="http://schemas.microsoft.com/office/drawing/2014/main" id="{D6985E07-A7C4-4C39-AC1A-78E482D835E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146175" y="2514600"/>
            <a:ext cx="1600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37286" name="Line 6">
            <a:extLst>
              <a:ext uri="{FF2B5EF4-FFF2-40B4-BE49-F238E27FC236}">
                <a16:creationId xmlns:a16="http://schemas.microsoft.com/office/drawing/2014/main" id="{E75DC9B1-DA08-4ECB-B816-CCAB4E78D691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984375" y="2133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288" name="Line 8">
            <a:extLst>
              <a:ext uri="{FF2B5EF4-FFF2-40B4-BE49-F238E27FC236}">
                <a16:creationId xmlns:a16="http://schemas.microsoft.com/office/drawing/2014/main" id="{C9AD81A4-2CA3-46C4-A85B-CA03C9B8C5E5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984375" y="299085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289" name="Freeform 9">
            <a:extLst>
              <a:ext uri="{FF2B5EF4-FFF2-40B4-BE49-F238E27FC236}">
                <a16:creationId xmlns:a16="http://schemas.microsoft.com/office/drawing/2014/main" id="{1CDA1ECD-6738-40EB-8CC1-D5F88DAAE1F3}"/>
              </a:ext>
            </a:extLst>
          </p:cNvPr>
          <p:cNvSpPr>
            <a:spLocks/>
          </p:cNvSpPr>
          <p:nvPr/>
        </p:nvSpPr>
        <p:spPr bwMode="ltGray">
          <a:xfrm>
            <a:off x="609600" y="2282825"/>
            <a:ext cx="536575" cy="892175"/>
          </a:xfrm>
          <a:custGeom>
            <a:avLst/>
            <a:gdLst>
              <a:gd name="T0" fmla="*/ 338 w 338"/>
              <a:gd name="T1" fmla="*/ 434 h 562"/>
              <a:gd name="T2" fmla="*/ 115 w 338"/>
              <a:gd name="T3" fmla="*/ 538 h 562"/>
              <a:gd name="T4" fmla="*/ 2 w 338"/>
              <a:gd name="T5" fmla="*/ 290 h 562"/>
              <a:gd name="T6" fmla="*/ 106 w 338"/>
              <a:gd name="T7" fmla="*/ 24 h 562"/>
              <a:gd name="T8" fmla="*/ 338 w 338"/>
              <a:gd name="T9" fmla="*/ 146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562">
                <a:moveTo>
                  <a:pt x="338" y="434"/>
                </a:moveTo>
                <a:cubicBezTo>
                  <a:pt x="301" y="451"/>
                  <a:pt x="171" y="562"/>
                  <a:pt x="115" y="538"/>
                </a:cubicBezTo>
                <a:cubicBezTo>
                  <a:pt x="59" y="514"/>
                  <a:pt x="4" y="376"/>
                  <a:pt x="2" y="290"/>
                </a:cubicBezTo>
                <a:cubicBezTo>
                  <a:pt x="0" y="204"/>
                  <a:pt x="50" y="48"/>
                  <a:pt x="106" y="24"/>
                </a:cubicBezTo>
                <a:cubicBezTo>
                  <a:pt x="162" y="0"/>
                  <a:pt x="290" y="121"/>
                  <a:pt x="338" y="14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290" name="Rectangle 10">
            <a:extLst>
              <a:ext uri="{FF2B5EF4-FFF2-40B4-BE49-F238E27FC236}">
                <a16:creationId xmlns:a16="http://schemas.microsoft.com/office/drawing/2014/main" id="{B25ED431-8814-4B59-B96F-C0C990C67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3" y="3581400"/>
            <a:ext cx="3240087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aseline="0"/>
              <a:t>I</a:t>
            </a:r>
            <a:r>
              <a:rPr lang="en-US" altLang="zh-CN" baseline="30000"/>
              <a:t>0</a:t>
            </a:r>
            <a:r>
              <a:rPr lang="en-US" altLang="zh-CN" baseline="0"/>
              <a:t> = </a:t>
            </a:r>
            <a:r>
              <a:rPr lang="en-US" altLang="zh-CN" baseline="0">
                <a:cs typeface="Times New Roman" panose="02020603050405020304" pitchFamily="18" charset="0"/>
              </a:rPr>
              <a:t>Φ</a:t>
            </a:r>
            <a:endParaRPr lang="en-US" altLang="zh-CN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aseline="0"/>
              <a:t>O</a:t>
            </a:r>
            <a:r>
              <a:rPr lang="en-US" altLang="zh-CN" baseline="30000"/>
              <a:t>1</a:t>
            </a:r>
            <a:r>
              <a:rPr lang="en-US" altLang="zh-CN" baseline="0"/>
              <a:t> = G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aseline="0"/>
              <a:t>I</a:t>
            </a:r>
            <a:r>
              <a:rPr lang="en-US" altLang="zh-CN" baseline="30000"/>
              <a:t>1</a:t>
            </a:r>
            <a:r>
              <a:rPr lang="en-US" altLang="zh-CN" baseline="0"/>
              <a:t> = out[B</a:t>
            </a:r>
            <a:r>
              <a:rPr lang="en-US" altLang="zh-CN"/>
              <a:t>1</a:t>
            </a:r>
            <a:r>
              <a:rPr lang="en-US" altLang="zh-CN" baseline="0"/>
              <a:t>]</a:t>
            </a:r>
            <a:r>
              <a:rPr lang="en-US" altLang="zh-CN" baseline="0">
                <a:solidFill>
                  <a:srgbClr val="000000"/>
                </a:solidFill>
              </a:rPr>
              <a:t>∩G</a:t>
            </a:r>
            <a:endParaRPr lang="en-US" altLang="zh-CN" baseline="0"/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aseline="0"/>
              <a:t>O</a:t>
            </a:r>
            <a:r>
              <a:rPr lang="en-US" altLang="zh-CN" baseline="30000"/>
              <a:t>2</a:t>
            </a:r>
            <a:r>
              <a:rPr lang="en-US" altLang="zh-CN" baseline="0"/>
              <a:t> = G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>
            <a:extLst>
              <a:ext uri="{FF2B5EF4-FFF2-40B4-BE49-F238E27FC236}">
                <a16:creationId xmlns:a16="http://schemas.microsoft.com/office/drawing/2014/main" id="{F0655C2B-89E1-4357-8306-4384C3AA8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10.3  </a:t>
            </a:r>
            <a:r>
              <a:rPr lang="zh-CN" altLang="en-US"/>
              <a:t>可用表达式计算</a:t>
            </a:r>
          </a:p>
        </p:txBody>
      </p:sp>
      <p:sp>
        <p:nvSpPr>
          <p:cNvPr id="738307" name="Rectangle 3">
            <a:extLst>
              <a:ext uri="{FF2B5EF4-FFF2-40B4-BE49-F238E27FC236}">
                <a16:creationId xmlns:a16="http://schemas.microsoft.com/office/drawing/2014/main" id="{4AE67FC5-1FEF-4284-8415-8A00A18108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10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/>
              <a:t>输入：流图</a:t>
            </a:r>
            <a:r>
              <a:rPr lang="en-US" altLang="zh-CN" sz="2400"/>
              <a:t>G</a:t>
            </a:r>
            <a:r>
              <a:rPr lang="zh-CN" altLang="en-US" sz="2400"/>
              <a:t>，块的</a:t>
            </a:r>
            <a:r>
              <a:rPr lang="en-US" altLang="zh-CN" sz="2400"/>
              <a:t>e_gen</a:t>
            </a:r>
            <a:r>
              <a:rPr lang="zh-CN" altLang="en-US" sz="2400"/>
              <a:t>和</a:t>
            </a:r>
            <a:r>
              <a:rPr lang="en-US" altLang="zh-CN" sz="2400"/>
              <a:t>e_kill</a:t>
            </a:r>
            <a:r>
              <a:rPr lang="zh-CN" altLang="en-US" sz="2400"/>
              <a:t>都已算出，开始块</a:t>
            </a:r>
            <a:r>
              <a:rPr lang="en-US" altLang="zh-CN" sz="2400"/>
              <a:t>B</a:t>
            </a:r>
            <a:r>
              <a:rPr lang="en-US" altLang="zh-CN" sz="2400" baseline="-25000"/>
              <a:t>1</a:t>
            </a:r>
            <a:endParaRPr lang="en-US" altLang="zh-CN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/>
              <a:t>输出：每个块的</a:t>
            </a:r>
            <a:r>
              <a:rPr lang="en-US" altLang="zh-CN" sz="2400"/>
              <a:t>in</a:t>
            </a:r>
            <a:r>
              <a:rPr lang="zh-CN" altLang="en-US" sz="2400"/>
              <a:t>集合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in[B</a:t>
            </a:r>
            <a:r>
              <a:rPr lang="en-US" altLang="zh-CN" sz="2000" baseline="-25000"/>
              <a:t>1</a:t>
            </a:r>
            <a:r>
              <a:rPr lang="en-US" altLang="zh-CN" sz="2000"/>
              <a:t>] := </a:t>
            </a:r>
            <a:r>
              <a:rPr lang="en-US" altLang="zh-CN" sz="2000">
                <a:cs typeface="Times New Roman" panose="02020603050405020304" pitchFamily="18" charset="0"/>
              </a:rPr>
              <a:t>Φ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out[B</a:t>
            </a:r>
            <a:r>
              <a:rPr lang="en-US" altLang="zh-CN" sz="2000" baseline="-25000">
                <a:cs typeface="Times New Roman" panose="02020603050405020304" pitchFamily="18" charset="0"/>
              </a:rPr>
              <a:t>1</a:t>
            </a:r>
            <a:r>
              <a:rPr lang="en-US" altLang="zh-CN" sz="2000">
                <a:cs typeface="Times New Roman" panose="02020603050405020304" pitchFamily="18" charset="0"/>
              </a:rPr>
              <a:t>] := e_gen[B</a:t>
            </a:r>
            <a:r>
              <a:rPr lang="en-US" altLang="zh-CN" sz="2000" baseline="-25000">
                <a:cs typeface="Times New Roman" panose="02020603050405020304" pitchFamily="18" charset="0"/>
              </a:rPr>
              <a:t>1</a:t>
            </a:r>
            <a:r>
              <a:rPr lang="en-US" altLang="zh-CN" sz="2000"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="1">
                <a:cs typeface="Times New Roman" panose="02020603050405020304" pitchFamily="18" charset="0"/>
              </a:rPr>
              <a:t>for</a:t>
            </a:r>
            <a:r>
              <a:rPr lang="en-US" altLang="zh-CN" sz="2000">
                <a:cs typeface="Times New Roman" panose="02020603050405020304" pitchFamily="18" charset="0"/>
              </a:rPr>
              <a:t> B &lt;&gt; B</a:t>
            </a:r>
            <a:r>
              <a:rPr lang="en-US" altLang="zh-CN" sz="2000" baseline="-25000">
                <a:cs typeface="Times New Roman" panose="02020603050405020304" pitchFamily="18" charset="0"/>
              </a:rPr>
              <a:t>1</a:t>
            </a:r>
            <a:r>
              <a:rPr lang="en-US" altLang="zh-CN" sz="2000"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cs typeface="Times New Roman" panose="02020603050405020304" pitchFamily="18" charset="0"/>
              </a:rPr>
              <a:t>do</a:t>
            </a:r>
            <a:r>
              <a:rPr lang="en-US" altLang="zh-CN" sz="2000">
                <a:cs typeface="Times New Roman" panose="02020603050405020304" pitchFamily="18" charset="0"/>
              </a:rPr>
              <a:t> out[B] := U – e</a:t>
            </a:r>
            <a:r>
              <a:rPr lang="en-US" altLang="zh-CN" sz="2000"/>
              <a:t>_kill[B];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change := true;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="1"/>
              <a:t>while</a:t>
            </a:r>
            <a:r>
              <a:rPr lang="en-US" altLang="zh-CN" sz="2000"/>
              <a:t> change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change := false;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for</a:t>
            </a:r>
            <a:r>
              <a:rPr lang="en-US" altLang="zh-CN" sz="2000"/>
              <a:t> B &lt;&gt; B</a:t>
            </a:r>
            <a:r>
              <a:rPr lang="en-US" altLang="zh-CN" sz="2000" baseline="-25000"/>
              <a:t>1</a:t>
            </a:r>
            <a:r>
              <a:rPr lang="en-US" altLang="zh-CN" sz="2000"/>
              <a:t>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en-US" altLang="zh-CN" sz="2000" b="1"/>
              <a:t>end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 b="1"/>
              <a:t>end</a:t>
            </a:r>
          </a:p>
        </p:txBody>
      </p:sp>
      <p:graphicFrame>
        <p:nvGraphicFramePr>
          <p:cNvPr id="738309" name="Object 5">
            <a:extLst>
              <a:ext uri="{FF2B5EF4-FFF2-40B4-BE49-F238E27FC236}">
                <a16:creationId xmlns:a16="http://schemas.microsoft.com/office/drawing/2014/main" id="{6C974940-EAB1-48C2-84C4-5E44A077F5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375" y="4762500"/>
          <a:ext cx="426402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22" name="Equation" r:id="rId3" imgW="2603160" imgH="812520" progId="Equation.3">
                  <p:embed/>
                </p:oleObj>
              </mc:Choice>
              <mc:Fallback>
                <p:oleObj name="Equation" r:id="rId3" imgW="2603160" imgH="8125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75" y="4762500"/>
                        <a:ext cx="4264025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>
            <a:extLst>
              <a:ext uri="{FF2B5EF4-FFF2-40B4-BE49-F238E27FC236}">
                <a16:creationId xmlns:a16="http://schemas.microsoft.com/office/drawing/2014/main" id="{637ACF92-C15C-49EC-8865-B20ABEB8A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10.6.3  </a:t>
            </a:r>
            <a:r>
              <a:rPr lang="zh-CN" altLang="en-US"/>
              <a:t>活跃变量分析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CD9BD3B9-7DBB-418F-B157-FE3F864FC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变量</a:t>
            </a:r>
            <a:r>
              <a:rPr lang="en-US" altLang="zh-CN" sz="2800"/>
              <a:t>x</a:t>
            </a:r>
            <a:r>
              <a:rPr lang="zh-CN" altLang="en-US" sz="2800"/>
              <a:t>和点</a:t>
            </a:r>
            <a:r>
              <a:rPr lang="en-US" altLang="zh-CN" sz="2800"/>
              <a:t>p</a:t>
            </a:r>
            <a:r>
              <a:rPr lang="zh-CN" altLang="en-US" sz="2800"/>
              <a:t>，</a:t>
            </a:r>
            <a:r>
              <a:rPr lang="en-US" altLang="zh-CN" sz="2800"/>
              <a:t>x</a:t>
            </a:r>
            <a:r>
              <a:rPr lang="zh-CN" altLang="en-US" sz="2800"/>
              <a:t>在</a:t>
            </a:r>
            <a:r>
              <a:rPr lang="en-US" altLang="zh-CN" sz="2800"/>
              <a:t>p</a:t>
            </a:r>
            <a:r>
              <a:rPr lang="zh-CN" altLang="en-US" sz="2800"/>
              <a:t>点是活跃的</a:t>
            </a:r>
          </a:p>
          <a:p>
            <a:pPr lvl="1"/>
            <a:r>
              <a:rPr lang="zh-CN" altLang="en-US" sz="2400"/>
              <a:t>从</a:t>
            </a:r>
            <a:r>
              <a:rPr lang="en-US" altLang="zh-CN" sz="2400"/>
              <a:t>p</a:t>
            </a:r>
            <a:r>
              <a:rPr lang="zh-CN" altLang="en-US" sz="2400"/>
              <a:t>开始的路径可以引用</a:t>
            </a:r>
            <a:r>
              <a:rPr lang="en-US" altLang="zh-CN" sz="2400"/>
              <a:t>x</a:t>
            </a:r>
            <a:r>
              <a:rPr lang="zh-CN" altLang="en-US" sz="2400"/>
              <a:t>在</a:t>
            </a:r>
            <a:r>
              <a:rPr lang="en-US" altLang="zh-CN" sz="2400"/>
              <a:t>p</a:t>
            </a:r>
            <a:r>
              <a:rPr lang="zh-CN" altLang="en-US" sz="2400"/>
              <a:t>点的值</a:t>
            </a:r>
          </a:p>
          <a:p>
            <a:r>
              <a:rPr lang="zh-CN" altLang="en-US" sz="2800"/>
              <a:t>影响代码生成</a:t>
            </a:r>
            <a:r>
              <a:rPr lang="en-US" altLang="zh-CN" sz="2800"/>
              <a:t>——</a:t>
            </a:r>
            <a:r>
              <a:rPr lang="zh-CN" altLang="en-US" sz="2800"/>
              <a:t>寄存器的分配</a:t>
            </a:r>
          </a:p>
          <a:p>
            <a:endParaRPr lang="en-US" altLang="zh-CN" sz="2800"/>
          </a:p>
        </p:txBody>
      </p:sp>
      <p:graphicFrame>
        <p:nvGraphicFramePr>
          <p:cNvPr id="739332" name="Object 4">
            <a:extLst>
              <a:ext uri="{FF2B5EF4-FFF2-40B4-BE49-F238E27FC236}">
                <a16:creationId xmlns:a16="http://schemas.microsoft.com/office/drawing/2014/main" id="{6B304C0F-8579-4F48-9844-2505A51C95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3859213"/>
          <a:ext cx="5943600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53" name="Equation" r:id="rId3" imgW="2133360" imgH="583920" progId="Equation.3">
                  <p:embed/>
                </p:oleObj>
              </mc:Choice>
              <mc:Fallback>
                <p:oleObj name="Equation" r:id="rId3" imgW="2133360" imgH="5839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859213"/>
                        <a:ext cx="5943600" cy="16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9333" name="Text Box 5">
            <a:extLst>
              <a:ext uri="{FF2B5EF4-FFF2-40B4-BE49-F238E27FC236}">
                <a16:creationId xmlns:a16="http://schemas.microsoft.com/office/drawing/2014/main" id="{EA72E5A5-B391-4B34-886D-AB2B1A24F34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81000" y="2803525"/>
            <a:ext cx="2133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紧靠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之前点的活跃变量集</a:t>
            </a:r>
          </a:p>
        </p:txBody>
      </p:sp>
      <p:sp>
        <p:nvSpPr>
          <p:cNvPr id="739334" name="Line 6">
            <a:extLst>
              <a:ext uri="{FF2B5EF4-FFF2-40B4-BE49-F238E27FC236}">
                <a16:creationId xmlns:a16="http://schemas.microsoft.com/office/drawing/2014/main" id="{6CCE353B-2732-45CA-8C9A-DBDEA4566786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524000" y="3505200"/>
            <a:ext cx="1295400" cy="6096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9335" name="Text Box 7">
            <a:extLst>
              <a:ext uri="{FF2B5EF4-FFF2-40B4-BE49-F238E27FC236}">
                <a16:creationId xmlns:a16="http://schemas.microsoft.com/office/drawing/2014/main" id="{145487FC-8AB9-4806-81CF-04E52C0C16B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04800" y="4343400"/>
            <a:ext cx="2133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紧靠</a:t>
            </a:r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之后的点活跃变量集</a:t>
            </a:r>
          </a:p>
        </p:txBody>
      </p:sp>
      <p:sp>
        <p:nvSpPr>
          <p:cNvPr id="739336" name="Line 8">
            <a:extLst>
              <a:ext uri="{FF2B5EF4-FFF2-40B4-BE49-F238E27FC236}">
                <a16:creationId xmlns:a16="http://schemas.microsoft.com/office/drawing/2014/main" id="{DB7B5E85-79DD-4B18-B91A-F0C753521F33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2133600" y="4800600"/>
            <a:ext cx="6858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9337" name="Text Box 9">
            <a:extLst>
              <a:ext uri="{FF2B5EF4-FFF2-40B4-BE49-F238E27FC236}">
                <a16:creationId xmlns:a16="http://schemas.microsoft.com/office/drawing/2014/main" id="{9D4B184F-C84F-44DE-A4BC-83AB8AC2E72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248400" y="2819400"/>
            <a:ext cx="2133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使用之前明确赋值的变量集</a:t>
            </a:r>
          </a:p>
        </p:txBody>
      </p:sp>
      <p:sp>
        <p:nvSpPr>
          <p:cNvPr id="739338" name="Line 10">
            <a:extLst>
              <a:ext uri="{FF2B5EF4-FFF2-40B4-BE49-F238E27FC236}">
                <a16:creationId xmlns:a16="http://schemas.microsoft.com/office/drawing/2014/main" id="{6EE95C96-9DA7-43DF-A5E4-AC5CC354479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162800" y="3581400"/>
            <a:ext cx="381000" cy="381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9339" name="Text Box 11">
            <a:extLst>
              <a:ext uri="{FF2B5EF4-FFF2-40B4-BE49-F238E27FC236}">
                <a16:creationId xmlns:a16="http://schemas.microsoft.com/office/drawing/2014/main" id="{EA44D4B9-A039-432C-93DD-1EEB8A86BE7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048000" y="2743200"/>
            <a:ext cx="2133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定义之前引用的变量集</a:t>
            </a:r>
          </a:p>
        </p:txBody>
      </p:sp>
      <p:sp>
        <p:nvSpPr>
          <p:cNvPr id="739340" name="Line 12">
            <a:extLst>
              <a:ext uri="{FF2B5EF4-FFF2-40B4-BE49-F238E27FC236}">
                <a16:creationId xmlns:a16="http://schemas.microsoft.com/office/drawing/2014/main" id="{8E3BCF1B-864B-4A4B-BA4F-474E58698F8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962400" y="3505200"/>
            <a:ext cx="381000" cy="533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>
            <a:extLst>
              <a:ext uri="{FF2B5EF4-FFF2-40B4-BE49-F238E27FC236}">
                <a16:creationId xmlns:a16="http://schemas.microsoft.com/office/drawing/2014/main" id="{2509C291-5F03-441A-9F14-2E3AA603D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10.4  </a:t>
            </a:r>
            <a:r>
              <a:rPr lang="zh-CN" altLang="en-US"/>
              <a:t>活跃变量分析算法</a:t>
            </a:r>
          </a:p>
        </p:txBody>
      </p:sp>
      <p:sp>
        <p:nvSpPr>
          <p:cNvPr id="740355" name="Rectangle 3">
            <a:extLst>
              <a:ext uri="{FF2B5EF4-FFF2-40B4-BE49-F238E27FC236}">
                <a16:creationId xmlns:a16="http://schemas.microsoft.com/office/drawing/2014/main" id="{40B21EF2-8C1F-426B-A08F-A8A305F74D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输入：已计算</a:t>
            </a:r>
            <a:r>
              <a:rPr lang="en-US" altLang="zh-CN" sz="2800"/>
              <a:t>def</a:t>
            </a:r>
            <a:r>
              <a:rPr lang="zh-CN" altLang="en-US" sz="2800"/>
              <a:t>和</a:t>
            </a:r>
            <a:r>
              <a:rPr lang="en-US" altLang="zh-CN" sz="2800"/>
              <a:t>use</a:t>
            </a:r>
            <a:r>
              <a:rPr lang="zh-CN" altLang="en-US" sz="2800"/>
              <a:t>的流图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输出：</a:t>
            </a:r>
            <a:r>
              <a:rPr lang="en-US" altLang="zh-CN" sz="2800"/>
              <a:t>out[B]</a:t>
            </a:r>
            <a:r>
              <a:rPr lang="zh-CN" altLang="en-US" sz="2800"/>
              <a:t>，每个块</a:t>
            </a:r>
            <a:r>
              <a:rPr lang="en-US" altLang="zh-CN" sz="2800"/>
              <a:t>B</a:t>
            </a:r>
            <a:r>
              <a:rPr lang="zh-CN" altLang="en-US" sz="2800"/>
              <a:t>出口活跃变量集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for </a:t>
            </a:r>
            <a:r>
              <a:rPr lang="zh-CN" altLang="en-US" sz="2000"/>
              <a:t>每个块</a:t>
            </a:r>
            <a:r>
              <a:rPr lang="en-US" altLang="zh-CN" sz="2000"/>
              <a:t>B do in[B] := </a:t>
            </a:r>
            <a:r>
              <a:rPr lang="en-US" altLang="zh-CN" sz="2000">
                <a:cs typeface="Times New Roman" panose="02020603050405020304" pitchFamily="18" charset="0"/>
              </a:rPr>
              <a:t>Φ;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while </a:t>
            </a:r>
            <a:r>
              <a:rPr lang="zh-CN" altLang="en-US" sz="2000"/>
              <a:t>集合</a:t>
            </a:r>
            <a:r>
              <a:rPr lang="en-US" altLang="zh-CN" sz="2000"/>
              <a:t>in</a:t>
            </a:r>
            <a:r>
              <a:rPr lang="zh-CN" altLang="en-US" sz="2000"/>
              <a:t>发生变化 </a:t>
            </a:r>
            <a:r>
              <a:rPr lang="en-US" altLang="zh-CN" sz="2000"/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for </a:t>
            </a:r>
            <a:r>
              <a:rPr lang="zh-CN" altLang="en-US" sz="2000"/>
              <a:t>每个块</a:t>
            </a:r>
            <a:r>
              <a:rPr lang="en-US" altLang="zh-CN" sz="2000"/>
              <a:t>B do begin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</a:p>
        </p:txBody>
      </p:sp>
      <p:graphicFrame>
        <p:nvGraphicFramePr>
          <p:cNvPr id="740356" name="Object 4">
            <a:extLst>
              <a:ext uri="{FF2B5EF4-FFF2-40B4-BE49-F238E27FC236}">
                <a16:creationId xmlns:a16="http://schemas.microsoft.com/office/drawing/2014/main" id="{B0A27341-DBEB-4894-A3D4-928EC1D62C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4060825"/>
          <a:ext cx="464820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69" name="Equation" r:id="rId3" imgW="2133360" imgH="583920" progId="Equation.3">
                  <p:embed/>
                </p:oleObj>
              </mc:Choice>
              <mc:Fallback>
                <p:oleObj name="Equation" r:id="rId3" imgW="2133360" imgH="5839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60825"/>
                        <a:ext cx="464820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27EFB590-8183-442D-ADEC-1ED40A053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保结构变换（续）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6C5B639-1C47-496D-8500-7C276EDD0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4"/>
            </a:pPr>
            <a:r>
              <a:rPr lang="zh-CN" altLang="en-US"/>
              <a:t>语句交换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en-US" altLang="zh-CN"/>
              <a:t> := b + c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en-US" altLang="zh-CN"/>
              <a:t> := x + y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/>
              <a:t>两个语句交换位置不影响运算结果</a:t>
            </a:r>
            <a:r>
              <a:rPr lang="zh-CN" altLang="en-US">
                <a:sym typeface="Wingdings" panose="05000000000000000000" pitchFamily="2" charset="2"/>
              </a:rPr>
              <a:t></a:t>
            </a: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en-US" altLang="zh-CN">
                <a:sym typeface="Wingdings" panose="05000000000000000000" pitchFamily="2" charset="2"/>
              </a:rPr>
              <a:t>x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zh-CN" altLang="en-US">
                <a:sym typeface="Wingdings" panose="05000000000000000000" pitchFamily="2" charset="2"/>
              </a:rPr>
              <a:t>都不是</a:t>
            </a:r>
            <a:r>
              <a:rPr lang="en-US" altLang="zh-CN">
                <a:sym typeface="Wingdings" panose="05000000000000000000" pitchFamily="2" charset="2"/>
              </a:rPr>
              <a:t>t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c</a:t>
            </a:r>
            <a:r>
              <a:rPr lang="zh-CN" altLang="en-US">
                <a:sym typeface="Wingdings" panose="05000000000000000000" pitchFamily="2" charset="2"/>
              </a:rPr>
              <a:t>都不是</a:t>
            </a:r>
            <a:r>
              <a:rPr lang="en-US" altLang="zh-CN">
                <a:sym typeface="Wingdings" panose="05000000000000000000" pitchFamily="2" charset="2"/>
              </a:rPr>
              <a:t>t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endParaRPr lang="en-US" altLang="zh-CN">
              <a:sym typeface="Wingdings" panose="05000000000000000000" pitchFamily="2" charset="2"/>
            </a:endParaRPr>
          </a:p>
          <a:p>
            <a:pPr marL="990600" lvl="1" indent="-533400"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FF3300"/>
                </a:solidFill>
                <a:sym typeface="Wingdings" panose="05000000000000000000" pitchFamily="2" charset="2"/>
              </a:rPr>
              <a:t>注意</a:t>
            </a:r>
            <a:r>
              <a:rPr lang="zh-CN" altLang="en-US">
                <a:sym typeface="Wingdings" panose="05000000000000000000" pitchFamily="2" charset="2"/>
              </a:rPr>
              <a:t>：范式基本块允许所有可能的语句交换</a:t>
            </a:r>
            <a:endParaRPr lang="zh-CN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>
            <a:extLst>
              <a:ext uri="{FF2B5EF4-FFF2-40B4-BE49-F238E27FC236}">
                <a16:creationId xmlns:a16="http://schemas.microsoft.com/office/drawing/2014/main" id="{FC95C1EF-7FB2-40B9-A2F2-E33A55B49B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10.6.4  </a:t>
            </a:r>
            <a:r>
              <a:rPr lang="zh-CN" altLang="en-US"/>
              <a:t>定义</a:t>
            </a:r>
            <a:r>
              <a:rPr lang="en-US" altLang="zh-CN"/>
              <a:t>-</a:t>
            </a:r>
            <a:r>
              <a:rPr lang="zh-CN" altLang="en-US"/>
              <a:t>引用链（</a:t>
            </a:r>
            <a:r>
              <a:rPr lang="en-US" altLang="zh-CN"/>
              <a:t>du</a:t>
            </a:r>
            <a:r>
              <a:rPr lang="zh-CN" altLang="en-US"/>
              <a:t>链）</a:t>
            </a:r>
          </a:p>
        </p:txBody>
      </p:sp>
      <p:sp>
        <p:nvSpPr>
          <p:cNvPr id="741379" name="Rectangle 3">
            <a:extLst>
              <a:ext uri="{FF2B5EF4-FFF2-40B4-BE49-F238E27FC236}">
                <a16:creationId xmlns:a16="http://schemas.microsoft.com/office/drawing/2014/main" id="{A479E140-CD5C-4185-8CB4-21AE238B0F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r>
              <a:rPr lang="zh-CN" altLang="en-US" sz="2800"/>
              <a:t>变量</a:t>
            </a:r>
            <a:r>
              <a:rPr lang="en-US" altLang="zh-CN" sz="2800"/>
              <a:t>x</a:t>
            </a:r>
            <a:r>
              <a:rPr lang="zh-CN" altLang="en-US" sz="2800"/>
              <a:t>在语句</a:t>
            </a:r>
            <a:r>
              <a:rPr lang="en-US" altLang="zh-CN" sz="2800"/>
              <a:t>s</a:t>
            </a:r>
            <a:r>
              <a:rPr lang="zh-CN" altLang="en-US" sz="2800"/>
              <a:t>中被</a:t>
            </a:r>
            <a:r>
              <a:rPr lang="zh-CN" altLang="en-US" sz="2800">
                <a:solidFill>
                  <a:schemeClr val="folHlink"/>
                </a:solidFill>
                <a:ea typeface="黑体" panose="02010609060101010101" pitchFamily="49" charset="-122"/>
              </a:rPr>
              <a:t>引用</a:t>
            </a:r>
            <a:r>
              <a:rPr lang="zh-CN" altLang="en-US" sz="2800"/>
              <a:t>：</a:t>
            </a:r>
            <a:r>
              <a:rPr lang="en-US" altLang="zh-CN" sz="2800"/>
              <a:t>s</a:t>
            </a:r>
            <a:r>
              <a:rPr lang="zh-CN" altLang="en-US" sz="2800"/>
              <a:t>需要</a:t>
            </a:r>
            <a:r>
              <a:rPr lang="en-US" altLang="zh-CN" sz="2800"/>
              <a:t>x</a:t>
            </a:r>
            <a:r>
              <a:rPr lang="zh-CN" altLang="en-US" sz="2800"/>
              <a:t>的右值</a:t>
            </a:r>
          </a:p>
          <a:p>
            <a:r>
              <a:rPr lang="zh-CN" altLang="en-US" sz="2800"/>
              <a:t>定义</a:t>
            </a:r>
            <a:r>
              <a:rPr lang="en-US" altLang="zh-CN" sz="2800"/>
              <a:t>-</a:t>
            </a:r>
            <a:r>
              <a:rPr lang="zh-CN" altLang="en-US" sz="2800"/>
              <a:t>引用链问题</a:t>
            </a:r>
          </a:p>
          <a:p>
            <a:pPr lvl="1"/>
            <a:r>
              <a:rPr lang="zh-CN" altLang="en-US" sz="2400"/>
              <a:t>对点</a:t>
            </a:r>
            <a:r>
              <a:rPr lang="en-US" altLang="zh-CN" sz="2400"/>
              <a:t>p</a:t>
            </a:r>
            <a:r>
              <a:rPr lang="zh-CN" altLang="en-US" sz="2400"/>
              <a:t>计算</a:t>
            </a:r>
            <a:r>
              <a:rPr lang="en-US" altLang="zh-CN" sz="2400"/>
              <a:t>x</a:t>
            </a:r>
            <a:r>
              <a:rPr lang="zh-CN" altLang="en-US" sz="2400"/>
              <a:t>的引用</a:t>
            </a:r>
            <a:r>
              <a:rPr lang="en-US" altLang="zh-CN" sz="2400"/>
              <a:t>s</a:t>
            </a:r>
            <a:r>
              <a:rPr lang="zh-CN" altLang="en-US" sz="2400"/>
              <a:t>的集合，使得</a:t>
            </a:r>
            <a:r>
              <a:rPr lang="en-US" altLang="zh-CN" sz="2400"/>
              <a:t>——</a:t>
            </a:r>
            <a:br>
              <a:rPr lang="en-US" altLang="zh-CN" sz="2400"/>
            </a:br>
            <a:r>
              <a:rPr lang="zh-CN" altLang="en-US" sz="2400"/>
              <a:t>从</a:t>
            </a:r>
            <a:r>
              <a:rPr lang="en-US" altLang="zh-CN" sz="2400"/>
              <a:t>p</a:t>
            </a:r>
            <a:r>
              <a:rPr lang="zh-CN" altLang="en-US" sz="2400"/>
              <a:t>到</a:t>
            </a:r>
            <a:r>
              <a:rPr lang="en-US" altLang="zh-CN" sz="2400"/>
              <a:t>s</a:t>
            </a:r>
            <a:r>
              <a:rPr lang="zh-CN" altLang="en-US" sz="2400"/>
              <a:t>有一条没有重新定义</a:t>
            </a:r>
            <a:r>
              <a:rPr lang="en-US" altLang="zh-CN" sz="2400"/>
              <a:t>x</a:t>
            </a:r>
            <a:r>
              <a:rPr lang="zh-CN" altLang="en-US" sz="2400"/>
              <a:t>的路径</a:t>
            </a:r>
          </a:p>
          <a:p>
            <a:r>
              <a:rPr lang="zh-CN" altLang="en-US" sz="2800"/>
              <a:t>与活跃变量计算类似</a:t>
            </a:r>
          </a:p>
          <a:p>
            <a:pPr lvl="1">
              <a:spcBef>
                <a:spcPct val="0"/>
              </a:spcBef>
            </a:pPr>
            <a:r>
              <a:rPr lang="en-US" altLang="zh-CN" sz="2400"/>
              <a:t>use[B]</a:t>
            </a:r>
            <a:r>
              <a:rPr lang="en-US" altLang="zh-CN" sz="2400">
                <a:sym typeface="Wingdings" panose="05000000000000000000" pitchFamily="2" charset="2"/>
              </a:rPr>
              <a:t>B</a:t>
            </a:r>
            <a:r>
              <a:rPr lang="zh-CN" altLang="en-US" sz="2400">
                <a:sym typeface="Wingdings" panose="05000000000000000000" pitchFamily="2" charset="2"/>
              </a:rPr>
              <a:t>中向上</a:t>
            </a:r>
            <a:r>
              <a:rPr lang="zh-CN" altLang="en-US" sz="2400">
                <a:solidFill>
                  <a:srgbClr val="FF3300"/>
                </a:solidFill>
                <a:sym typeface="Wingdings" panose="05000000000000000000" pitchFamily="2" charset="2"/>
              </a:rPr>
              <a:t>暴露</a:t>
            </a:r>
            <a:r>
              <a:rPr lang="zh-CN" altLang="en-US" sz="2400">
                <a:sym typeface="Wingdings" panose="05000000000000000000" pitchFamily="2" charset="2"/>
              </a:rPr>
              <a:t>的引用集合</a:t>
            </a:r>
            <a:r>
              <a:rPr lang="en-US" altLang="zh-CN" sz="2400">
                <a:sym typeface="Wingdings" panose="05000000000000000000" pitchFamily="2" charset="2"/>
              </a:rPr>
              <a:t>——</a:t>
            </a:r>
            <a:br>
              <a:rPr lang="en-US" altLang="zh-CN" sz="2400">
                <a:sym typeface="Wingdings" panose="05000000000000000000" pitchFamily="2" charset="2"/>
              </a:rPr>
            </a:br>
            <a:r>
              <a:rPr lang="en-US" altLang="zh-CN" sz="2400">
                <a:sym typeface="Wingdings" panose="05000000000000000000" pitchFamily="2" charset="2"/>
              </a:rPr>
              <a:t>(s, x)</a:t>
            </a:r>
            <a:r>
              <a:rPr lang="zh-CN" altLang="en-US" sz="2400">
                <a:sym typeface="Wingdings" panose="05000000000000000000" pitchFamily="2" charset="2"/>
              </a:rPr>
              <a:t>集合，</a:t>
            </a:r>
            <a:r>
              <a:rPr lang="en-US" altLang="zh-CN" sz="2400">
                <a:sym typeface="Wingdings" panose="05000000000000000000" pitchFamily="2" charset="2"/>
              </a:rPr>
              <a:t>s——B</a:t>
            </a:r>
            <a:r>
              <a:rPr lang="zh-CN" altLang="en-US" sz="2400">
                <a:sym typeface="Wingdings" panose="05000000000000000000" pitchFamily="2" charset="2"/>
              </a:rPr>
              <a:t>中引用</a:t>
            </a:r>
            <a:r>
              <a:rPr lang="en-US" altLang="zh-CN" sz="2400">
                <a:sym typeface="Wingdings" panose="05000000000000000000" pitchFamily="2" charset="2"/>
              </a:rPr>
              <a:t>x</a:t>
            </a:r>
            <a:r>
              <a:rPr lang="zh-CN" altLang="en-US" sz="2400">
                <a:sym typeface="Wingdings" panose="05000000000000000000" pitchFamily="2" charset="2"/>
              </a:rPr>
              <a:t>的语句，且它之前没有</a:t>
            </a:r>
            <a:r>
              <a:rPr lang="en-US" altLang="zh-CN" sz="2400">
                <a:sym typeface="Wingdings" panose="05000000000000000000" pitchFamily="2" charset="2"/>
              </a:rPr>
              <a:t>x</a:t>
            </a:r>
            <a:r>
              <a:rPr lang="zh-CN" altLang="en-US" sz="2400">
                <a:sym typeface="Wingdings" panose="05000000000000000000" pitchFamily="2" charset="2"/>
              </a:rPr>
              <a:t>的定义</a:t>
            </a:r>
          </a:p>
          <a:p>
            <a:pPr lvl="1"/>
            <a:r>
              <a:rPr lang="en-US" altLang="zh-CN" sz="2400"/>
              <a:t>def[B]</a:t>
            </a:r>
            <a:r>
              <a:rPr lang="en-US" altLang="zh-CN" sz="2400">
                <a:sym typeface="Wingdings" panose="05000000000000000000" pitchFamily="2" charset="2"/>
              </a:rPr>
              <a:t>(s, x)</a:t>
            </a:r>
            <a:r>
              <a:rPr lang="zh-CN" altLang="en-US" sz="2400">
                <a:sym typeface="Wingdings" panose="05000000000000000000" pitchFamily="2" charset="2"/>
              </a:rPr>
              <a:t>集合，</a:t>
            </a:r>
            <a:r>
              <a:rPr lang="en-US" altLang="zh-CN" sz="2400">
                <a:sym typeface="Wingdings" panose="05000000000000000000" pitchFamily="2" charset="2"/>
              </a:rPr>
              <a:t>s——B</a:t>
            </a:r>
            <a:r>
              <a:rPr lang="zh-CN" altLang="en-US" sz="2400">
                <a:sym typeface="Wingdings" panose="05000000000000000000" pitchFamily="2" charset="2"/>
              </a:rPr>
              <a:t>之外引用</a:t>
            </a:r>
            <a:r>
              <a:rPr lang="en-US" altLang="zh-CN" sz="2400">
                <a:sym typeface="Wingdings" panose="05000000000000000000" pitchFamily="2" charset="2"/>
              </a:rPr>
              <a:t>x</a:t>
            </a:r>
            <a:r>
              <a:rPr lang="zh-CN" altLang="en-US" sz="2400">
                <a:sym typeface="Wingdings" panose="05000000000000000000" pitchFamily="2" charset="2"/>
              </a:rPr>
              <a:t>的语句，</a:t>
            </a:r>
            <a:r>
              <a:rPr lang="en-US" altLang="zh-CN" sz="2400">
                <a:sym typeface="Wingdings" panose="05000000000000000000" pitchFamily="2" charset="2"/>
              </a:rPr>
              <a:t>B</a:t>
            </a:r>
            <a:r>
              <a:rPr lang="zh-CN" altLang="en-US" sz="2400">
                <a:sym typeface="Wingdings" panose="05000000000000000000" pitchFamily="2" charset="2"/>
              </a:rPr>
              <a:t>中有</a:t>
            </a:r>
            <a:r>
              <a:rPr lang="en-US" altLang="zh-CN" sz="2400">
                <a:sym typeface="Wingdings" panose="05000000000000000000" pitchFamily="2" charset="2"/>
              </a:rPr>
              <a:t>x</a:t>
            </a:r>
            <a:r>
              <a:rPr lang="zh-CN" altLang="en-US" sz="2400">
                <a:sym typeface="Wingdings" panose="05000000000000000000" pitchFamily="2" charset="2"/>
              </a:rPr>
              <a:t>的定义</a:t>
            </a:r>
            <a:endParaRPr lang="zh-CN" altLang="en-US" sz="24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>
            <a:extLst>
              <a:ext uri="{FF2B5EF4-FFF2-40B4-BE49-F238E27FC236}">
                <a16:creationId xmlns:a16="http://schemas.microsoft.com/office/drawing/2014/main" id="{95DC77C5-560E-490A-B6C4-866DF61A0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  </a:t>
            </a:r>
            <a:r>
              <a:rPr lang="zh-CN" altLang="en-US"/>
              <a:t>代码改进变换</a:t>
            </a:r>
          </a:p>
        </p:txBody>
      </p:sp>
      <p:sp>
        <p:nvSpPr>
          <p:cNvPr id="742403" name="Rectangle 3">
            <a:extLst>
              <a:ext uri="{FF2B5EF4-FFF2-40B4-BE49-F238E27FC236}">
                <a16:creationId xmlns:a16="http://schemas.microsoft.com/office/drawing/2014/main" id="{8CE3EE6E-718D-44A2-AEE5-FB75DD7DD6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收集数据流信息</a:t>
            </a:r>
            <a:r>
              <a:rPr lang="en-US" altLang="zh-CN"/>
              <a:t>——</a:t>
            </a:r>
            <a:r>
              <a:rPr lang="zh-CN" altLang="en-US"/>
              <a:t>优化变换</a:t>
            </a:r>
          </a:p>
          <a:p>
            <a:r>
              <a:rPr lang="zh-CN" altLang="en-US"/>
              <a:t>单个变换</a:t>
            </a:r>
          </a:p>
          <a:p>
            <a:r>
              <a:rPr lang="zh-CN" altLang="en-US"/>
              <a:t>全局变换</a:t>
            </a:r>
          </a:p>
          <a:p>
            <a:r>
              <a:rPr lang="zh-CN" altLang="en-US"/>
              <a:t>与局部变换同时使用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>
            <a:extLst>
              <a:ext uri="{FF2B5EF4-FFF2-40B4-BE49-F238E27FC236}">
                <a16:creationId xmlns:a16="http://schemas.microsoft.com/office/drawing/2014/main" id="{86B5C646-D289-43B6-AA0E-1EB500BB8D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10.7.1  </a:t>
            </a:r>
            <a:r>
              <a:rPr lang="zh-CN" altLang="en-US"/>
              <a:t>全局公共子表达式删除</a:t>
            </a:r>
          </a:p>
        </p:txBody>
      </p:sp>
      <p:sp>
        <p:nvSpPr>
          <p:cNvPr id="744451" name="Rectangle 3">
            <a:extLst>
              <a:ext uri="{FF2B5EF4-FFF2-40B4-BE49-F238E27FC236}">
                <a16:creationId xmlns:a16="http://schemas.microsoft.com/office/drawing/2014/main" id="{A4B750D8-AF8A-4600-9743-82EA55A42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388938" indent="-388938">
              <a:buFont typeface="Wingdings" panose="05000000000000000000" pitchFamily="2" charset="2"/>
              <a:buNone/>
            </a:pPr>
            <a:r>
              <a:rPr lang="zh-CN" altLang="en-US" sz="2800"/>
              <a:t>算法</a:t>
            </a:r>
            <a:r>
              <a:rPr lang="en-US" altLang="zh-CN" sz="2800"/>
              <a:t>10.5</a:t>
            </a:r>
          </a:p>
          <a:p>
            <a:pPr marL="388938" indent="-388938">
              <a:buFont typeface="Wingdings" panose="05000000000000000000" pitchFamily="2" charset="2"/>
              <a:buNone/>
            </a:pPr>
            <a:r>
              <a:rPr lang="zh-CN" altLang="en-US" sz="2400"/>
              <a:t>输入：获取了可用表达式信息的流图</a:t>
            </a:r>
          </a:p>
          <a:p>
            <a:pPr marL="388938" indent="-388938">
              <a:buFont typeface="Wingdings" panose="05000000000000000000" pitchFamily="2" charset="2"/>
              <a:buNone/>
            </a:pPr>
            <a:r>
              <a:rPr lang="zh-CN" altLang="en-US" sz="2400"/>
              <a:t>输出：删除了全局公共子表达式的流图</a:t>
            </a:r>
          </a:p>
          <a:p>
            <a:pPr marL="388938" indent="-388938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marL="388938" indent="-388938">
              <a:buFont typeface="Wingdings" panose="05000000000000000000" pitchFamily="2" charset="2"/>
              <a:buNone/>
            </a:pPr>
            <a:r>
              <a:rPr lang="zh-CN" altLang="en-US" sz="2000"/>
              <a:t>对每个形如</a:t>
            </a:r>
            <a:r>
              <a:rPr lang="en-US" altLang="zh-CN" sz="2000"/>
              <a:t>x:=y+z</a:t>
            </a:r>
            <a:r>
              <a:rPr lang="zh-CN" altLang="en-US" sz="2000"/>
              <a:t>的语句</a:t>
            </a:r>
            <a:r>
              <a:rPr lang="en-US" altLang="zh-CN" sz="2000"/>
              <a:t>s</a:t>
            </a:r>
            <a:r>
              <a:rPr lang="zh-CN" altLang="en-US" sz="2000"/>
              <a:t>，若</a:t>
            </a:r>
            <a:r>
              <a:rPr lang="en-US" altLang="zh-CN" sz="2000"/>
              <a:t>y+z</a:t>
            </a:r>
            <a:r>
              <a:rPr lang="zh-CN" altLang="en-US" sz="2000"/>
              <a:t>在</a:t>
            </a:r>
            <a:r>
              <a:rPr lang="en-US" altLang="zh-CN" sz="2000"/>
              <a:t>s</a:t>
            </a:r>
            <a:r>
              <a:rPr lang="zh-CN" altLang="en-US" sz="2000"/>
              <a:t>所在块开始点可用，且该块中</a:t>
            </a:r>
            <a:r>
              <a:rPr lang="en-US" altLang="zh-CN" sz="2000"/>
              <a:t>s</a:t>
            </a:r>
            <a:r>
              <a:rPr lang="zh-CN" altLang="en-US" sz="2000"/>
              <a:t>之前没有对</a:t>
            </a:r>
            <a:r>
              <a:rPr lang="en-US" altLang="zh-CN" sz="2000"/>
              <a:t>y</a:t>
            </a:r>
            <a:r>
              <a:rPr lang="zh-CN" altLang="en-US" sz="2000"/>
              <a:t>或</a:t>
            </a:r>
            <a:r>
              <a:rPr lang="en-US" altLang="zh-CN" sz="2000"/>
              <a:t>z</a:t>
            </a:r>
            <a:r>
              <a:rPr lang="zh-CN" altLang="en-US" sz="2000"/>
              <a:t>的定义，则执行以下步骤：</a:t>
            </a:r>
          </a:p>
          <a:p>
            <a:pPr marL="388938" indent="-388938">
              <a:buFont typeface="Wingdings" panose="05000000000000000000" pitchFamily="2" charset="2"/>
              <a:buAutoNum type="arabicPeriod"/>
            </a:pPr>
            <a:r>
              <a:rPr lang="zh-CN" altLang="en-US" sz="2000"/>
              <a:t>寻找到达</a:t>
            </a:r>
            <a:r>
              <a:rPr lang="en-US" altLang="zh-CN" sz="2000"/>
              <a:t>s</a:t>
            </a:r>
            <a:r>
              <a:rPr lang="zh-CN" altLang="en-US" sz="2000"/>
              <a:t>所在块的</a:t>
            </a:r>
            <a:r>
              <a:rPr lang="en-US" altLang="zh-CN" sz="2000"/>
              <a:t>y+z</a:t>
            </a:r>
            <a:r>
              <a:rPr lang="zh-CN" altLang="en-US" sz="2000"/>
              <a:t>的计算：从该块开始沿流图的边反向搜索，但不穿过任何计算</a:t>
            </a:r>
            <a:r>
              <a:rPr lang="en-US" altLang="zh-CN" sz="2000"/>
              <a:t>y+z</a:t>
            </a:r>
            <a:r>
              <a:rPr lang="zh-CN" altLang="en-US" sz="2000"/>
              <a:t>的块。在遇到的每个块中，对</a:t>
            </a:r>
            <a:r>
              <a:rPr lang="en-US" altLang="zh-CN" sz="2000"/>
              <a:t>y+z</a:t>
            </a:r>
            <a:r>
              <a:rPr lang="zh-CN" altLang="en-US" sz="2000"/>
              <a:t>的最后一次计算就是到达</a:t>
            </a:r>
            <a:r>
              <a:rPr lang="en-US" altLang="zh-CN" sz="2000"/>
              <a:t>s</a:t>
            </a:r>
            <a:r>
              <a:rPr lang="zh-CN" altLang="en-US" sz="2000"/>
              <a:t>的</a:t>
            </a:r>
            <a:r>
              <a:rPr lang="en-US" altLang="zh-CN" sz="2000"/>
              <a:t>y+z</a:t>
            </a:r>
            <a:r>
              <a:rPr lang="zh-CN" altLang="en-US" sz="2000"/>
              <a:t>的计算</a:t>
            </a:r>
          </a:p>
          <a:p>
            <a:pPr marL="388938" indent="-388938">
              <a:buFont typeface="Wingdings" panose="05000000000000000000" pitchFamily="2" charset="2"/>
              <a:buAutoNum type="arabicPeriod"/>
            </a:pPr>
            <a:r>
              <a:rPr lang="zh-CN" altLang="en-US" sz="2000"/>
              <a:t>创建新变量</a:t>
            </a:r>
            <a:r>
              <a:rPr lang="en-US" altLang="zh-CN" sz="2000"/>
              <a:t>u</a:t>
            </a:r>
          </a:p>
          <a:p>
            <a:pPr marL="388938" indent="-388938">
              <a:buFont typeface="Wingdings" panose="05000000000000000000" pitchFamily="2" charset="2"/>
              <a:buAutoNum type="arabicPeriod"/>
            </a:pPr>
            <a:r>
              <a:rPr lang="zh-CN" altLang="en-US" sz="2000"/>
              <a:t>对</a:t>
            </a:r>
            <a:r>
              <a:rPr lang="en-US" altLang="zh-CN" sz="2000"/>
              <a:t>1</a:t>
            </a:r>
            <a:r>
              <a:rPr lang="zh-CN" altLang="en-US" sz="2000"/>
              <a:t>找到的每个语句</a:t>
            </a:r>
            <a:r>
              <a:rPr lang="en-US" altLang="zh-CN" sz="2000"/>
              <a:t>w := y+z</a:t>
            </a:r>
            <a:r>
              <a:rPr lang="zh-CN" altLang="en-US" sz="2000"/>
              <a:t>，改为</a:t>
            </a:r>
            <a:r>
              <a:rPr lang="en-US" altLang="zh-CN" sz="2000"/>
              <a:t>u := y+z; w := u</a:t>
            </a:r>
          </a:p>
          <a:p>
            <a:pPr marL="388938" indent="-388938">
              <a:buFont typeface="Wingdings" panose="05000000000000000000" pitchFamily="2" charset="2"/>
              <a:buAutoNum type="arabicPeriod"/>
            </a:pPr>
            <a:r>
              <a:rPr lang="zh-CN" altLang="en-US" sz="2000"/>
              <a:t>用</a:t>
            </a:r>
            <a:r>
              <a:rPr lang="en-US" altLang="zh-CN" sz="2000"/>
              <a:t>x := u</a:t>
            </a:r>
            <a:r>
              <a:rPr lang="zh-CN" altLang="en-US" sz="2000"/>
              <a:t>替换</a:t>
            </a:r>
            <a:r>
              <a:rPr lang="en-US" altLang="zh-CN" sz="2000"/>
              <a:t>s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>
            <a:extLst>
              <a:ext uri="{FF2B5EF4-FFF2-40B4-BE49-F238E27FC236}">
                <a16:creationId xmlns:a16="http://schemas.microsoft.com/office/drawing/2014/main" id="{CA50CEA0-1136-4FE6-BAB1-A4D903D5BF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10.18</a:t>
            </a:r>
          </a:p>
        </p:txBody>
      </p:sp>
      <p:sp>
        <p:nvSpPr>
          <p:cNvPr id="745476" name="Text Box 4">
            <a:extLst>
              <a:ext uri="{FF2B5EF4-FFF2-40B4-BE49-F238E27FC236}">
                <a16:creationId xmlns:a16="http://schemas.microsoft.com/office/drawing/2014/main" id="{D1D4DA0D-C4E9-4E62-8A0B-EE0583BEE83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09600" y="19812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 := a[t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45479" name="Text Box 7">
            <a:extLst>
              <a:ext uri="{FF2B5EF4-FFF2-40B4-BE49-F238E27FC236}">
                <a16:creationId xmlns:a16="http://schemas.microsoft.com/office/drawing/2014/main" id="{A7790159-34A1-4D88-9336-0D0FF34A87F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09600" y="36576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7</a:t>
            </a:r>
            <a:r>
              <a:rPr lang="en-US" altLang="zh-CN" baseline="0">
                <a:latin typeface="Times New Roman" panose="02020603050405020304" pitchFamily="18" charset="0"/>
              </a:rPr>
              <a:t> := a[t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45480" name="Line 8">
            <a:extLst>
              <a:ext uri="{FF2B5EF4-FFF2-40B4-BE49-F238E27FC236}">
                <a16:creationId xmlns:a16="http://schemas.microsoft.com/office/drawing/2014/main" id="{5ED9C662-81BE-410D-A610-2A39809BE69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524000" y="2895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5481" name="Text Box 9">
            <a:extLst>
              <a:ext uri="{FF2B5EF4-FFF2-40B4-BE49-F238E27FC236}">
                <a16:creationId xmlns:a16="http://schemas.microsoft.com/office/drawing/2014/main" id="{BD19AAE1-C60A-4400-8B27-F5503177A37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1676400"/>
            <a:ext cx="1828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u := 4 * i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 := u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en-US" altLang="zh-CN" baseline="0">
                <a:latin typeface="Times New Roman" panose="02020603050405020304" pitchFamily="18" charset="0"/>
              </a:rPr>
              <a:t> := a[t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45482" name="Text Box 10">
            <a:extLst>
              <a:ext uri="{FF2B5EF4-FFF2-40B4-BE49-F238E27FC236}">
                <a16:creationId xmlns:a16="http://schemas.microsoft.com/office/drawing/2014/main" id="{845DCE0D-9F20-4065-A18D-229347AA889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36576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 := u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7</a:t>
            </a:r>
            <a:r>
              <a:rPr lang="en-US" altLang="zh-CN" baseline="0">
                <a:latin typeface="Times New Roman" panose="02020603050405020304" pitchFamily="18" charset="0"/>
              </a:rPr>
              <a:t> := a[t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45483" name="Line 11">
            <a:extLst>
              <a:ext uri="{FF2B5EF4-FFF2-40B4-BE49-F238E27FC236}">
                <a16:creationId xmlns:a16="http://schemas.microsoft.com/office/drawing/2014/main" id="{03894447-C1A7-4E29-B33E-5E5422FC1152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495800" y="2895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5484" name="Text Box 12">
            <a:extLst>
              <a:ext uri="{FF2B5EF4-FFF2-40B4-BE49-F238E27FC236}">
                <a16:creationId xmlns:a16="http://schemas.microsoft.com/office/drawing/2014/main" id="{5023C5FD-BDFE-48D8-B2CB-E2B882CC076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438900" y="1981200"/>
            <a:ext cx="19050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(15) := 4 * i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(18) := a[(15)]</a:t>
            </a:r>
          </a:p>
        </p:txBody>
      </p:sp>
      <p:sp>
        <p:nvSpPr>
          <p:cNvPr id="745485" name="Text Box 13">
            <a:extLst>
              <a:ext uri="{FF2B5EF4-FFF2-40B4-BE49-F238E27FC236}">
                <a16:creationId xmlns:a16="http://schemas.microsoft.com/office/drawing/2014/main" id="{F2812102-0D4C-4409-A431-46BD147BEF4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477000" y="3657600"/>
            <a:ext cx="18288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en-US" altLang="zh-CN" baseline="0">
                <a:latin typeface="Times New Roman" panose="02020603050405020304" pitchFamily="18" charset="0"/>
              </a:rPr>
              <a:t> := (15)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t</a:t>
            </a:r>
            <a:r>
              <a:rPr lang="en-US" altLang="zh-CN">
                <a:latin typeface="Times New Roman" panose="02020603050405020304" pitchFamily="18" charset="0"/>
              </a:rPr>
              <a:t>7</a:t>
            </a:r>
            <a:r>
              <a:rPr lang="en-US" altLang="zh-CN" baseline="0">
                <a:latin typeface="Times New Roman" panose="02020603050405020304" pitchFamily="18" charset="0"/>
              </a:rPr>
              <a:t> := (18)</a:t>
            </a:r>
          </a:p>
        </p:txBody>
      </p:sp>
      <p:sp>
        <p:nvSpPr>
          <p:cNvPr id="745486" name="Line 14">
            <a:extLst>
              <a:ext uri="{FF2B5EF4-FFF2-40B4-BE49-F238E27FC236}">
                <a16:creationId xmlns:a16="http://schemas.microsoft.com/office/drawing/2014/main" id="{D2B45375-4244-4C78-BDC2-0D838AA7F98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391400" y="2895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5487" name="AutoShape 15">
            <a:extLst>
              <a:ext uri="{FF2B5EF4-FFF2-40B4-BE49-F238E27FC236}">
                <a16:creationId xmlns:a16="http://schemas.microsoft.com/office/drawing/2014/main" id="{327C8833-81E4-4D32-9E69-FEBD96FFFB7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743200" y="3124200"/>
            <a:ext cx="533400" cy="45720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5488" name="AutoShape 16">
            <a:extLst>
              <a:ext uri="{FF2B5EF4-FFF2-40B4-BE49-F238E27FC236}">
                <a16:creationId xmlns:a16="http://schemas.microsoft.com/office/drawing/2014/main" id="{C1E019D3-6750-41DD-AABA-1592DC4C2F7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638800" y="3124200"/>
            <a:ext cx="533400" cy="45720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>
            <a:extLst>
              <a:ext uri="{FF2B5EF4-FFF2-40B4-BE49-F238E27FC236}">
                <a16:creationId xmlns:a16="http://schemas.microsoft.com/office/drawing/2014/main" id="{3E7DF4FF-E4E7-44A8-9FAE-89C091D1B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10.7.2  </a:t>
            </a:r>
            <a:r>
              <a:rPr lang="zh-CN" altLang="en-US"/>
              <a:t>复制传播</a:t>
            </a:r>
          </a:p>
        </p:txBody>
      </p:sp>
      <p:sp>
        <p:nvSpPr>
          <p:cNvPr id="746499" name="Rectangle 3">
            <a:extLst>
              <a:ext uri="{FF2B5EF4-FFF2-40B4-BE49-F238E27FC236}">
                <a16:creationId xmlns:a16="http://schemas.microsoft.com/office/drawing/2014/main" id="{347C2A2C-26C6-432C-883B-06C97CCD7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语句</a:t>
            </a:r>
            <a:r>
              <a:rPr lang="en-US" altLang="zh-CN"/>
              <a:t>s</a:t>
            </a:r>
            <a:r>
              <a:rPr lang="zh-CN" altLang="en-US"/>
              <a:t>：</a:t>
            </a:r>
            <a:r>
              <a:rPr lang="en-US" altLang="zh-CN"/>
              <a:t>x:=y——</a:t>
            </a:r>
            <a:r>
              <a:rPr lang="zh-CN" altLang="en-US"/>
              <a:t>找到对</a:t>
            </a:r>
            <a:r>
              <a:rPr lang="en-US" altLang="zh-CN"/>
              <a:t>x</a:t>
            </a:r>
            <a:r>
              <a:rPr lang="zh-CN" altLang="en-US"/>
              <a:t>的引用，</a:t>
            </a:r>
            <a:r>
              <a:rPr lang="en-US" altLang="zh-CN"/>
              <a:t>y</a:t>
            </a:r>
            <a:r>
              <a:rPr lang="zh-CN" altLang="en-US"/>
              <a:t>替换</a:t>
            </a:r>
            <a:r>
              <a:rPr lang="en-US" altLang="zh-CN"/>
              <a:t>x</a:t>
            </a:r>
            <a:r>
              <a:rPr lang="zh-CN" altLang="en-US"/>
              <a:t>，删除</a:t>
            </a:r>
            <a:r>
              <a:rPr lang="en-US" altLang="zh-CN"/>
              <a:t>s</a:t>
            </a:r>
          </a:p>
          <a:p>
            <a:pPr marL="609600" indent="-609600"/>
            <a:r>
              <a:rPr lang="en-US" altLang="zh-CN"/>
              <a:t>x</a:t>
            </a:r>
            <a:r>
              <a:rPr lang="zh-CN" altLang="en-US"/>
              <a:t>的每个引用语句</a:t>
            </a:r>
            <a:r>
              <a:rPr lang="en-US" altLang="zh-CN"/>
              <a:t>u</a:t>
            </a:r>
            <a:r>
              <a:rPr lang="zh-CN" altLang="en-US"/>
              <a:t>应满足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s</a:t>
            </a:r>
            <a:r>
              <a:rPr lang="zh-CN" altLang="en-US"/>
              <a:t>必须是到达</a:t>
            </a:r>
            <a:r>
              <a:rPr lang="en-US" altLang="zh-CN"/>
              <a:t>u</a:t>
            </a:r>
            <a:r>
              <a:rPr lang="zh-CN" altLang="en-US"/>
              <a:t>的</a:t>
            </a:r>
            <a:r>
              <a:rPr lang="en-US" altLang="zh-CN"/>
              <a:t>x</a:t>
            </a:r>
            <a:r>
              <a:rPr lang="zh-CN" altLang="en-US"/>
              <a:t>的唯一定义（</a:t>
            </a:r>
            <a:r>
              <a:rPr lang="en-US" altLang="zh-CN"/>
              <a:t>ud</a:t>
            </a:r>
            <a:r>
              <a:rPr lang="zh-CN" altLang="en-US"/>
              <a:t>链只包含</a:t>
            </a:r>
            <a:r>
              <a:rPr lang="en-US" altLang="zh-CN"/>
              <a:t>s</a:t>
            </a:r>
            <a:r>
              <a:rPr lang="zh-CN" altLang="en-US"/>
              <a:t>）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在从</a:t>
            </a:r>
            <a:r>
              <a:rPr lang="en-US" altLang="zh-CN"/>
              <a:t>s</a:t>
            </a:r>
            <a:r>
              <a:rPr lang="zh-CN" altLang="en-US"/>
              <a:t>到</a:t>
            </a:r>
            <a:r>
              <a:rPr lang="en-US" altLang="zh-CN"/>
              <a:t>u</a:t>
            </a:r>
            <a:r>
              <a:rPr lang="zh-CN" altLang="en-US"/>
              <a:t>的每条路径，包括经过</a:t>
            </a:r>
            <a:r>
              <a:rPr lang="en-US" altLang="zh-CN"/>
              <a:t>u</a:t>
            </a:r>
            <a:r>
              <a:rPr lang="zh-CN" altLang="en-US"/>
              <a:t>多次的路径（但不能第二次经过</a:t>
            </a:r>
            <a:r>
              <a:rPr lang="en-US" altLang="zh-CN"/>
              <a:t>s</a:t>
            </a:r>
            <a:r>
              <a:rPr lang="zh-CN" altLang="en-US"/>
              <a:t>）上，没有对</a:t>
            </a:r>
            <a:r>
              <a:rPr lang="en-US" altLang="zh-CN"/>
              <a:t>y</a:t>
            </a:r>
            <a:r>
              <a:rPr lang="zh-CN" altLang="en-US"/>
              <a:t>的赋值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>
            <a:extLst>
              <a:ext uri="{FF2B5EF4-FFF2-40B4-BE49-F238E27FC236}">
                <a16:creationId xmlns:a16="http://schemas.microsoft.com/office/drawing/2014/main" id="{A75AF20B-1497-43FC-8F83-2BC7E8C9B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条件</a:t>
            </a:r>
            <a:r>
              <a:rPr lang="en-US" altLang="zh-CN"/>
              <a:t>2</a:t>
            </a:r>
            <a:r>
              <a:rPr lang="zh-CN" altLang="en-US"/>
              <a:t>的检查</a:t>
            </a:r>
          </a:p>
        </p:txBody>
      </p:sp>
      <p:sp>
        <p:nvSpPr>
          <p:cNvPr id="747523" name="Rectangle 3">
            <a:extLst>
              <a:ext uri="{FF2B5EF4-FFF2-40B4-BE49-F238E27FC236}">
                <a16:creationId xmlns:a16="http://schemas.microsoft.com/office/drawing/2014/main" id="{A5911EC3-F6FF-4D5F-B3E0-3F771C623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/>
              <a:t>in[B]</a:t>
            </a:r>
            <a:r>
              <a:rPr lang="zh-CN" altLang="en-US" sz="2400"/>
              <a:t>：若包含语句</a:t>
            </a:r>
            <a:r>
              <a:rPr lang="en-US" altLang="zh-CN" sz="2400"/>
              <a:t>s</a:t>
            </a:r>
            <a:r>
              <a:rPr lang="zh-CN" altLang="en-US" sz="2400"/>
              <a:t>：</a:t>
            </a:r>
            <a:r>
              <a:rPr lang="en-US" altLang="zh-CN" sz="2400"/>
              <a:t>x:=y——s</a:t>
            </a:r>
            <a:r>
              <a:rPr lang="zh-CN" altLang="en-US" sz="2400"/>
              <a:t>到</a:t>
            </a:r>
            <a:r>
              <a:rPr lang="en-US" altLang="zh-CN" sz="2400"/>
              <a:t>B</a:t>
            </a:r>
            <a:r>
              <a:rPr lang="zh-CN" altLang="en-US" sz="2400"/>
              <a:t>的开始点的每条路径以及多次经过</a:t>
            </a:r>
            <a:r>
              <a:rPr lang="en-US" altLang="zh-CN" sz="2400"/>
              <a:t>B</a:t>
            </a:r>
            <a:r>
              <a:rPr lang="zh-CN" altLang="en-US" sz="2400"/>
              <a:t>的开始点的路径，没有对</a:t>
            </a:r>
            <a:r>
              <a:rPr lang="en-US" altLang="zh-CN" sz="2400"/>
              <a:t>y</a:t>
            </a:r>
            <a:r>
              <a:rPr lang="zh-CN" altLang="en-US" sz="2400"/>
              <a:t>的赋值</a:t>
            </a:r>
          </a:p>
          <a:p>
            <a:r>
              <a:rPr lang="en-US" altLang="zh-CN" sz="2400"/>
              <a:t>out[B]</a:t>
            </a:r>
            <a:r>
              <a:rPr lang="zh-CN" altLang="en-US" sz="2400"/>
              <a:t>：关于</a:t>
            </a:r>
            <a:r>
              <a:rPr lang="en-US" altLang="zh-CN" sz="2400"/>
              <a:t>B</a:t>
            </a:r>
            <a:r>
              <a:rPr lang="zh-CN" altLang="en-US" sz="2400"/>
              <a:t>的结束点</a:t>
            </a:r>
          </a:p>
          <a:p>
            <a:r>
              <a:rPr lang="en-US" altLang="zh-CN" sz="2400"/>
              <a:t>c_gen</a:t>
            </a:r>
            <a:r>
              <a:rPr lang="zh-CN" altLang="en-US" sz="2400"/>
              <a:t>：</a:t>
            </a:r>
            <a:r>
              <a:rPr lang="en-US" altLang="zh-CN" sz="2400"/>
              <a:t>s</a:t>
            </a:r>
            <a:r>
              <a:rPr lang="zh-CN" altLang="en-US" sz="2400"/>
              <a:t>在</a:t>
            </a:r>
            <a:r>
              <a:rPr lang="en-US" altLang="zh-CN" sz="2400"/>
              <a:t>B</a:t>
            </a:r>
            <a:r>
              <a:rPr lang="zh-CN" altLang="en-US" sz="2400"/>
              <a:t>中，它之后没有对</a:t>
            </a:r>
            <a:r>
              <a:rPr lang="en-US" altLang="zh-CN" sz="2400"/>
              <a:t>y</a:t>
            </a:r>
            <a:r>
              <a:rPr lang="zh-CN" altLang="en-US" sz="2400"/>
              <a:t>赋值</a:t>
            </a:r>
          </a:p>
          <a:p>
            <a:r>
              <a:rPr lang="en-US" altLang="zh-CN" sz="2400"/>
              <a:t>c_kill</a:t>
            </a:r>
            <a:r>
              <a:rPr lang="zh-CN" altLang="en-US" sz="2400"/>
              <a:t>：</a:t>
            </a:r>
            <a:r>
              <a:rPr lang="en-US" altLang="zh-CN" sz="2400"/>
              <a:t>s</a:t>
            </a:r>
            <a:r>
              <a:rPr lang="zh-CN" altLang="en-US" sz="2400"/>
              <a:t>不在</a:t>
            </a:r>
            <a:r>
              <a:rPr lang="en-US" altLang="zh-CN" sz="2400"/>
              <a:t>B</a:t>
            </a:r>
            <a:r>
              <a:rPr lang="zh-CN" altLang="en-US" sz="2400"/>
              <a:t>中，</a:t>
            </a:r>
            <a:r>
              <a:rPr lang="en-US" altLang="zh-CN" sz="2400"/>
              <a:t>B</a:t>
            </a:r>
            <a:r>
              <a:rPr lang="zh-CN" altLang="en-US" sz="2400"/>
              <a:t>中为</a:t>
            </a:r>
            <a:r>
              <a:rPr lang="en-US" altLang="zh-CN" sz="2400"/>
              <a:t>x</a:t>
            </a:r>
            <a:r>
              <a:rPr lang="zh-CN" altLang="en-US" sz="2400"/>
              <a:t>或</a:t>
            </a:r>
            <a:r>
              <a:rPr lang="en-US" altLang="zh-CN" sz="2400"/>
              <a:t>y</a:t>
            </a:r>
            <a:r>
              <a:rPr lang="zh-CN" altLang="en-US" sz="2400"/>
              <a:t>赋值</a:t>
            </a:r>
          </a:p>
        </p:txBody>
      </p:sp>
      <p:graphicFrame>
        <p:nvGraphicFramePr>
          <p:cNvPr id="747524" name="Object 4">
            <a:extLst>
              <a:ext uri="{FF2B5EF4-FFF2-40B4-BE49-F238E27FC236}">
                <a16:creationId xmlns:a16="http://schemas.microsoft.com/office/drawing/2014/main" id="{6AC6DA82-00C5-4230-BB4E-AF970F9FC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3657600"/>
          <a:ext cx="5410200" cy="176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7" name="Equation" r:id="rId3" imgW="2539800" imgH="825480" progId="Equation.3">
                  <p:embed/>
                </p:oleObj>
              </mc:Choice>
              <mc:Fallback>
                <p:oleObj name="Equation" r:id="rId3" imgW="2539800" imgH="825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657600"/>
                        <a:ext cx="5410200" cy="176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>
            <a:extLst>
              <a:ext uri="{FF2B5EF4-FFF2-40B4-BE49-F238E27FC236}">
                <a16:creationId xmlns:a16="http://schemas.microsoft.com/office/drawing/2014/main" id="{000B5F2B-052B-44FE-80FD-C9F5F74AE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10.19</a:t>
            </a:r>
          </a:p>
        </p:txBody>
      </p:sp>
      <p:sp>
        <p:nvSpPr>
          <p:cNvPr id="748547" name="Rectangle 3">
            <a:extLst>
              <a:ext uri="{FF2B5EF4-FFF2-40B4-BE49-F238E27FC236}">
                <a16:creationId xmlns:a16="http://schemas.microsoft.com/office/drawing/2014/main" id="{89563621-C0EA-4662-84D7-800E35702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971800"/>
            <a:ext cx="7888288" cy="3200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c_gen[B</a:t>
            </a:r>
            <a:r>
              <a:rPr lang="en-US" altLang="zh-CN" sz="2000" baseline="-25000"/>
              <a:t>1</a:t>
            </a:r>
            <a:r>
              <a:rPr lang="en-US" altLang="zh-CN" sz="2000"/>
              <a:t>] = {x := y},  c_gen[B</a:t>
            </a:r>
            <a:r>
              <a:rPr lang="en-US" altLang="zh-CN" sz="2000" baseline="-25000"/>
              <a:t>3</a:t>
            </a:r>
            <a:r>
              <a:rPr lang="en-US" altLang="zh-CN" sz="2000"/>
              <a:t>] = {x := z}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c_kill[B</a:t>
            </a:r>
            <a:r>
              <a:rPr lang="en-US" altLang="zh-CN" sz="2000" baseline="-25000"/>
              <a:t>2</a:t>
            </a:r>
            <a:r>
              <a:rPr lang="en-US" altLang="zh-CN" sz="2000"/>
              <a:t>] = {x := y},  c_kill[B</a:t>
            </a:r>
            <a:r>
              <a:rPr lang="en-US" altLang="zh-CN" sz="2000" baseline="-25000"/>
              <a:t>1</a:t>
            </a:r>
            <a:r>
              <a:rPr lang="en-US" altLang="zh-CN" sz="2000"/>
              <a:t>] = {x := z},  c_kill[B</a:t>
            </a:r>
            <a:r>
              <a:rPr lang="en-US" altLang="zh-CN" sz="2000" baseline="-25000"/>
              <a:t>3</a:t>
            </a:r>
            <a:r>
              <a:rPr lang="en-US" altLang="zh-CN" sz="2000"/>
              <a:t>] = {x := y}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其他</a:t>
            </a:r>
            <a:r>
              <a:rPr lang="en-US" altLang="zh-CN" sz="2000"/>
              <a:t>c_gen</a:t>
            </a:r>
            <a:r>
              <a:rPr lang="zh-CN" altLang="en-US" sz="2000"/>
              <a:t>，</a:t>
            </a:r>
            <a:r>
              <a:rPr lang="en-US" altLang="zh-CN" sz="2000"/>
              <a:t>c_kill</a:t>
            </a:r>
            <a:r>
              <a:rPr lang="zh-CN" altLang="en-US" sz="2000"/>
              <a:t>为</a:t>
            </a:r>
            <a:r>
              <a:rPr lang="en-US" altLang="zh-CN" sz="2000">
                <a:cs typeface="Times New Roman" panose="02020603050405020304" pitchFamily="18" charset="0"/>
              </a:rPr>
              <a:t>Φ</a:t>
            </a:r>
            <a:endParaRPr lang="en-US" altLang="zh-CN" sz="20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解方程组一次迭代后：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in[B</a:t>
            </a:r>
            <a:r>
              <a:rPr lang="en-US" altLang="zh-CN" sz="2000" baseline="-25000"/>
              <a:t>1</a:t>
            </a:r>
            <a:r>
              <a:rPr lang="en-US" altLang="zh-CN" sz="2000"/>
              <a:t>] = </a:t>
            </a:r>
            <a:r>
              <a:rPr lang="en-US" altLang="zh-CN" sz="2000">
                <a:cs typeface="Times New Roman" panose="02020603050405020304" pitchFamily="18" charset="0"/>
              </a:rPr>
              <a:t>Φ,    in[B</a:t>
            </a:r>
            <a:r>
              <a:rPr lang="en-US" altLang="zh-CN" sz="2000" baseline="-25000">
                <a:cs typeface="Times New Roman" panose="02020603050405020304" pitchFamily="18" charset="0"/>
              </a:rPr>
              <a:t>2</a:t>
            </a:r>
            <a:r>
              <a:rPr lang="en-US" altLang="zh-CN" sz="2000">
                <a:cs typeface="Times New Roman" panose="02020603050405020304" pitchFamily="18" charset="0"/>
              </a:rPr>
              <a:t>] = in[B</a:t>
            </a:r>
            <a:r>
              <a:rPr lang="en-US" altLang="zh-CN" sz="2000" baseline="-25000">
                <a:cs typeface="Times New Roman" panose="02020603050405020304" pitchFamily="18" charset="0"/>
              </a:rPr>
              <a:t>3</a:t>
            </a:r>
            <a:r>
              <a:rPr lang="en-US" altLang="zh-CN" sz="2000">
                <a:cs typeface="Times New Roman" panose="02020603050405020304" pitchFamily="18" charset="0"/>
              </a:rPr>
              <a:t>] = out[B</a:t>
            </a:r>
            <a:r>
              <a:rPr lang="en-US" altLang="zh-CN" sz="2000" baseline="-25000">
                <a:cs typeface="Times New Roman" panose="02020603050405020304" pitchFamily="18" charset="0"/>
              </a:rPr>
              <a:t>1</a:t>
            </a:r>
            <a:r>
              <a:rPr lang="en-US" altLang="zh-CN" sz="2000">
                <a:cs typeface="Times New Roman" panose="02020603050405020304" pitchFamily="18" charset="0"/>
              </a:rPr>
              <a:t>] = {x := y}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out[B</a:t>
            </a:r>
            <a:r>
              <a:rPr lang="en-US" altLang="zh-CN" sz="2000" baseline="-25000">
                <a:cs typeface="Times New Roman" panose="02020603050405020304" pitchFamily="18" charset="0"/>
              </a:rPr>
              <a:t>2</a:t>
            </a:r>
            <a:r>
              <a:rPr lang="en-US" altLang="zh-CN" sz="2000">
                <a:cs typeface="Times New Roman" panose="02020603050405020304" pitchFamily="18" charset="0"/>
              </a:rPr>
              <a:t>] = Φ</a:t>
            </a:r>
            <a:r>
              <a:rPr lang="en-US" altLang="zh-CN" sz="2000"/>
              <a:t>,    out[B</a:t>
            </a:r>
            <a:r>
              <a:rPr lang="en-US" altLang="zh-CN" sz="2000" baseline="-25000"/>
              <a:t>3</a:t>
            </a:r>
            <a:r>
              <a:rPr lang="en-US" altLang="zh-CN" sz="2000"/>
              <a:t>] = in[B</a:t>
            </a:r>
            <a:r>
              <a:rPr lang="en-US" altLang="zh-CN" sz="2000" baseline="-25000"/>
              <a:t>4</a:t>
            </a:r>
            <a:r>
              <a:rPr lang="en-US" altLang="zh-CN" sz="2000"/>
              <a:t>] = out[B</a:t>
            </a:r>
            <a:r>
              <a:rPr lang="en-US" altLang="zh-CN" sz="2000" baseline="-25000"/>
              <a:t>4</a:t>
            </a:r>
            <a:r>
              <a:rPr lang="en-US" altLang="zh-CN" sz="2000"/>
              <a:t>] = {x := z}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in[B</a:t>
            </a:r>
            <a:r>
              <a:rPr lang="en-US" altLang="zh-CN" sz="2000" baseline="-25000"/>
              <a:t>5</a:t>
            </a:r>
            <a:r>
              <a:rPr lang="en-US" altLang="zh-CN" sz="2000"/>
              <a:t>] = out[B</a:t>
            </a:r>
            <a:r>
              <a:rPr lang="en-US" altLang="zh-CN" sz="2000" baseline="-25000"/>
              <a:t>2</a:t>
            </a:r>
            <a:r>
              <a:rPr lang="en-US" altLang="zh-CN" sz="2000"/>
              <a:t>]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/>
              <a:t>out[B</a:t>
            </a:r>
            <a:r>
              <a:rPr lang="en-US" altLang="zh-CN" sz="2000" baseline="-25000"/>
              <a:t>4</a:t>
            </a:r>
            <a:r>
              <a:rPr lang="en-US" altLang="zh-CN" sz="2000"/>
              <a:t>]= </a:t>
            </a:r>
            <a:r>
              <a:rPr lang="en-US" altLang="zh-CN" sz="2000">
                <a:cs typeface="Times New Roman" panose="02020603050405020304" pitchFamily="18" charset="0"/>
              </a:rPr>
              <a:t>Φ</a:t>
            </a:r>
          </a:p>
        </p:txBody>
      </p:sp>
      <p:sp>
        <p:nvSpPr>
          <p:cNvPr id="748549" name="Text Box 5">
            <a:extLst>
              <a:ext uri="{FF2B5EF4-FFF2-40B4-BE49-F238E27FC236}">
                <a16:creationId xmlns:a16="http://schemas.microsoft.com/office/drawing/2014/main" id="{F9A8EA6F-3482-4E6F-A5BF-CA0CC5B3F37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71900" y="8382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x := y</a:t>
            </a:r>
          </a:p>
        </p:txBody>
      </p:sp>
      <p:sp>
        <p:nvSpPr>
          <p:cNvPr id="748550" name="Text Box 6">
            <a:extLst>
              <a:ext uri="{FF2B5EF4-FFF2-40B4-BE49-F238E27FC236}">
                <a16:creationId xmlns:a16="http://schemas.microsoft.com/office/drawing/2014/main" id="{092C4A1C-A304-4327-A761-DD4E6ED9505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828800" y="15240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y :=</a:t>
            </a:r>
          </a:p>
        </p:txBody>
      </p:sp>
      <p:sp>
        <p:nvSpPr>
          <p:cNvPr id="748551" name="Text Box 7">
            <a:extLst>
              <a:ext uri="{FF2B5EF4-FFF2-40B4-BE49-F238E27FC236}">
                <a16:creationId xmlns:a16="http://schemas.microsoft.com/office/drawing/2014/main" id="{6180AEB4-63CA-4587-A5D2-461650083F9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15000" y="15240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x := z</a:t>
            </a:r>
          </a:p>
        </p:txBody>
      </p:sp>
      <p:sp>
        <p:nvSpPr>
          <p:cNvPr id="748552" name="Text Box 8">
            <a:extLst>
              <a:ext uri="{FF2B5EF4-FFF2-40B4-BE49-F238E27FC236}">
                <a16:creationId xmlns:a16="http://schemas.microsoft.com/office/drawing/2014/main" id="{A8767C89-C891-4AD1-8FB4-2A67DCD91DE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71900" y="25908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:= x</a:t>
            </a:r>
          </a:p>
        </p:txBody>
      </p:sp>
      <p:sp>
        <p:nvSpPr>
          <p:cNvPr id="748553" name="Text Box 9">
            <a:extLst>
              <a:ext uri="{FF2B5EF4-FFF2-40B4-BE49-F238E27FC236}">
                <a16:creationId xmlns:a16="http://schemas.microsoft.com/office/drawing/2014/main" id="{1E0544D9-A7E7-41DC-8E46-9627A43B20A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71900" y="19812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:= x</a:t>
            </a:r>
          </a:p>
        </p:txBody>
      </p:sp>
      <p:sp>
        <p:nvSpPr>
          <p:cNvPr id="748554" name="Line 10">
            <a:extLst>
              <a:ext uri="{FF2B5EF4-FFF2-40B4-BE49-F238E27FC236}">
                <a16:creationId xmlns:a16="http://schemas.microsoft.com/office/drawing/2014/main" id="{053838F0-BFA6-4BEF-95EC-C54A1402DF61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895600" y="11430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5" name="Line 11">
            <a:extLst>
              <a:ext uri="{FF2B5EF4-FFF2-40B4-BE49-F238E27FC236}">
                <a16:creationId xmlns:a16="http://schemas.microsoft.com/office/drawing/2014/main" id="{AFFF0234-6A9B-4F88-9B61-955AB400FAA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895600" y="1828800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6" name="Line 12">
            <a:extLst>
              <a:ext uri="{FF2B5EF4-FFF2-40B4-BE49-F238E27FC236}">
                <a16:creationId xmlns:a16="http://schemas.microsoft.com/office/drawing/2014/main" id="{1A1B1BE7-B5C4-45BB-B1BA-A9A6EE12E7F7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267200" y="228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7" name="Line 13">
            <a:extLst>
              <a:ext uri="{FF2B5EF4-FFF2-40B4-BE49-F238E27FC236}">
                <a16:creationId xmlns:a16="http://schemas.microsoft.com/office/drawing/2014/main" id="{A3A19644-31D9-456B-A1BC-1DC99952DA06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876800" y="11430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8" name="Line 14">
            <a:extLst>
              <a:ext uri="{FF2B5EF4-FFF2-40B4-BE49-F238E27FC236}">
                <a16:creationId xmlns:a16="http://schemas.microsoft.com/office/drawing/2014/main" id="{A134C4D5-B730-4A3B-8263-3D193FA42CEF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876800" y="1828800"/>
            <a:ext cx="838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8559" name="Text Box 15">
            <a:extLst>
              <a:ext uri="{FF2B5EF4-FFF2-40B4-BE49-F238E27FC236}">
                <a16:creationId xmlns:a16="http://schemas.microsoft.com/office/drawing/2014/main" id="{AD077674-E85E-405E-B75B-C2BA38D90AA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76800" y="7620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8560" name="Text Box 16">
            <a:extLst>
              <a:ext uri="{FF2B5EF4-FFF2-40B4-BE49-F238E27FC236}">
                <a16:creationId xmlns:a16="http://schemas.microsoft.com/office/drawing/2014/main" id="{F7249D4F-34D8-4B64-BA33-C36BE10547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76800" y="25146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8561" name="Text Box 17">
            <a:extLst>
              <a:ext uri="{FF2B5EF4-FFF2-40B4-BE49-F238E27FC236}">
                <a16:creationId xmlns:a16="http://schemas.microsoft.com/office/drawing/2014/main" id="{A0F6B6D7-7E99-41B9-A169-CA622C06936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76800" y="19050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8562" name="Text Box 18">
            <a:extLst>
              <a:ext uri="{FF2B5EF4-FFF2-40B4-BE49-F238E27FC236}">
                <a16:creationId xmlns:a16="http://schemas.microsoft.com/office/drawing/2014/main" id="{CA5128DA-5225-44B3-B6BB-1438E3F73A8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781800" y="14478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748563" name="Text Box 19">
            <a:extLst>
              <a:ext uri="{FF2B5EF4-FFF2-40B4-BE49-F238E27FC236}">
                <a16:creationId xmlns:a16="http://schemas.microsoft.com/office/drawing/2014/main" id="{BA208C47-64D2-44D5-B47E-A0D4A846AAA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95600" y="1447800"/>
            <a:ext cx="533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>
            <a:extLst>
              <a:ext uri="{FF2B5EF4-FFF2-40B4-BE49-F238E27FC236}">
                <a16:creationId xmlns:a16="http://schemas.microsoft.com/office/drawing/2014/main" id="{C0FD6525-08E5-4408-9127-4B3D9996BE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10.6  </a:t>
            </a:r>
            <a:r>
              <a:rPr lang="zh-CN" altLang="en-US"/>
              <a:t>复制传播</a:t>
            </a:r>
          </a:p>
        </p:txBody>
      </p:sp>
      <p:sp>
        <p:nvSpPr>
          <p:cNvPr id="750595" name="Rectangle 3">
            <a:extLst>
              <a:ext uri="{FF2B5EF4-FFF2-40B4-BE49-F238E27FC236}">
                <a16:creationId xmlns:a16="http://schemas.microsoft.com/office/drawing/2014/main" id="{A9C4860A-166D-49D9-8456-D675F868B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输入：流通</a:t>
            </a:r>
            <a:r>
              <a:rPr lang="en-US" altLang="zh-CN" sz="2800"/>
              <a:t>G</a:t>
            </a:r>
            <a:r>
              <a:rPr lang="zh-CN" altLang="en-US" sz="2800"/>
              <a:t>，已计算出到达块</a:t>
            </a:r>
            <a:r>
              <a:rPr lang="en-US" altLang="zh-CN" sz="2800"/>
              <a:t>B</a:t>
            </a:r>
            <a:r>
              <a:rPr lang="zh-CN" altLang="en-US" sz="2800"/>
              <a:t>的定义的</a:t>
            </a:r>
            <a:r>
              <a:rPr lang="en-US" altLang="zh-CN" sz="2800"/>
              <a:t>ud</a:t>
            </a:r>
            <a:r>
              <a:rPr lang="zh-CN" altLang="en-US" sz="2800"/>
              <a:t>链及</a:t>
            </a:r>
            <a:r>
              <a:rPr lang="en-US" altLang="zh-CN" sz="2800"/>
              <a:t>c_in[B]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输出：复制传播后的流图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对每个复制语句</a:t>
            </a:r>
            <a:r>
              <a:rPr lang="en-US" altLang="zh-CN" sz="2400"/>
              <a:t>s</a:t>
            </a:r>
            <a:r>
              <a:rPr lang="zh-CN" altLang="en-US" sz="2400"/>
              <a:t>：</a:t>
            </a:r>
            <a:r>
              <a:rPr lang="en-US" altLang="zh-CN" sz="2400"/>
              <a:t>x := y</a:t>
            </a:r>
            <a:r>
              <a:rPr lang="zh-CN" altLang="en-US" sz="2400"/>
              <a:t>执行以下步骤：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确定</a:t>
            </a:r>
            <a:r>
              <a:rPr lang="en-US" altLang="zh-CN" sz="2400"/>
              <a:t>s</a:t>
            </a:r>
            <a:r>
              <a:rPr lang="zh-CN" altLang="en-US" sz="2400"/>
              <a:t>对</a:t>
            </a:r>
            <a:r>
              <a:rPr lang="en-US" altLang="zh-CN" sz="2400"/>
              <a:t>x</a:t>
            </a:r>
            <a:r>
              <a:rPr lang="zh-CN" altLang="en-US" sz="2400"/>
              <a:t>的定义所能到达的</a:t>
            </a:r>
            <a:r>
              <a:rPr lang="en-US" altLang="zh-CN" sz="2400"/>
              <a:t>x</a:t>
            </a:r>
            <a:r>
              <a:rPr lang="zh-CN" altLang="en-US" sz="2400"/>
              <a:t>的引用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对找到的每个引用，令</a:t>
            </a:r>
            <a:r>
              <a:rPr lang="en-US" altLang="zh-CN" sz="2400"/>
              <a:t>B</a:t>
            </a:r>
            <a:r>
              <a:rPr lang="zh-CN" altLang="en-US" sz="2400"/>
              <a:t>为其所在块，确定</a:t>
            </a:r>
            <a:r>
              <a:rPr lang="en-US" altLang="zh-CN" sz="2400"/>
              <a:t>s</a:t>
            </a:r>
            <a:r>
              <a:rPr lang="zh-CN" altLang="en-US" sz="2400"/>
              <a:t>是否在</a:t>
            </a:r>
            <a:r>
              <a:rPr lang="en-US" altLang="zh-CN" sz="2400"/>
              <a:t>c_in[B]</a:t>
            </a:r>
            <a:r>
              <a:rPr lang="zh-CN" altLang="en-US" sz="2400"/>
              <a:t>中，且</a:t>
            </a:r>
            <a:r>
              <a:rPr lang="en-US" altLang="zh-CN" sz="2400"/>
              <a:t>B</a:t>
            </a:r>
            <a:r>
              <a:rPr lang="zh-CN" altLang="en-US" sz="2400"/>
              <a:t>中引用之前没有</a:t>
            </a:r>
            <a:r>
              <a:rPr lang="en-US" altLang="zh-CN" sz="2400"/>
              <a:t>x</a:t>
            </a:r>
            <a:r>
              <a:rPr lang="zh-CN" altLang="en-US" sz="2400"/>
              <a:t>或</a:t>
            </a:r>
            <a:r>
              <a:rPr lang="en-US" altLang="zh-CN" sz="2400"/>
              <a:t>y</a:t>
            </a:r>
            <a:r>
              <a:rPr lang="zh-CN" altLang="en-US" sz="2400"/>
              <a:t>的定义。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若满足条件</a:t>
            </a:r>
            <a:r>
              <a:rPr lang="en-US" altLang="zh-CN" sz="2400"/>
              <a:t>2</a:t>
            </a:r>
            <a:r>
              <a:rPr lang="zh-CN" altLang="en-US" sz="2400"/>
              <a:t>，则删除</a:t>
            </a:r>
            <a:r>
              <a:rPr lang="en-US" altLang="zh-CN" sz="2400"/>
              <a:t>s</a:t>
            </a:r>
            <a:r>
              <a:rPr lang="zh-CN" altLang="en-US" sz="2400"/>
              <a:t>，将对</a:t>
            </a:r>
            <a:r>
              <a:rPr lang="en-US" altLang="zh-CN" sz="2400"/>
              <a:t>x</a:t>
            </a:r>
            <a:r>
              <a:rPr lang="zh-CN" altLang="en-US" sz="2400"/>
              <a:t>的引用替换为</a:t>
            </a:r>
            <a:r>
              <a:rPr lang="en-US" altLang="zh-CN" sz="2400"/>
              <a:t>y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>
            <a:extLst>
              <a:ext uri="{FF2B5EF4-FFF2-40B4-BE49-F238E27FC236}">
                <a16:creationId xmlns:a16="http://schemas.microsoft.com/office/drawing/2014/main" id="{5E76F829-8E38-4DAD-80F0-5CD624642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10.7.3  </a:t>
            </a:r>
            <a:r>
              <a:rPr lang="zh-CN" altLang="en-US"/>
              <a:t>循环不变量的检测</a:t>
            </a:r>
          </a:p>
        </p:txBody>
      </p:sp>
      <p:sp>
        <p:nvSpPr>
          <p:cNvPr id="751619" name="Rectangle 3">
            <a:extLst>
              <a:ext uri="{FF2B5EF4-FFF2-40B4-BE49-F238E27FC236}">
                <a16:creationId xmlns:a16="http://schemas.microsoft.com/office/drawing/2014/main" id="{EE5AAEF0-2954-4B16-816A-D86E19193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循环不变计算</a:t>
            </a:r>
          </a:p>
          <a:p>
            <a:pPr lvl="1"/>
            <a:r>
              <a:rPr lang="zh-CN" altLang="en-US" sz="2400"/>
              <a:t>循环中含有赋值</a:t>
            </a:r>
            <a:r>
              <a:rPr lang="en-US" altLang="zh-CN" sz="2400"/>
              <a:t>x := y + z</a:t>
            </a:r>
          </a:p>
          <a:p>
            <a:pPr lvl="1"/>
            <a:r>
              <a:rPr lang="en-US" altLang="zh-CN" sz="2400"/>
              <a:t>y</a:t>
            </a:r>
            <a:r>
              <a:rPr lang="zh-CN" altLang="en-US" sz="2400"/>
              <a:t>、</a:t>
            </a:r>
            <a:r>
              <a:rPr lang="en-US" altLang="zh-CN" sz="2400"/>
              <a:t>z</a:t>
            </a:r>
            <a:r>
              <a:rPr lang="zh-CN" altLang="en-US" sz="2400"/>
              <a:t>的可能定义都在循环外部（或常数）</a:t>
            </a:r>
          </a:p>
          <a:p>
            <a:r>
              <a:rPr lang="zh-CN" altLang="en-US" sz="2800"/>
              <a:t>可由</a:t>
            </a:r>
            <a:r>
              <a:rPr lang="en-US" altLang="zh-CN" sz="2800"/>
              <a:t>ud</a:t>
            </a:r>
            <a:r>
              <a:rPr lang="zh-CN" altLang="en-US" sz="2800"/>
              <a:t>链获取此类赋值</a:t>
            </a:r>
          </a:p>
          <a:p>
            <a:r>
              <a:rPr lang="zh-CN" altLang="en-US" sz="2800"/>
              <a:t>循环中还有</a:t>
            </a:r>
            <a:r>
              <a:rPr lang="en-US" altLang="zh-CN" sz="2800"/>
              <a:t>v := x + w</a:t>
            </a:r>
            <a:r>
              <a:rPr lang="zh-CN" altLang="en-US" sz="2800"/>
              <a:t>，</a:t>
            </a:r>
            <a:r>
              <a:rPr lang="en-US" altLang="zh-CN" sz="2800"/>
              <a:t>w</a:t>
            </a:r>
            <a:r>
              <a:rPr lang="zh-CN" altLang="en-US" sz="2800"/>
              <a:t>的定义也都在外部</a:t>
            </a:r>
            <a:r>
              <a:rPr lang="en-US" altLang="zh-CN" sz="2800"/>
              <a:t>——x+w</a:t>
            </a:r>
            <a:r>
              <a:rPr lang="zh-CN" altLang="en-US" sz="2800"/>
              <a:t>也是循环不变计算</a:t>
            </a:r>
          </a:p>
          <a:p>
            <a:r>
              <a:rPr lang="zh-CN" altLang="en-US" sz="2800"/>
              <a:t>重复扫描</a:t>
            </a:r>
          </a:p>
          <a:p>
            <a:r>
              <a:rPr lang="en-US" altLang="zh-CN" sz="2800"/>
              <a:t>ud</a:t>
            </a:r>
            <a:r>
              <a:rPr lang="zh-CN" altLang="en-US" sz="2800"/>
              <a:t>链结合</a:t>
            </a:r>
            <a:r>
              <a:rPr lang="en-US" altLang="zh-CN" sz="2800"/>
              <a:t>du</a:t>
            </a:r>
            <a:r>
              <a:rPr lang="zh-CN" altLang="en-US" sz="2800"/>
              <a:t>链，避免重复扫描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>
            <a:extLst>
              <a:ext uri="{FF2B5EF4-FFF2-40B4-BE49-F238E27FC236}">
                <a16:creationId xmlns:a16="http://schemas.microsoft.com/office/drawing/2014/main" id="{5AE2D215-0EEB-4FD7-AAD7-5BBD2FAF7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10.7  </a:t>
            </a:r>
            <a:r>
              <a:rPr lang="zh-CN" altLang="en-US"/>
              <a:t>循环不变计算检测</a:t>
            </a:r>
          </a:p>
        </p:txBody>
      </p:sp>
      <p:sp>
        <p:nvSpPr>
          <p:cNvPr id="752643" name="Rectangle 3">
            <a:extLst>
              <a:ext uri="{FF2B5EF4-FFF2-40B4-BE49-F238E27FC236}">
                <a16:creationId xmlns:a16="http://schemas.microsoft.com/office/drawing/2014/main" id="{5F8D4B25-394A-4DB5-8D59-CF56DE690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输入：一组基本块组成的循环</a:t>
            </a:r>
            <a:r>
              <a:rPr lang="en-US" altLang="zh-CN" sz="2400"/>
              <a:t>L</a:t>
            </a:r>
            <a:r>
              <a:rPr lang="zh-CN" altLang="en-US" sz="2400"/>
              <a:t>，每个基本块包括一系列的三地址语句，已计算出</a:t>
            </a:r>
            <a:r>
              <a:rPr lang="en-US" altLang="zh-CN" sz="2400"/>
              <a:t>ud</a:t>
            </a:r>
            <a:r>
              <a:rPr lang="zh-CN" altLang="en-US" sz="2400"/>
              <a:t>链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输出：从进入</a:t>
            </a:r>
            <a:r>
              <a:rPr lang="en-US" altLang="zh-CN" sz="2400"/>
              <a:t>L</a:t>
            </a:r>
            <a:r>
              <a:rPr lang="zh-CN" altLang="en-US" sz="2400"/>
              <a:t>到离开，每次都计算同样值的三地址语句集合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寻找这样语句：运算对象为常数，或到达定义都在</a:t>
            </a:r>
            <a:r>
              <a:rPr lang="en-US" altLang="zh-CN" sz="2000"/>
              <a:t>L</a:t>
            </a:r>
            <a:r>
              <a:rPr lang="zh-CN" altLang="en-US" sz="2000"/>
              <a:t>之外，将这些语句标记为“不变”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重复步骤</a:t>
            </a:r>
            <a:r>
              <a:rPr lang="en-US" altLang="zh-CN" sz="2000"/>
              <a:t>3</a:t>
            </a:r>
            <a:r>
              <a:rPr lang="zh-CN" altLang="en-US" sz="2000"/>
              <a:t>，直至没有新语句标记为“不变”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寻找这样的语句：尚未标记，且其运算对象或是常数、或是到达定义在</a:t>
            </a:r>
            <a:r>
              <a:rPr lang="en-US" altLang="zh-CN" sz="2000"/>
              <a:t>L</a:t>
            </a:r>
            <a:r>
              <a:rPr lang="zh-CN" altLang="en-US" sz="2000"/>
              <a:t>外、或是唯一的到达定义是</a:t>
            </a:r>
            <a:r>
              <a:rPr lang="en-US" altLang="zh-CN" sz="2000"/>
              <a:t>L</a:t>
            </a:r>
            <a:r>
              <a:rPr lang="zh-CN" altLang="en-US" sz="2000"/>
              <a:t>中已标记为“不变”的语句，将找到的语句标记为“不变”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8EFC037-A582-46D1-A81F-BB3EA20531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9.4.4  </a:t>
            </a:r>
            <a:r>
              <a:rPr lang="zh-CN" altLang="en-US"/>
              <a:t>代数变换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95F2BAC-7D2F-4424-BA8E-AD24009F17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允许改变表达式</a:t>
            </a:r>
            <a:r>
              <a:rPr lang="en-US" altLang="zh-CN"/>
              <a:t>——</a:t>
            </a:r>
            <a:r>
              <a:rPr lang="zh-CN" altLang="en-US"/>
              <a:t>代数上等价</a:t>
            </a:r>
          </a:p>
          <a:p>
            <a:pPr lvl="1" eaLnBrk="1" hangingPunct="1"/>
            <a:r>
              <a:rPr lang="en-US" altLang="zh-CN"/>
              <a:t>x := x + 0——</a:t>
            </a:r>
            <a:r>
              <a:rPr lang="zh-CN" altLang="en-US"/>
              <a:t>删除</a:t>
            </a:r>
          </a:p>
          <a:p>
            <a:pPr lvl="1" eaLnBrk="1" hangingPunct="1"/>
            <a:r>
              <a:rPr lang="en-US" altLang="zh-CN"/>
              <a:t>x := x * 1——</a:t>
            </a:r>
            <a:r>
              <a:rPr lang="zh-CN" altLang="en-US"/>
              <a:t>删除</a:t>
            </a:r>
          </a:p>
          <a:p>
            <a:pPr lvl="1" eaLnBrk="1" hangingPunct="1"/>
            <a:r>
              <a:rPr lang="en-US" altLang="zh-CN"/>
              <a:t>x := y ** 2  </a:t>
            </a:r>
            <a:r>
              <a:rPr lang="en-US" altLang="zh-CN">
                <a:sym typeface="Wingdings" panose="05000000000000000000" pitchFamily="2" charset="2"/>
              </a:rPr>
              <a:t>  x := y * y——</a:t>
            </a:r>
            <a:r>
              <a:rPr lang="zh-CN" altLang="en-US">
                <a:sym typeface="Wingdings" panose="05000000000000000000" pitchFamily="2" charset="2"/>
              </a:rPr>
              <a:t>提高性能</a:t>
            </a:r>
            <a:endParaRPr lang="zh-CN" alt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>
            <a:extLst>
              <a:ext uri="{FF2B5EF4-FFF2-40B4-BE49-F238E27FC236}">
                <a16:creationId xmlns:a16="http://schemas.microsoft.com/office/drawing/2014/main" id="{210DDBAC-5F74-48E4-A0C8-96FB33E36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10.7.4  </a:t>
            </a:r>
            <a:r>
              <a:rPr lang="zh-CN" altLang="en-US"/>
              <a:t>代码外提</a:t>
            </a:r>
          </a:p>
        </p:txBody>
      </p:sp>
      <p:sp>
        <p:nvSpPr>
          <p:cNvPr id="753667" name="Rectangle 3">
            <a:extLst>
              <a:ext uri="{FF2B5EF4-FFF2-40B4-BE49-F238E27FC236}">
                <a16:creationId xmlns:a16="http://schemas.microsoft.com/office/drawing/2014/main" id="{4E1EFC64-BC8F-4CE4-BAD7-D503786360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一些循环不变语句可实施代码外提</a:t>
            </a:r>
          </a:p>
          <a:p>
            <a:pPr marL="609600" indent="-609600"/>
            <a:r>
              <a:rPr lang="en-US" altLang="zh-CN"/>
              <a:t>s</a:t>
            </a:r>
            <a:r>
              <a:rPr lang="zh-CN" altLang="en-US"/>
              <a:t>：</a:t>
            </a:r>
            <a:r>
              <a:rPr lang="en-US" altLang="zh-CN"/>
              <a:t>x := y + z</a:t>
            </a:r>
            <a:r>
              <a:rPr lang="zh-CN" altLang="en-US"/>
              <a:t>可外提的条件：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/>
              <a:t>s</a:t>
            </a:r>
            <a:r>
              <a:rPr lang="zh-CN" altLang="en-US"/>
              <a:t>所在块支配所有循环出口节点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/>
              <a:t>循环中无其他语句对</a:t>
            </a:r>
            <a:r>
              <a:rPr lang="en-US" altLang="zh-CN"/>
              <a:t>x</a:t>
            </a:r>
            <a:r>
              <a:rPr lang="zh-CN" altLang="en-US"/>
              <a:t>赋值，</a:t>
            </a:r>
            <a:r>
              <a:rPr lang="en-US" altLang="zh-CN"/>
              <a:t>x</a:t>
            </a:r>
            <a:r>
              <a:rPr lang="zh-CN" altLang="en-US"/>
              <a:t>为临时变量肯定满足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/>
              <a:t>循环中</a:t>
            </a:r>
            <a:r>
              <a:rPr lang="en-US" altLang="zh-CN"/>
              <a:t>x</a:t>
            </a:r>
            <a:r>
              <a:rPr lang="zh-CN" altLang="en-US"/>
              <a:t>的引用仅由</a:t>
            </a:r>
            <a:r>
              <a:rPr lang="en-US" altLang="zh-CN"/>
              <a:t>s</a:t>
            </a:r>
            <a:r>
              <a:rPr lang="zh-CN" altLang="en-US"/>
              <a:t>到达，</a:t>
            </a:r>
            <a:r>
              <a:rPr lang="en-US" altLang="zh-CN"/>
              <a:t>x</a:t>
            </a:r>
            <a:r>
              <a:rPr lang="zh-CN" altLang="en-US"/>
              <a:t>是临时变量一般都满足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>
            <a:extLst>
              <a:ext uri="{FF2B5EF4-FFF2-40B4-BE49-F238E27FC236}">
                <a16:creationId xmlns:a16="http://schemas.microsoft.com/office/drawing/2014/main" id="{134C712F-AF53-44B2-AC3F-4C896A40D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10.20</a:t>
            </a:r>
          </a:p>
        </p:txBody>
      </p:sp>
      <p:sp>
        <p:nvSpPr>
          <p:cNvPr id="754691" name="Rectangle 3">
            <a:extLst>
              <a:ext uri="{FF2B5EF4-FFF2-40B4-BE49-F238E27FC236}">
                <a16:creationId xmlns:a16="http://schemas.microsoft.com/office/drawing/2014/main" id="{930C7F0C-5ED8-495B-B782-33A781352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876800"/>
            <a:ext cx="7772400" cy="1447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错误的代码外提，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zh-CN" altLang="en-US"/>
              <a:t>不支配</a:t>
            </a:r>
            <a:r>
              <a:rPr lang="en-US" altLang="zh-CN"/>
              <a:t>B</a:t>
            </a:r>
            <a:r>
              <a:rPr lang="en-US" altLang="zh-CN" baseline="-25000"/>
              <a:t>4</a:t>
            </a: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若循环不经过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zh-CN" altLang="en-US"/>
              <a:t>，结果错误</a:t>
            </a:r>
          </a:p>
        </p:txBody>
      </p:sp>
      <p:sp>
        <p:nvSpPr>
          <p:cNvPr id="754692" name="Text Box 4">
            <a:extLst>
              <a:ext uri="{FF2B5EF4-FFF2-40B4-BE49-F238E27FC236}">
                <a16:creationId xmlns:a16="http://schemas.microsoft.com/office/drawing/2014/main" id="{1F7E0591-C13E-4AB2-A8EE-7047EE14B43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820863" y="13716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</a:p>
        </p:txBody>
      </p:sp>
      <p:sp>
        <p:nvSpPr>
          <p:cNvPr id="754693" name="Text Box 5">
            <a:extLst>
              <a:ext uri="{FF2B5EF4-FFF2-40B4-BE49-F238E27FC236}">
                <a16:creationId xmlns:a16="http://schemas.microsoft.com/office/drawing/2014/main" id="{E87E9DD4-F9A3-4E81-A434-5FC8DA54CAA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95600" y="1371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4" name="Text Box 6">
            <a:extLst>
              <a:ext uri="{FF2B5EF4-FFF2-40B4-BE49-F238E27FC236}">
                <a16:creationId xmlns:a16="http://schemas.microsoft.com/office/drawing/2014/main" id="{8F00DC1D-7C59-4319-9F58-D6BD4C5DF9E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71600" y="2057400"/>
            <a:ext cx="1981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5" name="Text Box 7">
            <a:extLst>
              <a:ext uri="{FF2B5EF4-FFF2-40B4-BE49-F238E27FC236}">
                <a16:creationId xmlns:a16="http://schemas.microsoft.com/office/drawing/2014/main" id="{DF0B1C48-0B4E-4411-9DBC-9B948B592CE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048000" y="2376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6" name="Text Box 8">
            <a:extLst>
              <a:ext uri="{FF2B5EF4-FFF2-40B4-BE49-F238E27FC236}">
                <a16:creationId xmlns:a16="http://schemas.microsoft.com/office/drawing/2014/main" id="{9D990843-A2EE-4689-8DB0-DEA2123958F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71600" y="32670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7" name="Text Box 9">
            <a:extLst>
              <a:ext uri="{FF2B5EF4-FFF2-40B4-BE49-F238E27FC236}">
                <a16:creationId xmlns:a16="http://schemas.microsoft.com/office/drawing/2014/main" id="{0DFE6B13-CCC7-416F-9F84-D9F1CF7E825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0480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698" name="Text Box 10">
            <a:extLst>
              <a:ext uri="{FF2B5EF4-FFF2-40B4-BE49-F238E27FC236}">
                <a16:creationId xmlns:a16="http://schemas.microsoft.com/office/drawing/2014/main" id="{FD3FB006-3A0B-4237-9967-302BC3AD0CB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828800" y="42814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</a:p>
        </p:txBody>
      </p:sp>
      <p:sp>
        <p:nvSpPr>
          <p:cNvPr id="754699" name="Text Box 11">
            <a:extLst>
              <a:ext uri="{FF2B5EF4-FFF2-40B4-BE49-F238E27FC236}">
                <a16:creationId xmlns:a16="http://schemas.microsoft.com/office/drawing/2014/main" id="{40D489BA-74A6-46E8-BFC7-58C095CC1D2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903538" y="4281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00" name="Text Box 12">
            <a:extLst>
              <a:ext uri="{FF2B5EF4-FFF2-40B4-BE49-F238E27FC236}">
                <a16:creationId xmlns:a16="http://schemas.microsoft.com/office/drawing/2014/main" id="{6E5C8F1B-954C-47DA-8F04-B5CDBF2EA54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28600" y="2514600"/>
            <a:ext cx="10668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 := 2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</a:p>
        </p:txBody>
      </p:sp>
      <p:sp>
        <p:nvSpPr>
          <p:cNvPr id="754701" name="Text Box 13">
            <a:extLst>
              <a:ext uri="{FF2B5EF4-FFF2-40B4-BE49-F238E27FC236}">
                <a16:creationId xmlns:a16="http://schemas.microsoft.com/office/drawing/2014/main" id="{B2C41AE0-68D9-4DD0-BCA0-07E00241E03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716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02" name="Line 14">
            <a:extLst>
              <a:ext uri="{FF2B5EF4-FFF2-40B4-BE49-F238E27FC236}">
                <a16:creationId xmlns:a16="http://schemas.microsoft.com/office/drawing/2014/main" id="{4B077BA9-1309-4796-9CA8-E0207AD3352B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438400" y="1676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3" name="Line 15">
            <a:extLst>
              <a:ext uri="{FF2B5EF4-FFF2-40B4-BE49-F238E27FC236}">
                <a16:creationId xmlns:a16="http://schemas.microsoft.com/office/drawing/2014/main" id="{E8148FD5-F63E-4301-9EE9-A4A90F7B653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438400" y="2362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4" name="Line 16">
            <a:extLst>
              <a:ext uri="{FF2B5EF4-FFF2-40B4-BE49-F238E27FC236}">
                <a16:creationId xmlns:a16="http://schemas.microsoft.com/office/drawing/2014/main" id="{502F6475-7CEA-47D7-8219-3E8AF96C82C3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438400" y="388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5" name="Line 17">
            <a:extLst>
              <a:ext uri="{FF2B5EF4-FFF2-40B4-BE49-F238E27FC236}">
                <a16:creationId xmlns:a16="http://schemas.microsoft.com/office/drawing/2014/main" id="{ECDDB2BD-93CD-4F39-8093-0A5CB3BDDB0C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838200" y="23622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6" name="Line 18">
            <a:extLst>
              <a:ext uri="{FF2B5EF4-FFF2-40B4-BE49-F238E27FC236}">
                <a16:creationId xmlns:a16="http://schemas.microsoft.com/office/drawing/2014/main" id="{72CBD3F6-2423-4A5C-BF2C-45B14CC6B736}"/>
              </a:ext>
            </a:extLst>
          </p:cNvPr>
          <p:cNvSpPr>
            <a:spLocks noChangeShapeType="1"/>
          </p:cNvSpPr>
          <p:nvPr/>
        </p:nvSpPr>
        <p:spPr bwMode="ltGray">
          <a:xfrm>
            <a:off x="838200" y="31242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7" name="Freeform 19">
            <a:extLst>
              <a:ext uri="{FF2B5EF4-FFF2-40B4-BE49-F238E27FC236}">
                <a16:creationId xmlns:a16="http://schemas.microsoft.com/office/drawing/2014/main" id="{5FE6A2F0-DF69-43C9-B4AB-30FF6DA5ECE5}"/>
              </a:ext>
            </a:extLst>
          </p:cNvPr>
          <p:cNvSpPr>
            <a:spLocks/>
          </p:cNvSpPr>
          <p:nvPr/>
        </p:nvSpPr>
        <p:spPr bwMode="ltGray">
          <a:xfrm>
            <a:off x="22225" y="1722438"/>
            <a:ext cx="1739900" cy="2486025"/>
          </a:xfrm>
          <a:custGeom>
            <a:avLst/>
            <a:gdLst>
              <a:gd name="T0" fmla="*/ 1090 w 1096"/>
              <a:gd name="T1" fmla="*/ 1363 h 1566"/>
              <a:gd name="T2" fmla="*/ 946 w 1096"/>
              <a:gd name="T3" fmla="*/ 1555 h 1566"/>
              <a:gd name="T4" fmla="*/ 190 w 1096"/>
              <a:gd name="T5" fmla="*/ 1361 h 1566"/>
              <a:gd name="T6" fmla="*/ 110 w 1096"/>
              <a:gd name="T7" fmla="*/ 324 h 1566"/>
              <a:gd name="T8" fmla="*/ 850 w 1096"/>
              <a:gd name="T9" fmla="*/ 19 h 1566"/>
              <a:gd name="T10" fmla="*/ 1090 w 1096"/>
              <a:gd name="T11" fmla="*/ 211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6" h="1566">
                <a:moveTo>
                  <a:pt x="1090" y="1363"/>
                </a:moveTo>
                <a:cubicBezTo>
                  <a:pt x="1086" y="1459"/>
                  <a:pt x="1096" y="1555"/>
                  <a:pt x="946" y="1555"/>
                </a:cubicBezTo>
                <a:cubicBezTo>
                  <a:pt x="796" y="1555"/>
                  <a:pt x="329" y="1566"/>
                  <a:pt x="190" y="1361"/>
                </a:cubicBezTo>
                <a:cubicBezTo>
                  <a:pt x="51" y="1156"/>
                  <a:pt x="0" y="548"/>
                  <a:pt x="110" y="324"/>
                </a:cubicBezTo>
                <a:cubicBezTo>
                  <a:pt x="220" y="100"/>
                  <a:pt x="687" y="38"/>
                  <a:pt x="850" y="19"/>
                </a:cubicBezTo>
                <a:cubicBezTo>
                  <a:pt x="1013" y="0"/>
                  <a:pt x="1058" y="95"/>
                  <a:pt x="1090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08" name="Text Box 20">
            <a:extLst>
              <a:ext uri="{FF2B5EF4-FFF2-40B4-BE49-F238E27FC236}">
                <a16:creationId xmlns:a16="http://schemas.microsoft.com/office/drawing/2014/main" id="{B3B2F338-0BCC-42DD-AE31-40EDF74F3CC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164263" y="13716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 := 2</a:t>
            </a:r>
          </a:p>
        </p:txBody>
      </p:sp>
      <p:sp>
        <p:nvSpPr>
          <p:cNvPr id="754709" name="Text Box 21">
            <a:extLst>
              <a:ext uri="{FF2B5EF4-FFF2-40B4-BE49-F238E27FC236}">
                <a16:creationId xmlns:a16="http://schemas.microsoft.com/office/drawing/2014/main" id="{E18FA746-380E-44A5-A573-416DB199DDE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239000" y="1371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0" name="Text Box 22">
            <a:extLst>
              <a:ext uri="{FF2B5EF4-FFF2-40B4-BE49-F238E27FC236}">
                <a16:creationId xmlns:a16="http://schemas.microsoft.com/office/drawing/2014/main" id="{1F94C638-AAD3-4183-89E7-AA946D569E8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15000" y="2057400"/>
            <a:ext cx="1981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1" name="Text Box 23">
            <a:extLst>
              <a:ext uri="{FF2B5EF4-FFF2-40B4-BE49-F238E27FC236}">
                <a16:creationId xmlns:a16="http://schemas.microsoft.com/office/drawing/2014/main" id="{A47591C5-D4CE-47BC-B1EE-200412D23C2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91400" y="2376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2" name="Text Box 24">
            <a:extLst>
              <a:ext uri="{FF2B5EF4-FFF2-40B4-BE49-F238E27FC236}">
                <a16:creationId xmlns:a16="http://schemas.microsoft.com/office/drawing/2014/main" id="{035912B8-5F9B-4B70-BFFB-4D66F46DE57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15000" y="32670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3" name="Text Box 25">
            <a:extLst>
              <a:ext uri="{FF2B5EF4-FFF2-40B4-BE49-F238E27FC236}">
                <a16:creationId xmlns:a16="http://schemas.microsoft.com/office/drawing/2014/main" id="{7432A381-DFE3-4A66-9241-F5EDF395400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914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4" name="Text Box 26">
            <a:extLst>
              <a:ext uri="{FF2B5EF4-FFF2-40B4-BE49-F238E27FC236}">
                <a16:creationId xmlns:a16="http://schemas.microsoft.com/office/drawing/2014/main" id="{6EF03248-4338-4CB8-8E5D-D4B3E5AF186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172200" y="42814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</a:p>
        </p:txBody>
      </p:sp>
      <p:sp>
        <p:nvSpPr>
          <p:cNvPr id="754715" name="Text Box 27">
            <a:extLst>
              <a:ext uri="{FF2B5EF4-FFF2-40B4-BE49-F238E27FC236}">
                <a16:creationId xmlns:a16="http://schemas.microsoft.com/office/drawing/2014/main" id="{20FE4962-1E0E-4422-AFC4-4A28E672049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246938" y="42814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6" name="Text Box 28">
            <a:extLst>
              <a:ext uri="{FF2B5EF4-FFF2-40B4-BE49-F238E27FC236}">
                <a16:creationId xmlns:a16="http://schemas.microsoft.com/office/drawing/2014/main" id="{BFB630C3-6D4A-4360-9FCD-E5377B59016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572000" y="2657475"/>
            <a:ext cx="10668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</a:p>
        </p:txBody>
      </p:sp>
      <p:sp>
        <p:nvSpPr>
          <p:cNvPr id="754717" name="Text Box 29">
            <a:extLst>
              <a:ext uri="{FF2B5EF4-FFF2-40B4-BE49-F238E27FC236}">
                <a16:creationId xmlns:a16="http://schemas.microsoft.com/office/drawing/2014/main" id="{CD40762E-A846-42E2-84FE-2E663DFA41D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15000" y="2743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18" name="Line 30">
            <a:extLst>
              <a:ext uri="{FF2B5EF4-FFF2-40B4-BE49-F238E27FC236}">
                <a16:creationId xmlns:a16="http://schemas.microsoft.com/office/drawing/2014/main" id="{1F573AD3-B5D1-470C-B5AD-480514D50F77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781800" y="1676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19" name="Line 31">
            <a:extLst>
              <a:ext uri="{FF2B5EF4-FFF2-40B4-BE49-F238E27FC236}">
                <a16:creationId xmlns:a16="http://schemas.microsoft.com/office/drawing/2014/main" id="{9EAF7DBF-4F4C-4B61-A118-FD98E6DED847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781800" y="2362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0" name="Line 32">
            <a:extLst>
              <a:ext uri="{FF2B5EF4-FFF2-40B4-BE49-F238E27FC236}">
                <a16:creationId xmlns:a16="http://schemas.microsoft.com/office/drawing/2014/main" id="{F06198D6-C927-4266-B58C-D17EB49AC00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781800" y="3886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1" name="Line 33">
            <a:extLst>
              <a:ext uri="{FF2B5EF4-FFF2-40B4-BE49-F238E27FC236}">
                <a16:creationId xmlns:a16="http://schemas.microsoft.com/office/drawing/2014/main" id="{03239FB8-191C-416A-938D-3CAFDBB3C99D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5105400" y="23622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2" name="Line 34">
            <a:extLst>
              <a:ext uri="{FF2B5EF4-FFF2-40B4-BE49-F238E27FC236}">
                <a16:creationId xmlns:a16="http://schemas.microsoft.com/office/drawing/2014/main" id="{FB85955B-7F78-41D4-B561-5B46AE61C2C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181600" y="29718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3" name="Freeform 35">
            <a:extLst>
              <a:ext uri="{FF2B5EF4-FFF2-40B4-BE49-F238E27FC236}">
                <a16:creationId xmlns:a16="http://schemas.microsoft.com/office/drawing/2014/main" id="{90AD5389-EA28-4F48-9E15-CA5563009A05}"/>
              </a:ext>
            </a:extLst>
          </p:cNvPr>
          <p:cNvSpPr>
            <a:spLocks/>
          </p:cNvSpPr>
          <p:nvPr/>
        </p:nvSpPr>
        <p:spPr bwMode="ltGray">
          <a:xfrm>
            <a:off x="4365625" y="1722438"/>
            <a:ext cx="1739900" cy="2486025"/>
          </a:xfrm>
          <a:custGeom>
            <a:avLst/>
            <a:gdLst>
              <a:gd name="T0" fmla="*/ 1090 w 1096"/>
              <a:gd name="T1" fmla="*/ 1363 h 1566"/>
              <a:gd name="T2" fmla="*/ 946 w 1096"/>
              <a:gd name="T3" fmla="*/ 1555 h 1566"/>
              <a:gd name="T4" fmla="*/ 190 w 1096"/>
              <a:gd name="T5" fmla="*/ 1361 h 1566"/>
              <a:gd name="T6" fmla="*/ 110 w 1096"/>
              <a:gd name="T7" fmla="*/ 324 h 1566"/>
              <a:gd name="T8" fmla="*/ 850 w 1096"/>
              <a:gd name="T9" fmla="*/ 19 h 1566"/>
              <a:gd name="T10" fmla="*/ 1090 w 1096"/>
              <a:gd name="T11" fmla="*/ 211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6" h="1566">
                <a:moveTo>
                  <a:pt x="1090" y="1363"/>
                </a:moveTo>
                <a:cubicBezTo>
                  <a:pt x="1086" y="1459"/>
                  <a:pt x="1096" y="1555"/>
                  <a:pt x="946" y="1555"/>
                </a:cubicBezTo>
                <a:cubicBezTo>
                  <a:pt x="796" y="1555"/>
                  <a:pt x="329" y="1566"/>
                  <a:pt x="190" y="1361"/>
                </a:cubicBezTo>
                <a:cubicBezTo>
                  <a:pt x="51" y="1156"/>
                  <a:pt x="0" y="548"/>
                  <a:pt x="110" y="324"/>
                </a:cubicBezTo>
                <a:cubicBezTo>
                  <a:pt x="220" y="100"/>
                  <a:pt x="687" y="38"/>
                  <a:pt x="850" y="19"/>
                </a:cubicBezTo>
                <a:cubicBezTo>
                  <a:pt x="1013" y="0"/>
                  <a:pt x="1058" y="95"/>
                  <a:pt x="1090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4724" name="Text Box 36">
            <a:extLst>
              <a:ext uri="{FF2B5EF4-FFF2-40B4-BE49-F238E27FC236}">
                <a16:creationId xmlns:a16="http://schemas.microsoft.com/office/drawing/2014/main" id="{1AE74D88-B78C-4009-8C0C-79A2A4B90C4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172200" y="7620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</a:p>
        </p:txBody>
      </p:sp>
      <p:sp>
        <p:nvSpPr>
          <p:cNvPr id="754725" name="Text Box 37">
            <a:extLst>
              <a:ext uri="{FF2B5EF4-FFF2-40B4-BE49-F238E27FC236}">
                <a16:creationId xmlns:a16="http://schemas.microsoft.com/office/drawing/2014/main" id="{ED1E9F5F-1570-4285-9C76-C632594F97D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246938" y="762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4726" name="Line 38">
            <a:extLst>
              <a:ext uri="{FF2B5EF4-FFF2-40B4-BE49-F238E27FC236}">
                <a16:creationId xmlns:a16="http://schemas.microsoft.com/office/drawing/2014/main" id="{9F0298AD-14EE-415C-9893-173A65A0683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781800" y="1066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>
            <a:extLst>
              <a:ext uri="{FF2B5EF4-FFF2-40B4-BE49-F238E27FC236}">
                <a16:creationId xmlns:a16="http://schemas.microsoft.com/office/drawing/2014/main" id="{D455213A-CF27-4D88-A1D9-1EB9BBC76F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10.21</a:t>
            </a:r>
          </a:p>
        </p:txBody>
      </p:sp>
      <p:sp>
        <p:nvSpPr>
          <p:cNvPr id="755715" name="Rectangle 3">
            <a:extLst>
              <a:ext uri="{FF2B5EF4-FFF2-40B4-BE49-F238E27FC236}">
                <a16:creationId xmlns:a16="http://schemas.microsoft.com/office/drawing/2014/main" id="{B0263CDC-ADF1-495B-8D18-955E0B073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953000"/>
            <a:ext cx="7772400" cy="17526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i := 3</a:t>
            </a:r>
            <a:r>
              <a:rPr lang="zh-CN" altLang="en-US"/>
              <a:t>满足条件</a:t>
            </a:r>
            <a:r>
              <a:rPr lang="en-US" altLang="zh-CN"/>
              <a:t>1</a:t>
            </a:r>
            <a:r>
              <a:rPr lang="zh-CN" altLang="en-US"/>
              <a:t>，但如果外提，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3 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4 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2 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4 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en-US" altLang="zh-CN" baseline="-25000">
                <a:sym typeface="Wingdings" panose="05000000000000000000" pitchFamily="2" charset="2"/>
              </a:rPr>
              <a:t>5</a:t>
            </a:r>
            <a:r>
              <a:rPr lang="zh-CN" altLang="en-US">
                <a:sym typeface="Wingdings" panose="05000000000000000000" pitchFamily="2" charset="2"/>
              </a:rPr>
              <a:t>会导致错误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sym typeface="Wingdings" panose="05000000000000000000" pitchFamily="2" charset="2"/>
              </a:rPr>
              <a:t>多个赋值语句必须满足条件</a:t>
            </a:r>
            <a:r>
              <a:rPr lang="en-US" altLang="zh-CN">
                <a:sym typeface="Wingdings" panose="05000000000000000000" pitchFamily="2" charset="2"/>
              </a:rPr>
              <a:t>2</a:t>
            </a:r>
            <a:endParaRPr lang="en-US" altLang="zh-CN" baseline="-25000">
              <a:sym typeface="Wingdings" panose="05000000000000000000" pitchFamily="2" charset="2"/>
            </a:endParaRPr>
          </a:p>
        </p:txBody>
      </p:sp>
      <p:sp>
        <p:nvSpPr>
          <p:cNvPr id="755716" name="Text Box 4">
            <a:extLst>
              <a:ext uri="{FF2B5EF4-FFF2-40B4-BE49-F238E27FC236}">
                <a16:creationId xmlns:a16="http://schemas.microsoft.com/office/drawing/2014/main" id="{C59B16DD-932F-4547-AE66-042337D3921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201863" y="1285875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</a:p>
        </p:txBody>
      </p:sp>
      <p:sp>
        <p:nvSpPr>
          <p:cNvPr id="755717" name="Text Box 5">
            <a:extLst>
              <a:ext uri="{FF2B5EF4-FFF2-40B4-BE49-F238E27FC236}">
                <a16:creationId xmlns:a16="http://schemas.microsoft.com/office/drawing/2014/main" id="{ADF8B5F5-63D0-437B-8523-AC18A4C93D6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276600" y="128587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18" name="Text Box 6">
            <a:extLst>
              <a:ext uri="{FF2B5EF4-FFF2-40B4-BE49-F238E27FC236}">
                <a16:creationId xmlns:a16="http://schemas.microsoft.com/office/drawing/2014/main" id="{5AF08EB8-EC93-4B81-B9AA-99BB3E2858B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752600" y="19716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 := 3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19" name="Text Box 7">
            <a:extLst>
              <a:ext uri="{FF2B5EF4-FFF2-40B4-BE49-F238E27FC236}">
                <a16:creationId xmlns:a16="http://schemas.microsoft.com/office/drawing/2014/main" id="{D58A9ED7-5021-4186-9851-5BEFE4E0EFC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429000" y="26050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0" name="Text Box 8">
            <a:extLst>
              <a:ext uri="{FF2B5EF4-FFF2-40B4-BE49-F238E27FC236}">
                <a16:creationId xmlns:a16="http://schemas.microsoft.com/office/drawing/2014/main" id="{BC778BA7-FA93-4595-9281-0D96C0C09AC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752600" y="34956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1" name="Text Box 9">
            <a:extLst>
              <a:ext uri="{FF2B5EF4-FFF2-40B4-BE49-F238E27FC236}">
                <a16:creationId xmlns:a16="http://schemas.microsoft.com/office/drawing/2014/main" id="{A6B138EC-AC7E-4E43-A80D-C9D69FE81A5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429000" y="3124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2" name="Text Box 10">
            <a:extLst>
              <a:ext uri="{FF2B5EF4-FFF2-40B4-BE49-F238E27FC236}">
                <a16:creationId xmlns:a16="http://schemas.microsoft.com/office/drawing/2014/main" id="{FC4584E2-CF5E-43CC-97B1-EF35A1C3265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209800" y="45100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</a:p>
        </p:txBody>
      </p:sp>
      <p:sp>
        <p:nvSpPr>
          <p:cNvPr id="755723" name="Text Box 11">
            <a:extLst>
              <a:ext uri="{FF2B5EF4-FFF2-40B4-BE49-F238E27FC236}">
                <a16:creationId xmlns:a16="http://schemas.microsoft.com/office/drawing/2014/main" id="{1C5DBE93-8029-409C-83EF-B4512A96238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284538" y="45100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4" name="Text Box 12">
            <a:extLst>
              <a:ext uri="{FF2B5EF4-FFF2-40B4-BE49-F238E27FC236}">
                <a16:creationId xmlns:a16="http://schemas.microsoft.com/office/drawing/2014/main" id="{A3EBB5B9-F29F-4023-BD2E-851ABFECBA0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09600" y="2743200"/>
            <a:ext cx="10668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2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</a:p>
        </p:txBody>
      </p:sp>
      <p:sp>
        <p:nvSpPr>
          <p:cNvPr id="755725" name="Text Box 13">
            <a:extLst>
              <a:ext uri="{FF2B5EF4-FFF2-40B4-BE49-F238E27FC236}">
                <a16:creationId xmlns:a16="http://schemas.microsoft.com/office/drawing/2014/main" id="{276D5E32-887A-4EF0-8744-09E16F1326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752600" y="2971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26" name="Line 14">
            <a:extLst>
              <a:ext uri="{FF2B5EF4-FFF2-40B4-BE49-F238E27FC236}">
                <a16:creationId xmlns:a16="http://schemas.microsoft.com/office/drawing/2014/main" id="{BB1F17B6-056E-4E7A-8A3B-84AF914CB842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819400" y="1590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27" name="Line 15">
            <a:extLst>
              <a:ext uri="{FF2B5EF4-FFF2-40B4-BE49-F238E27FC236}">
                <a16:creationId xmlns:a16="http://schemas.microsoft.com/office/drawing/2014/main" id="{402AFAE0-D363-45AC-AEBD-3A5265E1715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819400" y="2590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28" name="Line 16">
            <a:extLst>
              <a:ext uri="{FF2B5EF4-FFF2-40B4-BE49-F238E27FC236}">
                <a16:creationId xmlns:a16="http://schemas.microsoft.com/office/drawing/2014/main" id="{E0DDB903-2829-4625-965D-5A3D895E017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819400" y="4114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29" name="Line 17">
            <a:extLst>
              <a:ext uri="{FF2B5EF4-FFF2-40B4-BE49-F238E27FC236}">
                <a16:creationId xmlns:a16="http://schemas.microsoft.com/office/drawing/2014/main" id="{0A9CB191-7919-4DE6-ABA2-D7890E6929F8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219200" y="25908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30" name="Line 18">
            <a:extLst>
              <a:ext uri="{FF2B5EF4-FFF2-40B4-BE49-F238E27FC236}">
                <a16:creationId xmlns:a16="http://schemas.microsoft.com/office/drawing/2014/main" id="{3632EA4C-39D7-466E-B0DD-51DAAB8ACEF1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219200" y="33528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31" name="Freeform 19">
            <a:extLst>
              <a:ext uri="{FF2B5EF4-FFF2-40B4-BE49-F238E27FC236}">
                <a16:creationId xmlns:a16="http://schemas.microsoft.com/office/drawing/2014/main" id="{03107806-A251-4418-852C-684B8EC97272}"/>
              </a:ext>
            </a:extLst>
          </p:cNvPr>
          <p:cNvSpPr>
            <a:spLocks/>
          </p:cNvSpPr>
          <p:nvPr/>
        </p:nvSpPr>
        <p:spPr bwMode="ltGray">
          <a:xfrm>
            <a:off x="477838" y="1608138"/>
            <a:ext cx="1665287" cy="2828925"/>
          </a:xfrm>
          <a:custGeom>
            <a:avLst/>
            <a:gdLst>
              <a:gd name="T0" fmla="*/ 1043 w 1049"/>
              <a:gd name="T1" fmla="*/ 1579 h 1782"/>
              <a:gd name="T2" fmla="*/ 899 w 1049"/>
              <a:gd name="T3" fmla="*/ 1771 h 1782"/>
              <a:gd name="T4" fmla="*/ 143 w 1049"/>
              <a:gd name="T5" fmla="*/ 1577 h 1782"/>
              <a:gd name="T6" fmla="*/ 63 w 1049"/>
              <a:gd name="T7" fmla="*/ 540 h 1782"/>
              <a:gd name="T8" fmla="*/ 519 w 1049"/>
              <a:gd name="T9" fmla="*/ 53 h 1782"/>
              <a:gd name="T10" fmla="*/ 1033 w 1049"/>
              <a:gd name="T11" fmla="*/ 221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9" h="1782">
                <a:moveTo>
                  <a:pt x="1043" y="1579"/>
                </a:moveTo>
                <a:cubicBezTo>
                  <a:pt x="1039" y="1675"/>
                  <a:pt x="1049" y="1771"/>
                  <a:pt x="899" y="1771"/>
                </a:cubicBezTo>
                <a:cubicBezTo>
                  <a:pt x="749" y="1771"/>
                  <a:pt x="282" y="1782"/>
                  <a:pt x="143" y="1577"/>
                </a:cubicBezTo>
                <a:cubicBezTo>
                  <a:pt x="4" y="1372"/>
                  <a:pt x="0" y="794"/>
                  <a:pt x="63" y="540"/>
                </a:cubicBezTo>
                <a:cubicBezTo>
                  <a:pt x="126" y="286"/>
                  <a:pt x="357" y="106"/>
                  <a:pt x="519" y="53"/>
                </a:cubicBezTo>
                <a:cubicBezTo>
                  <a:pt x="681" y="0"/>
                  <a:pt x="926" y="186"/>
                  <a:pt x="1033" y="22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32" name="Text Box 20">
            <a:extLst>
              <a:ext uri="{FF2B5EF4-FFF2-40B4-BE49-F238E27FC236}">
                <a16:creationId xmlns:a16="http://schemas.microsoft.com/office/drawing/2014/main" id="{26162829-29A9-457B-B4F2-7CC8E14BC47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989638" y="16764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solidFill>
                  <a:srgbClr val="FF3300"/>
                </a:solidFill>
                <a:latin typeface="Times New Roman" panose="02020603050405020304" pitchFamily="18" charset="0"/>
              </a:rPr>
              <a:t>i := 3</a:t>
            </a:r>
          </a:p>
        </p:txBody>
      </p:sp>
      <p:sp>
        <p:nvSpPr>
          <p:cNvPr id="755733" name="Text Box 21">
            <a:extLst>
              <a:ext uri="{FF2B5EF4-FFF2-40B4-BE49-F238E27FC236}">
                <a16:creationId xmlns:a16="http://schemas.microsoft.com/office/drawing/2014/main" id="{32FCAAB9-477B-4415-9630-F717E225680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064375" y="1676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4" name="Text Box 22">
            <a:extLst>
              <a:ext uri="{FF2B5EF4-FFF2-40B4-BE49-F238E27FC236}">
                <a16:creationId xmlns:a16="http://schemas.microsoft.com/office/drawing/2014/main" id="{5804201B-78F5-4E21-BFEA-1DB8EB0DF6F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40375" y="2362200"/>
            <a:ext cx="1981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5" name="Text Box 23">
            <a:extLst>
              <a:ext uri="{FF2B5EF4-FFF2-40B4-BE49-F238E27FC236}">
                <a16:creationId xmlns:a16="http://schemas.microsoft.com/office/drawing/2014/main" id="{911913AA-2C45-4370-9884-EC41EA917E8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216775" y="2681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6" name="Text Box 24">
            <a:extLst>
              <a:ext uri="{FF2B5EF4-FFF2-40B4-BE49-F238E27FC236}">
                <a16:creationId xmlns:a16="http://schemas.microsoft.com/office/drawing/2014/main" id="{E0E814D5-CE0F-4678-A5F7-7E1D7EDB6B3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40375" y="3571875"/>
            <a:ext cx="19812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7" name="Text Box 25">
            <a:extLst>
              <a:ext uri="{FF2B5EF4-FFF2-40B4-BE49-F238E27FC236}">
                <a16:creationId xmlns:a16="http://schemas.microsoft.com/office/drawing/2014/main" id="{E9E83042-A263-4C15-9BF6-2DE456CC6F6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216775" y="3200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38" name="Text Box 26">
            <a:extLst>
              <a:ext uri="{FF2B5EF4-FFF2-40B4-BE49-F238E27FC236}">
                <a16:creationId xmlns:a16="http://schemas.microsoft.com/office/drawing/2014/main" id="{D329C9CA-CB95-416A-8385-1AA99F37618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997575" y="45862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</a:p>
        </p:txBody>
      </p:sp>
      <p:sp>
        <p:nvSpPr>
          <p:cNvPr id="755739" name="Text Box 27">
            <a:extLst>
              <a:ext uri="{FF2B5EF4-FFF2-40B4-BE49-F238E27FC236}">
                <a16:creationId xmlns:a16="http://schemas.microsoft.com/office/drawing/2014/main" id="{166CDBE8-9E66-4299-82DA-A5AD6B23985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072313" y="4586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40" name="Text Box 28">
            <a:extLst>
              <a:ext uri="{FF2B5EF4-FFF2-40B4-BE49-F238E27FC236}">
                <a16:creationId xmlns:a16="http://schemas.microsoft.com/office/drawing/2014/main" id="{C8F588A0-1BD8-463F-BEB4-59DD0750599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97375" y="2809875"/>
            <a:ext cx="10668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2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</a:p>
        </p:txBody>
      </p:sp>
      <p:sp>
        <p:nvSpPr>
          <p:cNvPr id="755741" name="Text Box 29">
            <a:extLst>
              <a:ext uri="{FF2B5EF4-FFF2-40B4-BE49-F238E27FC236}">
                <a16:creationId xmlns:a16="http://schemas.microsoft.com/office/drawing/2014/main" id="{FF3149EF-D4CA-4CA9-81E6-3DB8FDBDADF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40375" y="3048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42" name="Line 30">
            <a:extLst>
              <a:ext uri="{FF2B5EF4-FFF2-40B4-BE49-F238E27FC236}">
                <a16:creationId xmlns:a16="http://schemas.microsoft.com/office/drawing/2014/main" id="{9C252F36-524B-49D1-9410-A782289816D2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607175" y="1981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3" name="Line 31">
            <a:extLst>
              <a:ext uri="{FF2B5EF4-FFF2-40B4-BE49-F238E27FC236}">
                <a16:creationId xmlns:a16="http://schemas.microsoft.com/office/drawing/2014/main" id="{2553C6A3-FCCB-4DC3-8631-74D1B1B00A81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607175" y="2667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4" name="Line 32">
            <a:extLst>
              <a:ext uri="{FF2B5EF4-FFF2-40B4-BE49-F238E27FC236}">
                <a16:creationId xmlns:a16="http://schemas.microsoft.com/office/drawing/2014/main" id="{C5348985-09BD-4963-AB66-D4429CF7CAB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607175" y="4191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5" name="Line 33">
            <a:extLst>
              <a:ext uri="{FF2B5EF4-FFF2-40B4-BE49-F238E27FC236}">
                <a16:creationId xmlns:a16="http://schemas.microsoft.com/office/drawing/2014/main" id="{AC84DBAC-E048-4D90-9CD7-160D4440BF35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953000" y="2667000"/>
            <a:ext cx="587375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6" name="Line 34">
            <a:extLst>
              <a:ext uri="{FF2B5EF4-FFF2-40B4-BE49-F238E27FC236}">
                <a16:creationId xmlns:a16="http://schemas.microsoft.com/office/drawing/2014/main" id="{A100ADD0-7AD8-4D63-9176-AFAE198C5CE2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953000" y="3429000"/>
            <a:ext cx="587375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7" name="Freeform 35">
            <a:extLst>
              <a:ext uri="{FF2B5EF4-FFF2-40B4-BE49-F238E27FC236}">
                <a16:creationId xmlns:a16="http://schemas.microsoft.com/office/drawing/2014/main" id="{BD78D79E-7F35-4697-8DF4-519A95EDDB6C}"/>
              </a:ext>
            </a:extLst>
          </p:cNvPr>
          <p:cNvSpPr>
            <a:spLocks/>
          </p:cNvSpPr>
          <p:nvPr/>
        </p:nvSpPr>
        <p:spPr bwMode="ltGray">
          <a:xfrm>
            <a:off x="4191000" y="2027238"/>
            <a:ext cx="1739900" cy="2486025"/>
          </a:xfrm>
          <a:custGeom>
            <a:avLst/>
            <a:gdLst>
              <a:gd name="T0" fmla="*/ 1090 w 1096"/>
              <a:gd name="T1" fmla="*/ 1363 h 1566"/>
              <a:gd name="T2" fmla="*/ 946 w 1096"/>
              <a:gd name="T3" fmla="*/ 1555 h 1566"/>
              <a:gd name="T4" fmla="*/ 190 w 1096"/>
              <a:gd name="T5" fmla="*/ 1361 h 1566"/>
              <a:gd name="T6" fmla="*/ 110 w 1096"/>
              <a:gd name="T7" fmla="*/ 324 h 1566"/>
              <a:gd name="T8" fmla="*/ 850 w 1096"/>
              <a:gd name="T9" fmla="*/ 19 h 1566"/>
              <a:gd name="T10" fmla="*/ 1090 w 1096"/>
              <a:gd name="T11" fmla="*/ 211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6" h="1566">
                <a:moveTo>
                  <a:pt x="1090" y="1363"/>
                </a:moveTo>
                <a:cubicBezTo>
                  <a:pt x="1086" y="1459"/>
                  <a:pt x="1096" y="1555"/>
                  <a:pt x="946" y="1555"/>
                </a:cubicBezTo>
                <a:cubicBezTo>
                  <a:pt x="796" y="1555"/>
                  <a:pt x="329" y="1566"/>
                  <a:pt x="190" y="1361"/>
                </a:cubicBezTo>
                <a:cubicBezTo>
                  <a:pt x="51" y="1156"/>
                  <a:pt x="0" y="548"/>
                  <a:pt x="110" y="324"/>
                </a:cubicBezTo>
                <a:cubicBezTo>
                  <a:pt x="220" y="100"/>
                  <a:pt x="687" y="38"/>
                  <a:pt x="850" y="19"/>
                </a:cubicBezTo>
                <a:cubicBezTo>
                  <a:pt x="1013" y="0"/>
                  <a:pt x="1058" y="95"/>
                  <a:pt x="1090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5748" name="Text Box 36">
            <a:extLst>
              <a:ext uri="{FF2B5EF4-FFF2-40B4-BE49-F238E27FC236}">
                <a16:creationId xmlns:a16="http://schemas.microsoft.com/office/drawing/2014/main" id="{3F893C1F-9B58-4697-99AB-F7A50E883BE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997575" y="10668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</a:p>
        </p:txBody>
      </p:sp>
      <p:sp>
        <p:nvSpPr>
          <p:cNvPr id="755749" name="Text Box 37">
            <a:extLst>
              <a:ext uri="{FF2B5EF4-FFF2-40B4-BE49-F238E27FC236}">
                <a16:creationId xmlns:a16="http://schemas.microsoft.com/office/drawing/2014/main" id="{0064FA9F-99E2-4B80-8004-B3122F2B400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072313" y="1066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5750" name="Line 38">
            <a:extLst>
              <a:ext uri="{FF2B5EF4-FFF2-40B4-BE49-F238E27FC236}">
                <a16:creationId xmlns:a16="http://schemas.microsoft.com/office/drawing/2014/main" id="{0F5B4A6B-2184-4013-AB33-DEA168BE6443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607175" y="1371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2">
            <a:extLst>
              <a:ext uri="{FF2B5EF4-FFF2-40B4-BE49-F238E27FC236}">
                <a16:creationId xmlns:a16="http://schemas.microsoft.com/office/drawing/2014/main" id="{2458DCE9-11A4-4AB7-A7EB-E95BAAFBF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10.22</a:t>
            </a:r>
          </a:p>
        </p:txBody>
      </p:sp>
      <p:sp>
        <p:nvSpPr>
          <p:cNvPr id="756739" name="Rectangle 3">
            <a:extLst>
              <a:ext uri="{FF2B5EF4-FFF2-40B4-BE49-F238E27FC236}">
                <a16:creationId xmlns:a16="http://schemas.microsoft.com/office/drawing/2014/main" id="{41DF36A2-BC50-47AB-ABA4-5E2C24145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876800"/>
            <a:ext cx="7772400" cy="1600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i := 2</a:t>
            </a:r>
            <a:r>
              <a:rPr lang="zh-CN" altLang="en-US"/>
              <a:t>不能外提，因为对</a:t>
            </a:r>
            <a:r>
              <a:rPr lang="en-US" altLang="zh-CN"/>
              <a:t>k := i</a:t>
            </a:r>
            <a:r>
              <a:rPr lang="zh-CN" altLang="en-US"/>
              <a:t>，</a:t>
            </a:r>
            <a:r>
              <a:rPr lang="en-US" altLang="zh-CN"/>
              <a:t>i</a:t>
            </a:r>
            <a:r>
              <a:rPr lang="zh-CN" altLang="en-US"/>
              <a:t>的定义可从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zh-CN" altLang="en-US"/>
              <a:t>到达，也可从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zh-CN" altLang="en-US"/>
              <a:t>到达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/>
              <a:t>若不经过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zh-CN" altLang="en-US"/>
              <a:t>，出现错误</a:t>
            </a:r>
          </a:p>
        </p:txBody>
      </p:sp>
      <p:sp>
        <p:nvSpPr>
          <p:cNvPr id="756740" name="Text Box 4">
            <a:extLst>
              <a:ext uri="{FF2B5EF4-FFF2-40B4-BE49-F238E27FC236}">
                <a16:creationId xmlns:a16="http://schemas.microsoft.com/office/drawing/2014/main" id="{B1CFA24B-CA25-49BA-AD1C-4709C917DE0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487863" y="1285875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</a:p>
        </p:txBody>
      </p:sp>
      <p:sp>
        <p:nvSpPr>
          <p:cNvPr id="756741" name="Text Box 5">
            <a:extLst>
              <a:ext uri="{FF2B5EF4-FFF2-40B4-BE49-F238E27FC236}">
                <a16:creationId xmlns:a16="http://schemas.microsoft.com/office/drawing/2014/main" id="{352F9252-3B36-4538-ABDA-F009FB959ED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62600" y="128587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2" name="Text Box 6">
            <a:extLst>
              <a:ext uri="{FF2B5EF4-FFF2-40B4-BE49-F238E27FC236}">
                <a16:creationId xmlns:a16="http://schemas.microsoft.com/office/drawing/2014/main" id="{B68F38F7-E87E-4A92-BB8D-8049BA42498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038600" y="1971675"/>
            <a:ext cx="1981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u &lt;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3" name="Text Box 7">
            <a:extLst>
              <a:ext uri="{FF2B5EF4-FFF2-40B4-BE49-F238E27FC236}">
                <a16:creationId xmlns:a16="http://schemas.microsoft.com/office/drawing/2014/main" id="{4231991C-9749-4C2E-B8C8-FC9ED76E794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15000" y="2300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4" name="Text Box 8">
            <a:extLst>
              <a:ext uri="{FF2B5EF4-FFF2-40B4-BE49-F238E27FC236}">
                <a16:creationId xmlns:a16="http://schemas.microsoft.com/office/drawing/2014/main" id="{A7E744AC-EA9B-4796-AF6E-76C78610B42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038600" y="3200400"/>
            <a:ext cx="1981200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k := i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v := v -1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if v &lt;= 20 goto 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5" name="Text Box 9">
            <a:extLst>
              <a:ext uri="{FF2B5EF4-FFF2-40B4-BE49-F238E27FC236}">
                <a16:creationId xmlns:a16="http://schemas.microsoft.com/office/drawing/2014/main" id="{0FDFB36E-B94E-4E92-89F6-1C8BFC31528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15000" y="2819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6" name="Text Box 10">
            <a:extLst>
              <a:ext uri="{FF2B5EF4-FFF2-40B4-BE49-F238E27FC236}">
                <a16:creationId xmlns:a16="http://schemas.microsoft.com/office/drawing/2014/main" id="{42D32962-654F-4DE4-9304-216313A7F37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495800" y="45100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j := i</a:t>
            </a:r>
          </a:p>
        </p:txBody>
      </p:sp>
      <p:sp>
        <p:nvSpPr>
          <p:cNvPr id="756747" name="Text Box 11">
            <a:extLst>
              <a:ext uri="{FF2B5EF4-FFF2-40B4-BE49-F238E27FC236}">
                <a16:creationId xmlns:a16="http://schemas.microsoft.com/office/drawing/2014/main" id="{38936981-C558-4A1A-B5F0-FABB583AC35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70538" y="45100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48" name="Text Box 12">
            <a:extLst>
              <a:ext uri="{FF2B5EF4-FFF2-40B4-BE49-F238E27FC236}">
                <a16:creationId xmlns:a16="http://schemas.microsoft.com/office/drawing/2014/main" id="{E5C41DF8-3F68-40C9-A41A-8F51618DCEC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95600" y="2438400"/>
            <a:ext cx="10668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i := 2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 := u + 1</a:t>
            </a:r>
          </a:p>
        </p:txBody>
      </p:sp>
      <p:sp>
        <p:nvSpPr>
          <p:cNvPr id="756749" name="Text Box 13">
            <a:extLst>
              <a:ext uri="{FF2B5EF4-FFF2-40B4-BE49-F238E27FC236}">
                <a16:creationId xmlns:a16="http://schemas.microsoft.com/office/drawing/2014/main" id="{44A8ADD5-730E-4F30-96E2-FF1D292E40D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038600" y="2667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56750" name="Line 14">
            <a:extLst>
              <a:ext uri="{FF2B5EF4-FFF2-40B4-BE49-F238E27FC236}">
                <a16:creationId xmlns:a16="http://schemas.microsoft.com/office/drawing/2014/main" id="{FEBE5BBA-4D86-417B-A5DD-1157DAAB4D8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105400" y="15906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1" name="Line 15">
            <a:extLst>
              <a:ext uri="{FF2B5EF4-FFF2-40B4-BE49-F238E27FC236}">
                <a16:creationId xmlns:a16="http://schemas.microsoft.com/office/drawing/2014/main" id="{0BEE57EE-CE06-439B-A785-04C5693504A1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105400" y="2286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2" name="Line 16">
            <a:extLst>
              <a:ext uri="{FF2B5EF4-FFF2-40B4-BE49-F238E27FC236}">
                <a16:creationId xmlns:a16="http://schemas.microsoft.com/office/drawing/2014/main" id="{D5AC58AB-EF6A-4180-9ECF-79C6D6E4329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105400" y="4114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3" name="Line 17">
            <a:extLst>
              <a:ext uri="{FF2B5EF4-FFF2-40B4-BE49-F238E27FC236}">
                <a16:creationId xmlns:a16="http://schemas.microsoft.com/office/drawing/2014/main" id="{E56D9DCB-FC8E-47BB-BBD9-AF0AB0950DFB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505200" y="22860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4" name="Line 18">
            <a:extLst>
              <a:ext uri="{FF2B5EF4-FFF2-40B4-BE49-F238E27FC236}">
                <a16:creationId xmlns:a16="http://schemas.microsoft.com/office/drawing/2014/main" id="{84EFB8A3-4D7F-4EB0-8C25-6A04AEE2AC92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505200" y="30480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6755" name="Freeform 19">
            <a:extLst>
              <a:ext uri="{FF2B5EF4-FFF2-40B4-BE49-F238E27FC236}">
                <a16:creationId xmlns:a16="http://schemas.microsoft.com/office/drawing/2014/main" id="{904C0F81-B953-4739-8B19-3D4D27C2341E}"/>
              </a:ext>
            </a:extLst>
          </p:cNvPr>
          <p:cNvSpPr>
            <a:spLocks/>
          </p:cNvSpPr>
          <p:nvPr/>
        </p:nvSpPr>
        <p:spPr bwMode="ltGray">
          <a:xfrm>
            <a:off x="2763838" y="1608138"/>
            <a:ext cx="1665287" cy="2828925"/>
          </a:xfrm>
          <a:custGeom>
            <a:avLst/>
            <a:gdLst>
              <a:gd name="T0" fmla="*/ 1043 w 1049"/>
              <a:gd name="T1" fmla="*/ 1579 h 1782"/>
              <a:gd name="T2" fmla="*/ 899 w 1049"/>
              <a:gd name="T3" fmla="*/ 1771 h 1782"/>
              <a:gd name="T4" fmla="*/ 143 w 1049"/>
              <a:gd name="T5" fmla="*/ 1577 h 1782"/>
              <a:gd name="T6" fmla="*/ 63 w 1049"/>
              <a:gd name="T7" fmla="*/ 540 h 1782"/>
              <a:gd name="T8" fmla="*/ 519 w 1049"/>
              <a:gd name="T9" fmla="*/ 53 h 1782"/>
              <a:gd name="T10" fmla="*/ 1033 w 1049"/>
              <a:gd name="T11" fmla="*/ 221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9" h="1782">
                <a:moveTo>
                  <a:pt x="1043" y="1579"/>
                </a:moveTo>
                <a:cubicBezTo>
                  <a:pt x="1039" y="1675"/>
                  <a:pt x="1049" y="1771"/>
                  <a:pt x="899" y="1771"/>
                </a:cubicBezTo>
                <a:cubicBezTo>
                  <a:pt x="749" y="1771"/>
                  <a:pt x="282" y="1782"/>
                  <a:pt x="143" y="1577"/>
                </a:cubicBezTo>
                <a:cubicBezTo>
                  <a:pt x="4" y="1372"/>
                  <a:pt x="0" y="794"/>
                  <a:pt x="63" y="540"/>
                </a:cubicBezTo>
                <a:cubicBezTo>
                  <a:pt x="126" y="286"/>
                  <a:pt x="357" y="106"/>
                  <a:pt x="519" y="53"/>
                </a:cubicBezTo>
                <a:cubicBezTo>
                  <a:pt x="681" y="0"/>
                  <a:pt x="926" y="186"/>
                  <a:pt x="1033" y="22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>
            <a:extLst>
              <a:ext uri="{FF2B5EF4-FFF2-40B4-BE49-F238E27FC236}">
                <a16:creationId xmlns:a16="http://schemas.microsoft.com/office/drawing/2014/main" id="{CBE8CB27-B026-4AE9-A8C8-978B0F964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10.8  </a:t>
            </a:r>
            <a:r>
              <a:rPr lang="zh-CN" altLang="en-US"/>
              <a:t>代码外提</a:t>
            </a:r>
          </a:p>
        </p:txBody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B21C3F19-9B6B-49CD-98E6-1EC370016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60400" indent="-660400">
              <a:buFont typeface="Wingdings" panose="05000000000000000000" pitchFamily="2" charset="2"/>
              <a:buNone/>
            </a:pPr>
            <a:r>
              <a:rPr lang="zh-CN" altLang="en-US" sz="2800"/>
              <a:t>输入：计算了</a:t>
            </a:r>
            <a:r>
              <a:rPr lang="en-US" altLang="zh-CN" sz="2800"/>
              <a:t>ud</a:t>
            </a:r>
            <a:r>
              <a:rPr lang="zh-CN" altLang="en-US" sz="2800"/>
              <a:t>链和支配节点信息的循环</a:t>
            </a:r>
            <a:r>
              <a:rPr lang="en-US" altLang="zh-CN" sz="2800"/>
              <a:t>L</a:t>
            </a:r>
          </a:p>
          <a:p>
            <a:pPr marL="660400" indent="-660400">
              <a:buFont typeface="Wingdings" panose="05000000000000000000" pitchFamily="2" charset="2"/>
              <a:buNone/>
            </a:pPr>
            <a:r>
              <a:rPr lang="zh-CN" altLang="en-US" sz="2800"/>
              <a:t>输出：将某些语句外提至新增前置节点</a:t>
            </a:r>
          </a:p>
          <a:p>
            <a:pPr marL="660400" indent="-660400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 marL="660400" indent="-660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利用算法</a:t>
            </a:r>
            <a:r>
              <a:rPr lang="en-US" altLang="zh-CN" sz="2400"/>
              <a:t>10.7</a:t>
            </a:r>
            <a:r>
              <a:rPr lang="zh-CN" altLang="en-US" sz="2400"/>
              <a:t>寻找循环不变语句</a:t>
            </a:r>
          </a:p>
          <a:p>
            <a:pPr marL="660400" indent="-660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对步骤</a:t>
            </a:r>
            <a:r>
              <a:rPr lang="en-US" altLang="zh-CN" sz="2400"/>
              <a:t>1</a:t>
            </a:r>
            <a:r>
              <a:rPr lang="zh-CN" altLang="en-US" sz="2400"/>
              <a:t>中找到的每个语句</a:t>
            </a:r>
            <a:r>
              <a:rPr lang="en-US" altLang="zh-CN" sz="2400"/>
              <a:t>s</a:t>
            </a:r>
            <a:r>
              <a:rPr lang="zh-CN" altLang="en-US" sz="2400"/>
              <a:t>（定义</a:t>
            </a:r>
            <a:r>
              <a:rPr lang="en-US" altLang="zh-CN" sz="2400"/>
              <a:t>x</a:t>
            </a:r>
            <a:r>
              <a:rPr lang="zh-CN" altLang="en-US" sz="2400"/>
              <a:t>），检查：</a:t>
            </a:r>
          </a:p>
          <a:p>
            <a:pPr marL="1035050" lvl="1" indent="-577850">
              <a:buFont typeface="Wingdings" panose="05000000000000000000" pitchFamily="2" charset="2"/>
              <a:buAutoNum type="romanLcPeriod"/>
            </a:pPr>
            <a:r>
              <a:rPr lang="en-US" altLang="zh-CN" sz="2000"/>
              <a:t>s</a:t>
            </a:r>
            <a:r>
              <a:rPr lang="zh-CN" altLang="en-US" sz="2000"/>
              <a:t>所在块支配</a:t>
            </a:r>
            <a:r>
              <a:rPr lang="en-US" altLang="zh-CN" sz="2000"/>
              <a:t>L</a:t>
            </a:r>
            <a:r>
              <a:rPr lang="zh-CN" altLang="en-US" sz="2000"/>
              <a:t>的所有出口</a:t>
            </a:r>
          </a:p>
          <a:p>
            <a:pPr marL="1035050" lvl="1" indent="-577850">
              <a:buFont typeface="Wingdings" panose="05000000000000000000" pitchFamily="2" charset="2"/>
              <a:buAutoNum type="romanLcPeriod"/>
            </a:pPr>
            <a:r>
              <a:rPr lang="en-US" altLang="zh-CN" sz="2000"/>
              <a:t>x</a:t>
            </a:r>
            <a:r>
              <a:rPr lang="zh-CN" altLang="en-US" sz="2000"/>
              <a:t>在</a:t>
            </a:r>
            <a:r>
              <a:rPr lang="en-US" altLang="zh-CN" sz="2000"/>
              <a:t>L</a:t>
            </a:r>
            <a:r>
              <a:rPr lang="zh-CN" altLang="en-US" sz="2000"/>
              <a:t>的其他地方没有被定义</a:t>
            </a:r>
          </a:p>
          <a:p>
            <a:pPr marL="1035050" lvl="1" indent="-577850">
              <a:buFont typeface="Wingdings" panose="05000000000000000000" pitchFamily="2" charset="2"/>
              <a:buAutoNum type="romanLcPeriod"/>
            </a:pPr>
            <a:r>
              <a:rPr lang="en-US" altLang="zh-CN" sz="2000"/>
              <a:t>L</a:t>
            </a:r>
            <a:r>
              <a:rPr lang="zh-CN" altLang="en-US" sz="2000"/>
              <a:t>中所有</a:t>
            </a:r>
            <a:r>
              <a:rPr lang="en-US" altLang="zh-CN" sz="2000"/>
              <a:t>x</a:t>
            </a:r>
            <a:r>
              <a:rPr lang="zh-CN" altLang="en-US" sz="2000"/>
              <a:t>的引用只能由</a:t>
            </a:r>
            <a:r>
              <a:rPr lang="en-US" altLang="zh-CN" sz="2000"/>
              <a:t>s</a:t>
            </a:r>
            <a:r>
              <a:rPr lang="zh-CN" altLang="en-US" sz="2000"/>
              <a:t>中</a:t>
            </a:r>
            <a:r>
              <a:rPr lang="en-US" altLang="zh-CN" sz="2000"/>
              <a:t>x</a:t>
            </a:r>
            <a:r>
              <a:rPr lang="zh-CN" altLang="en-US" sz="2000"/>
              <a:t>的定义到达</a:t>
            </a:r>
          </a:p>
          <a:p>
            <a:pPr marL="660400" indent="-660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按语句找到的顺序，将满足</a:t>
            </a:r>
            <a:r>
              <a:rPr lang="en-US" altLang="zh-CN" sz="2400"/>
              <a:t>3</a:t>
            </a:r>
            <a:r>
              <a:rPr lang="zh-CN" altLang="en-US" sz="2400"/>
              <a:t>个条件的语句</a:t>
            </a:r>
            <a:r>
              <a:rPr lang="en-US" altLang="zh-CN" sz="2400"/>
              <a:t>s</a:t>
            </a:r>
            <a:r>
              <a:rPr lang="zh-CN" altLang="en-US" sz="2400"/>
              <a:t>迁移到新创建的前置节点，但应满足：对</a:t>
            </a:r>
            <a:r>
              <a:rPr lang="en-US" altLang="zh-CN" sz="2400"/>
              <a:t>s</a:t>
            </a:r>
            <a:r>
              <a:rPr lang="zh-CN" altLang="en-US" sz="2400"/>
              <a:t>中运算对象，在</a:t>
            </a:r>
            <a:r>
              <a:rPr lang="en-US" altLang="zh-CN" sz="2400"/>
              <a:t>L</a:t>
            </a:r>
            <a:r>
              <a:rPr lang="zh-CN" altLang="en-US" sz="2400"/>
              <a:t>中定义它的语句已经迁移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Rectangle 2">
            <a:extLst>
              <a:ext uri="{FF2B5EF4-FFF2-40B4-BE49-F238E27FC236}">
                <a16:creationId xmlns:a16="http://schemas.microsoft.com/office/drawing/2014/main" id="{0D7CFD8C-1B17-4C85-BEEE-2CCEB2B73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10.7.5  </a:t>
            </a:r>
            <a:r>
              <a:rPr lang="zh-CN" altLang="en-US"/>
              <a:t>可选的代码外提方案</a:t>
            </a:r>
          </a:p>
        </p:txBody>
      </p:sp>
      <p:sp>
        <p:nvSpPr>
          <p:cNvPr id="758787" name="Rectangle 3">
            <a:extLst>
              <a:ext uri="{FF2B5EF4-FFF2-40B4-BE49-F238E27FC236}">
                <a16:creationId xmlns:a16="http://schemas.microsoft.com/office/drawing/2014/main" id="{F6FCB212-DD4F-4828-90F0-5033C18EA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放宽条件</a:t>
            </a:r>
            <a:r>
              <a:rPr lang="en-US" altLang="zh-CN"/>
              <a:t>1</a:t>
            </a:r>
          </a:p>
          <a:p>
            <a:pPr lvl="1"/>
            <a:r>
              <a:rPr lang="en-US" altLang="zh-CN"/>
              <a:t>1’. s</a:t>
            </a:r>
            <a:r>
              <a:rPr lang="zh-CN" altLang="en-US"/>
              <a:t>所在块支配</a:t>
            </a:r>
            <a:r>
              <a:rPr lang="en-US" altLang="zh-CN"/>
              <a:t>L</a:t>
            </a:r>
            <a:r>
              <a:rPr lang="zh-CN" altLang="en-US"/>
              <a:t>的所有出口，或</a:t>
            </a:r>
            <a:r>
              <a:rPr lang="en-US" altLang="zh-CN"/>
              <a:t>x</a:t>
            </a:r>
            <a:r>
              <a:rPr lang="zh-CN" altLang="en-US"/>
              <a:t>在循环之外没有被引用</a:t>
            </a:r>
          </a:p>
          <a:p>
            <a:pPr lvl="1"/>
            <a:r>
              <a:rPr lang="zh-CN" altLang="en-US"/>
              <a:t>平均性能更好，但有时会增加运行时间，有时还可能导致错误</a:t>
            </a:r>
          </a:p>
          <a:p>
            <a:r>
              <a:rPr lang="zh-CN" altLang="en-US"/>
              <a:t>放宽</a:t>
            </a:r>
            <a:r>
              <a:rPr lang="en-US" altLang="zh-CN"/>
              <a:t>2i</a:t>
            </a:r>
            <a:r>
              <a:rPr lang="zh-CN" altLang="en-US"/>
              <a:t>、</a:t>
            </a:r>
            <a:r>
              <a:rPr lang="en-US" altLang="zh-CN"/>
              <a:t>2ii</a:t>
            </a:r>
            <a:r>
              <a:rPr lang="zh-CN" altLang="en-US"/>
              <a:t>、</a:t>
            </a:r>
            <a:r>
              <a:rPr lang="en-US" altLang="zh-CN"/>
              <a:t>2iii</a:t>
            </a:r>
          </a:p>
          <a:p>
            <a:pPr lvl="1"/>
            <a:r>
              <a:rPr lang="zh-CN" altLang="en-US"/>
              <a:t>在前置节点添加</a:t>
            </a:r>
            <a:r>
              <a:rPr lang="en-US" altLang="zh-CN"/>
              <a:t>t:=x+y</a:t>
            </a:r>
            <a:r>
              <a:rPr lang="zh-CN" altLang="en-US"/>
              <a:t>，将循环内</a:t>
            </a:r>
            <a:r>
              <a:rPr lang="en-US" altLang="zh-CN"/>
              <a:t>x:=y+z</a:t>
            </a:r>
            <a:r>
              <a:rPr lang="zh-CN" altLang="en-US"/>
              <a:t>替换为</a:t>
            </a:r>
            <a:r>
              <a:rPr lang="en-US" altLang="zh-CN"/>
              <a:t>x:=t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>
            <a:extLst>
              <a:ext uri="{FF2B5EF4-FFF2-40B4-BE49-F238E27FC236}">
                <a16:creationId xmlns:a16="http://schemas.microsoft.com/office/drawing/2014/main" id="{3CC7BE63-5CA4-4C6D-84FE-22F07D01E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10.7.6  </a:t>
            </a:r>
            <a:r>
              <a:rPr lang="zh-CN" altLang="en-US" sz="3600"/>
              <a:t>代码外提后数据流信息的维护</a:t>
            </a:r>
          </a:p>
        </p:txBody>
      </p:sp>
      <p:sp>
        <p:nvSpPr>
          <p:cNvPr id="759811" name="Rectangle 3">
            <a:extLst>
              <a:ext uri="{FF2B5EF4-FFF2-40B4-BE49-F238E27FC236}">
                <a16:creationId xmlns:a16="http://schemas.microsoft.com/office/drawing/2014/main" id="{BBDA1E8E-3935-48B7-9DD9-D44981F77C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/>
            <a:r>
              <a:rPr lang="zh-CN" altLang="en-US" sz="2800"/>
              <a:t>代码外提后，</a:t>
            </a:r>
            <a:r>
              <a:rPr lang="en-US" altLang="zh-CN" sz="2800"/>
              <a:t>ud</a:t>
            </a:r>
            <a:r>
              <a:rPr lang="zh-CN" altLang="en-US" sz="2800"/>
              <a:t>链信息不会发生改变</a:t>
            </a:r>
            <a:r>
              <a:rPr lang="en-US" altLang="zh-CN" sz="2800"/>
              <a:t>——</a:t>
            </a:r>
            <a:r>
              <a:rPr lang="zh-CN" altLang="en-US" sz="2800"/>
              <a:t>语句</a:t>
            </a:r>
            <a:r>
              <a:rPr lang="en-US" altLang="zh-CN" sz="2800"/>
              <a:t>s</a:t>
            </a:r>
            <a:r>
              <a:rPr lang="zh-CN" altLang="en-US" sz="2800"/>
              <a:t>外提，原来能由它到达的仍可到达</a:t>
            </a:r>
          </a:p>
          <a:p>
            <a:pPr marL="609600" indent="-609600"/>
            <a:r>
              <a:rPr lang="zh-CN" altLang="en-US" sz="2800"/>
              <a:t>实现问题：</a:t>
            </a:r>
            <a:r>
              <a:rPr lang="en-US" altLang="zh-CN" sz="2800"/>
              <a:t>s</a:t>
            </a:r>
            <a:r>
              <a:rPr lang="zh-CN" altLang="en-US" sz="2800"/>
              <a:t>位置改变，</a:t>
            </a:r>
            <a:r>
              <a:rPr lang="en-US" altLang="zh-CN" sz="2800"/>
              <a:t>ud</a:t>
            </a:r>
            <a:r>
              <a:rPr lang="zh-CN" altLang="en-US" sz="2800"/>
              <a:t>链如何仍指向它？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二重指针方式</a:t>
            </a:r>
          </a:p>
          <a:p>
            <a:pPr marL="1371600" lvl="2" indent="-457200"/>
            <a:r>
              <a:rPr lang="zh-CN" altLang="en-US" sz="2000"/>
              <a:t>一个指针</a:t>
            </a:r>
            <a:r>
              <a:rPr lang="en-US" altLang="zh-CN" sz="2000"/>
              <a:t>p</a:t>
            </a:r>
            <a:r>
              <a:rPr lang="en-US" altLang="zh-CN" sz="2000" baseline="-25000"/>
              <a:t>s</a:t>
            </a:r>
            <a:r>
              <a:rPr lang="zh-CN" altLang="en-US" sz="2000"/>
              <a:t>始终指向</a:t>
            </a:r>
            <a:r>
              <a:rPr lang="en-US" altLang="zh-CN" sz="2000"/>
              <a:t>s</a:t>
            </a:r>
            <a:r>
              <a:rPr lang="zh-CN" altLang="en-US" sz="2000"/>
              <a:t>，</a:t>
            </a:r>
            <a:r>
              <a:rPr lang="en-US" altLang="zh-CN" sz="2000"/>
              <a:t>ud</a:t>
            </a:r>
            <a:r>
              <a:rPr lang="zh-CN" altLang="en-US" sz="2000"/>
              <a:t>链中保存指向</a:t>
            </a:r>
            <a:r>
              <a:rPr lang="en-US" altLang="zh-CN" sz="2000"/>
              <a:t>p</a:t>
            </a:r>
            <a:r>
              <a:rPr lang="en-US" altLang="zh-CN" sz="2000" baseline="-25000"/>
              <a:t>s</a:t>
            </a:r>
            <a:r>
              <a:rPr lang="zh-CN" altLang="en-US" sz="2000"/>
              <a:t>的指针，</a:t>
            </a:r>
            <a:r>
              <a:rPr lang="en-US" altLang="zh-CN" sz="2000"/>
              <a:t>s</a:t>
            </a:r>
            <a:r>
              <a:rPr lang="zh-CN" altLang="en-US" sz="2000"/>
              <a:t>移动，修改</a:t>
            </a:r>
            <a:r>
              <a:rPr lang="en-US" altLang="zh-CN" sz="2000"/>
              <a:t>p</a:t>
            </a:r>
            <a:r>
              <a:rPr lang="en-US" altLang="zh-CN" sz="2000" baseline="-25000"/>
              <a:t>s</a:t>
            </a:r>
            <a:r>
              <a:rPr lang="zh-CN" altLang="en-US" sz="2000"/>
              <a:t>的值即可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一重指针</a:t>
            </a:r>
          </a:p>
          <a:p>
            <a:pPr marL="1371600" lvl="2" indent="-457200"/>
            <a:r>
              <a:rPr lang="zh-CN" altLang="en-US" sz="2000"/>
              <a:t>结合</a:t>
            </a:r>
            <a:r>
              <a:rPr lang="en-US" altLang="zh-CN" sz="2000"/>
              <a:t>du</a:t>
            </a:r>
            <a:r>
              <a:rPr lang="zh-CN" altLang="en-US" sz="2000"/>
              <a:t>链寻找引用位置，提高效率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>
            <a:extLst>
              <a:ext uri="{FF2B5EF4-FFF2-40B4-BE49-F238E27FC236}">
                <a16:creationId xmlns:a16="http://schemas.microsoft.com/office/drawing/2014/main" id="{8E1DE2F4-3E49-40FE-A2FF-77A120626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10.7.7  </a:t>
            </a:r>
            <a:r>
              <a:rPr lang="zh-CN" altLang="en-US"/>
              <a:t>归纳变量删除</a:t>
            </a:r>
          </a:p>
        </p:txBody>
      </p:sp>
      <p:sp>
        <p:nvSpPr>
          <p:cNvPr id="760835" name="Rectangle 3">
            <a:extLst>
              <a:ext uri="{FF2B5EF4-FFF2-40B4-BE49-F238E27FC236}">
                <a16:creationId xmlns:a16="http://schemas.microsoft.com/office/drawing/2014/main" id="{264FBBB0-17CB-4A12-B9EE-0BF53DC2E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/>
              <a:t>算法</a:t>
            </a:r>
            <a:r>
              <a:rPr lang="en-US" altLang="zh-CN"/>
              <a:t>10.9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输入：计算了到达定义信息和循环不变计算信息的循环</a:t>
            </a:r>
            <a:r>
              <a:rPr lang="en-US" altLang="zh-CN" sz="2400"/>
              <a:t>L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输出：一组归纳变量，每个归纳变量与一个三元组</a:t>
            </a:r>
            <a:r>
              <a:rPr lang="en-US" altLang="zh-CN" sz="2400"/>
              <a:t>(i, c, d)</a:t>
            </a:r>
            <a:r>
              <a:rPr lang="zh-CN" altLang="en-US" sz="2400"/>
              <a:t>相关联，其中</a:t>
            </a:r>
            <a:r>
              <a:rPr lang="en-US" altLang="zh-CN" sz="2400"/>
              <a:t>i</a:t>
            </a:r>
            <a:r>
              <a:rPr lang="zh-CN" altLang="en-US" sz="2400"/>
              <a:t>是</a:t>
            </a:r>
            <a:r>
              <a:rPr lang="zh-CN" altLang="en-US" sz="2400">
                <a:solidFill>
                  <a:schemeClr val="folHlink"/>
                </a:solidFill>
                <a:ea typeface="黑体" panose="02010609060101010101" pitchFamily="49" charset="-122"/>
              </a:rPr>
              <a:t>基本归纳变量</a:t>
            </a:r>
            <a:r>
              <a:rPr lang="zh-CN" altLang="en-US" sz="2400"/>
              <a:t>（循环中对</a:t>
            </a:r>
            <a:r>
              <a:rPr lang="en-US" altLang="zh-CN" sz="2400"/>
              <a:t>i</a:t>
            </a:r>
            <a:r>
              <a:rPr lang="zh-CN" altLang="en-US" sz="2400"/>
              <a:t>的赋值只有唯一的</a:t>
            </a:r>
            <a:r>
              <a:rPr lang="en-US" altLang="zh-CN" sz="2400"/>
              <a:t>i := i </a:t>
            </a:r>
            <a:r>
              <a:rPr lang="en-US" altLang="zh-CN" sz="2400">
                <a:latin typeface="宋体" panose="02010600030101010101" pitchFamily="2" charset="-122"/>
              </a:rPr>
              <a:t>±</a:t>
            </a:r>
            <a:r>
              <a:rPr lang="en-US" altLang="zh-CN" sz="2400"/>
              <a:t> a</a:t>
            </a:r>
            <a:r>
              <a:rPr lang="zh-CN" altLang="en-US" sz="2400"/>
              <a:t>，</a:t>
            </a:r>
            <a:r>
              <a:rPr lang="en-US" altLang="zh-CN" sz="2400"/>
              <a:t>a</a:t>
            </a:r>
            <a:r>
              <a:rPr lang="zh-CN" altLang="en-US" sz="2400"/>
              <a:t>是常量），</a:t>
            </a:r>
            <a:r>
              <a:rPr lang="en-US" altLang="zh-CN" sz="2400"/>
              <a:t>c</a:t>
            </a:r>
            <a:r>
              <a:rPr lang="zh-CN" altLang="en-US" sz="2400"/>
              <a:t>和</a:t>
            </a:r>
            <a:r>
              <a:rPr lang="en-US" altLang="zh-CN" sz="2400"/>
              <a:t>d</a:t>
            </a:r>
            <a:r>
              <a:rPr lang="zh-CN" altLang="en-US" sz="2400"/>
              <a:t>是常量，在</a:t>
            </a:r>
            <a:r>
              <a:rPr lang="en-US" altLang="zh-CN" sz="2400"/>
              <a:t>j</a:t>
            </a:r>
            <a:r>
              <a:rPr lang="zh-CN" altLang="en-US" sz="2400"/>
              <a:t>的定义点，</a:t>
            </a:r>
            <a:r>
              <a:rPr lang="en-US" altLang="zh-CN" sz="2400"/>
              <a:t>j := c * i + d</a:t>
            </a:r>
            <a:r>
              <a:rPr lang="zh-CN" altLang="en-US" sz="2400"/>
              <a:t>，称</a:t>
            </a:r>
            <a:r>
              <a:rPr lang="en-US" altLang="zh-CN" sz="2400"/>
              <a:t>j</a:t>
            </a:r>
            <a:r>
              <a:rPr lang="zh-CN" altLang="en-US" sz="2400"/>
              <a:t>属于</a:t>
            </a:r>
            <a:r>
              <a:rPr lang="en-US" altLang="zh-CN" sz="2400"/>
              <a:t>i</a:t>
            </a:r>
            <a:r>
              <a:rPr lang="zh-CN" altLang="en-US" sz="2400"/>
              <a:t>族，</a:t>
            </a:r>
            <a:r>
              <a:rPr lang="en-US" altLang="zh-CN" sz="2400"/>
              <a:t>i</a:t>
            </a:r>
            <a:r>
              <a:rPr lang="zh-CN" altLang="en-US" sz="2400"/>
              <a:t>当然属于自身的族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扫描</a:t>
            </a:r>
            <a:r>
              <a:rPr lang="en-US" altLang="zh-CN" sz="2000"/>
              <a:t>L</a:t>
            </a:r>
            <a:r>
              <a:rPr lang="zh-CN" altLang="en-US" sz="2000"/>
              <a:t>的语句，找出所有的基本归纳变量。这里要用到循环不变计算的信息，与基本归纳变量</a:t>
            </a:r>
            <a:r>
              <a:rPr lang="en-US" altLang="zh-CN" sz="2000"/>
              <a:t>i</a:t>
            </a:r>
            <a:r>
              <a:rPr lang="zh-CN" altLang="en-US" sz="2000"/>
              <a:t>相关联的三元组是</a:t>
            </a:r>
            <a:r>
              <a:rPr lang="en-US" altLang="zh-CN" sz="2000"/>
              <a:t>(i, 1, 0)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>
            <a:extLst>
              <a:ext uri="{FF2B5EF4-FFF2-40B4-BE49-F238E27FC236}">
                <a16:creationId xmlns:a16="http://schemas.microsoft.com/office/drawing/2014/main" id="{7FF12826-65EC-4418-913B-AA38D5956B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10.9</a:t>
            </a:r>
            <a:r>
              <a:rPr lang="zh-CN" altLang="en-US"/>
              <a:t>（续）</a:t>
            </a:r>
          </a:p>
        </p:txBody>
      </p:sp>
      <p:sp>
        <p:nvSpPr>
          <p:cNvPr id="761859" name="Rectangle 3">
            <a:extLst>
              <a:ext uri="{FF2B5EF4-FFF2-40B4-BE49-F238E27FC236}">
                <a16:creationId xmlns:a16="http://schemas.microsoft.com/office/drawing/2014/main" id="{ECD440C2-B1B6-47DD-B0EC-8AFB84151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 startAt="2"/>
            </a:pPr>
            <a:r>
              <a:rPr lang="zh-CN" altLang="en-US" sz="2000"/>
              <a:t>寻找循环中只有一次赋值的变量</a:t>
            </a:r>
            <a:r>
              <a:rPr lang="en-US" altLang="zh-CN" sz="2000"/>
              <a:t>k</a:t>
            </a:r>
            <a:r>
              <a:rPr lang="zh-CN" altLang="en-US" sz="2000"/>
              <a:t>，赋值形式如下：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sz="2000"/>
              <a:t>k := j * b,  k := j / b,  k := j</a:t>
            </a:r>
            <a:r>
              <a:rPr lang="en-US" altLang="zh-CN" sz="2000">
                <a:latin typeface="宋体" panose="02010600030101010101" pitchFamily="2" charset="-122"/>
              </a:rPr>
              <a:t>±</a:t>
            </a:r>
            <a:r>
              <a:rPr lang="en-US" altLang="zh-CN" sz="2000"/>
              <a:t>b, k := b</a:t>
            </a:r>
            <a:r>
              <a:rPr lang="en-US" altLang="zh-CN" sz="2000">
                <a:latin typeface="宋体" panose="02010600030101010101" pitchFamily="2" charset="-122"/>
              </a:rPr>
              <a:t>±</a:t>
            </a:r>
            <a:r>
              <a:rPr lang="en-US" altLang="zh-CN" sz="2000"/>
              <a:t>j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其中</a:t>
            </a:r>
            <a:r>
              <a:rPr lang="en-US" altLang="zh-CN" sz="2000"/>
              <a:t>b</a:t>
            </a:r>
            <a:r>
              <a:rPr lang="zh-CN" altLang="en-US" sz="2000"/>
              <a:t>为常数，</a:t>
            </a:r>
            <a:r>
              <a:rPr lang="en-US" altLang="zh-CN" sz="2000"/>
              <a:t>j</a:t>
            </a:r>
            <a:r>
              <a:rPr lang="zh-CN" altLang="en-US" sz="2000"/>
              <a:t>为归纳变量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若</a:t>
            </a:r>
            <a:r>
              <a:rPr lang="en-US" altLang="zh-CN" sz="2000"/>
              <a:t>j</a:t>
            </a:r>
            <a:r>
              <a:rPr lang="zh-CN" altLang="en-US" sz="2000"/>
              <a:t>为基本归纳变量，则</a:t>
            </a:r>
            <a:r>
              <a:rPr lang="en-US" altLang="zh-CN" sz="2000"/>
              <a:t>k</a:t>
            </a:r>
            <a:r>
              <a:rPr lang="zh-CN" altLang="en-US" sz="2000"/>
              <a:t>属于</a:t>
            </a:r>
            <a:r>
              <a:rPr lang="en-US" altLang="zh-CN" sz="2000"/>
              <a:t>i</a:t>
            </a:r>
            <a:r>
              <a:rPr lang="zh-CN" altLang="en-US" sz="2000"/>
              <a:t>族，三元组根据赋值语句得出，如第一种情况为</a:t>
            </a:r>
            <a:r>
              <a:rPr lang="en-US" altLang="zh-CN" sz="2000"/>
              <a:t>(j, b, 0)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若</a:t>
            </a:r>
            <a:r>
              <a:rPr lang="en-US" altLang="zh-CN" sz="2000"/>
              <a:t>j</a:t>
            </a:r>
            <a:r>
              <a:rPr lang="zh-CN" altLang="en-US" sz="2000"/>
              <a:t>不是基本归纳变量，假定它属于</a:t>
            </a:r>
            <a:r>
              <a:rPr lang="en-US" altLang="zh-CN" sz="2000"/>
              <a:t>i</a:t>
            </a:r>
            <a:r>
              <a:rPr lang="zh-CN" altLang="en-US" sz="2000"/>
              <a:t>族，则要求：</a:t>
            </a:r>
          </a:p>
          <a:p>
            <a:pPr marL="609600" indent="-609600">
              <a:buFont typeface="Wingdings" panose="05000000000000000000" pitchFamily="2" charset="2"/>
              <a:buAutoNum type="alphaLcParenR"/>
            </a:pPr>
            <a:r>
              <a:rPr lang="zh-CN" altLang="en-US" sz="2000"/>
              <a:t>在循环</a:t>
            </a:r>
            <a:r>
              <a:rPr lang="en-US" altLang="zh-CN" sz="2000"/>
              <a:t>L</a:t>
            </a:r>
            <a:r>
              <a:rPr lang="zh-CN" altLang="en-US" sz="2000"/>
              <a:t>中对</a:t>
            </a:r>
            <a:r>
              <a:rPr lang="en-US" altLang="zh-CN" sz="2000"/>
              <a:t>j</a:t>
            </a:r>
            <a:r>
              <a:rPr lang="zh-CN" altLang="en-US" sz="2000"/>
              <a:t>的唯一赋值和对</a:t>
            </a:r>
            <a:r>
              <a:rPr lang="en-US" altLang="zh-CN" sz="2000"/>
              <a:t>k</a:t>
            </a:r>
            <a:r>
              <a:rPr lang="zh-CN" altLang="en-US" sz="2000"/>
              <a:t>的赋值之间没有对</a:t>
            </a:r>
            <a:r>
              <a:rPr lang="en-US" altLang="zh-CN" sz="2000"/>
              <a:t>i</a:t>
            </a:r>
            <a:r>
              <a:rPr lang="zh-CN" altLang="en-US" sz="2000"/>
              <a:t>的赋值</a:t>
            </a:r>
          </a:p>
          <a:p>
            <a:pPr marL="609600" indent="-609600">
              <a:buFont typeface="Wingdings" panose="05000000000000000000" pitchFamily="2" charset="2"/>
              <a:buAutoNum type="alphaLcParenR"/>
            </a:pPr>
            <a:r>
              <a:rPr lang="zh-CN" altLang="en-US" sz="2000"/>
              <a:t>循环外没有</a:t>
            </a:r>
            <a:r>
              <a:rPr lang="en-US" altLang="zh-CN" sz="2000"/>
              <a:t>j</a:t>
            </a:r>
            <a:r>
              <a:rPr lang="zh-CN" altLang="en-US" sz="2000"/>
              <a:t>的定义可到达</a:t>
            </a:r>
            <a:r>
              <a:rPr lang="en-US" altLang="zh-CN" sz="2000"/>
              <a:t>k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则由</a:t>
            </a:r>
            <a:r>
              <a:rPr lang="en-US" altLang="zh-CN" sz="2000"/>
              <a:t>j</a:t>
            </a:r>
            <a:r>
              <a:rPr lang="zh-CN" altLang="en-US" sz="2000"/>
              <a:t>的三元组</a:t>
            </a:r>
            <a:r>
              <a:rPr lang="en-US" altLang="zh-CN" sz="2000"/>
              <a:t>(i, c, d)</a:t>
            </a:r>
            <a:r>
              <a:rPr lang="zh-CN" altLang="en-US" sz="2000"/>
              <a:t>可得到</a:t>
            </a:r>
            <a:r>
              <a:rPr lang="en-US" altLang="zh-CN" sz="2000"/>
              <a:t>k</a:t>
            </a:r>
            <a:r>
              <a:rPr lang="zh-CN" altLang="en-US" sz="2000"/>
              <a:t>的三元组，如第一种情况为</a:t>
            </a:r>
            <a:r>
              <a:rPr lang="en-US" altLang="zh-CN" sz="2000"/>
              <a:t>(i, b * c, b * d)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>
            <a:extLst>
              <a:ext uri="{FF2B5EF4-FFF2-40B4-BE49-F238E27FC236}">
                <a16:creationId xmlns:a16="http://schemas.microsoft.com/office/drawing/2014/main" id="{7014C550-1959-4A0C-BC21-0C47FC7583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10.23</a:t>
            </a:r>
          </a:p>
        </p:txBody>
      </p:sp>
      <p:sp>
        <p:nvSpPr>
          <p:cNvPr id="763907" name="Rectangle 3">
            <a:extLst>
              <a:ext uri="{FF2B5EF4-FFF2-40B4-BE49-F238E27FC236}">
                <a16:creationId xmlns:a16="http://schemas.microsoft.com/office/drawing/2014/main" id="{7FB8D661-048F-48E6-A1D8-93F7EE81B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24400" y="1295400"/>
            <a:ext cx="4191000" cy="48006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i</a:t>
            </a:r>
            <a:r>
              <a:rPr lang="zh-CN" altLang="en-US"/>
              <a:t>族：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en-US" altLang="zh-CN"/>
              <a:t>: (i, 4, 0)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j</a:t>
            </a:r>
            <a:r>
              <a:rPr lang="zh-CN" altLang="en-US"/>
              <a:t>族：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t</a:t>
            </a:r>
            <a:r>
              <a:rPr lang="en-US" altLang="zh-CN" baseline="-25000"/>
              <a:t>4</a:t>
            </a:r>
            <a:r>
              <a:rPr lang="en-US" altLang="zh-CN"/>
              <a:t>: (j, 4, 0)</a:t>
            </a:r>
          </a:p>
        </p:txBody>
      </p:sp>
      <p:sp>
        <p:nvSpPr>
          <p:cNvPr id="763909" name="Text Box 5">
            <a:extLst>
              <a:ext uri="{FF2B5EF4-FFF2-40B4-BE49-F238E27FC236}">
                <a16:creationId xmlns:a16="http://schemas.microsoft.com/office/drawing/2014/main" id="{B8D5ED2B-913E-496E-BC86-4B2B7EE020B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714500" y="1295400"/>
            <a:ext cx="1676400" cy="1198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63910" name="Text Box 6">
            <a:extLst>
              <a:ext uri="{FF2B5EF4-FFF2-40B4-BE49-F238E27FC236}">
                <a16:creationId xmlns:a16="http://schemas.microsoft.com/office/drawing/2014/main" id="{471FC441-5136-4605-B8F7-F11E182F2CC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429000" y="1295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1" name="Text Box 7">
            <a:extLst>
              <a:ext uri="{FF2B5EF4-FFF2-40B4-BE49-F238E27FC236}">
                <a16:creationId xmlns:a16="http://schemas.microsoft.com/office/drawing/2014/main" id="{64EE7E8E-6D5A-4688-B54D-0E0CFABB0D2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562100" y="2852738"/>
            <a:ext cx="1981200" cy="1198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2" name="Line 8">
            <a:extLst>
              <a:ext uri="{FF2B5EF4-FFF2-40B4-BE49-F238E27FC236}">
                <a16:creationId xmlns:a16="http://schemas.microsoft.com/office/drawing/2014/main" id="{DA6B7D08-A28C-4093-A5A4-3394F9F08286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552700" y="24860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13" name="Text Box 9">
            <a:extLst>
              <a:ext uri="{FF2B5EF4-FFF2-40B4-BE49-F238E27FC236}">
                <a16:creationId xmlns:a16="http://schemas.microsoft.com/office/drawing/2014/main" id="{CE7B39D2-0999-4D7F-885E-CA5D2EDD57C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562100" y="4330700"/>
            <a:ext cx="1981200" cy="1198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4" name="Text Box 10">
            <a:extLst>
              <a:ext uri="{FF2B5EF4-FFF2-40B4-BE49-F238E27FC236}">
                <a16:creationId xmlns:a16="http://schemas.microsoft.com/office/drawing/2014/main" id="{448A9B7D-55AB-4713-8459-3E24E7FE661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562100" y="5768975"/>
            <a:ext cx="1981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5" name="Text Box 11">
            <a:extLst>
              <a:ext uri="{FF2B5EF4-FFF2-40B4-BE49-F238E27FC236}">
                <a16:creationId xmlns:a16="http://schemas.microsoft.com/office/drawing/2014/main" id="{95D0D583-9895-4D69-B2CD-19C1CF43A76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6" name="Text Box 12">
            <a:extLst>
              <a:ext uri="{FF2B5EF4-FFF2-40B4-BE49-F238E27FC236}">
                <a16:creationId xmlns:a16="http://schemas.microsoft.com/office/drawing/2014/main" id="{351D6600-31A2-4177-AE6E-E9114FC43F3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4343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7" name="Text Box 13">
            <a:extLst>
              <a:ext uri="{FF2B5EF4-FFF2-40B4-BE49-F238E27FC236}">
                <a16:creationId xmlns:a16="http://schemas.microsoft.com/office/drawing/2014/main" id="{F52D63EB-DD1A-48DD-8AD2-4350894936A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5715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19" name="Text Box 15">
            <a:extLst>
              <a:ext uri="{FF2B5EF4-FFF2-40B4-BE49-F238E27FC236}">
                <a16:creationId xmlns:a16="http://schemas.microsoft.com/office/drawing/2014/main" id="{D86723F3-7FB5-42A3-BDC2-7CBB881640E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819400" y="6248400"/>
            <a:ext cx="12954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20" name="Text Box 16">
            <a:extLst>
              <a:ext uri="{FF2B5EF4-FFF2-40B4-BE49-F238E27FC236}">
                <a16:creationId xmlns:a16="http://schemas.microsoft.com/office/drawing/2014/main" id="{2C3D1A78-6DE5-48EC-9605-955B75F2166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066800" y="6248400"/>
            <a:ext cx="14478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21" name="Line 17">
            <a:extLst>
              <a:ext uri="{FF2B5EF4-FFF2-40B4-BE49-F238E27FC236}">
                <a16:creationId xmlns:a16="http://schemas.microsoft.com/office/drawing/2014/main" id="{66D78EFC-9BED-4B9A-BE1D-6209603FFD37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5146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2" name="Line 18">
            <a:extLst>
              <a:ext uri="{FF2B5EF4-FFF2-40B4-BE49-F238E27FC236}">
                <a16:creationId xmlns:a16="http://schemas.microsoft.com/office/drawing/2014/main" id="{8FB5150C-6E03-41AB-81BD-C0ED29FF7479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514600" y="5486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3" name="Line 19">
            <a:extLst>
              <a:ext uri="{FF2B5EF4-FFF2-40B4-BE49-F238E27FC236}">
                <a16:creationId xmlns:a16="http://schemas.microsoft.com/office/drawing/2014/main" id="{684D3897-9C4C-4704-8896-9F39E900E6E8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600200" y="6067425"/>
            <a:ext cx="60960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5" name="Line 21">
            <a:extLst>
              <a:ext uri="{FF2B5EF4-FFF2-40B4-BE49-F238E27FC236}">
                <a16:creationId xmlns:a16="http://schemas.microsoft.com/office/drawing/2014/main" id="{C9C77958-F464-41E6-A141-CC6AA8C2228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895600" y="6053138"/>
            <a:ext cx="60960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6" name="Freeform 22">
            <a:extLst>
              <a:ext uri="{FF2B5EF4-FFF2-40B4-BE49-F238E27FC236}">
                <a16:creationId xmlns:a16="http://schemas.microsoft.com/office/drawing/2014/main" id="{EC392284-044A-43A9-9F33-2E7B49FE9C80}"/>
              </a:ext>
            </a:extLst>
          </p:cNvPr>
          <p:cNvSpPr>
            <a:spLocks/>
          </p:cNvSpPr>
          <p:nvPr/>
        </p:nvSpPr>
        <p:spPr bwMode="ltGray">
          <a:xfrm>
            <a:off x="495300" y="2430463"/>
            <a:ext cx="1714500" cy="4360862"/>
          </a:xfrm>
          <a:custGeom>
            <a:avLst/>
            <a:gdLst>
              <a:gd name="T0" fmla="*/ 936 w 1080"/>
              <a:gd name="T1" fmla="*/ 2597 h 2747"/>
              <a:gd name="T2" fmla="*/ 696 w 1080"/>
              <a:gd name="T3" fmla="*/ 2693 h 2747"/>
              <a:gd name="T4" fmla="*/ 110 w 1080"/>
              <a:gd name="T5" fmla="*/ 2528 h 2747"/>
              <a:gd name="T6" fmla="*/ 40 w 1080"/>
              <a:gd name="T7" fmla="*/ 1376 h 2747"/>
              <a:gd name="T8" fmla="*/ 350 w 1080"/>
              <a:gd name="T9" fmla="*/ 188 h 2747"/>
              <a:gd name="T10" fmla="*/ 1080 w 1080"/>
              <a:gd name="T11" fmla="*/ 245 h 2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0" h="2747">
                <a:moveTo>
                  <a:pt x="936" y="2597"/>
                </a:moveTo>
                <a:cubicBezTo>
                  <a:pt x="864" y="2637"/>
                  <a:pt x="834" y="2704"/>
                  <a:pt x="696" y="2693"/>
                </a:cubicBezTo>
                <a:cubicBezTo>
                  <a:pt x="558" y="2682"/>
                  <a:pt x="219" y="2747"/>
                  <a:pt x="110" y="2528"/>
                </a:cubicBezTo>
                <a:cubicBezTo>
                  <a:pt x="1" y="2309"/>
                  <a:pt x="0" y="1766"/>
                  <a:pt x="40" y="1376"/>
                </a:cubicBezTo>
                <a:cubicBezTo>
                  <a:pt x="80" y="986"/>
                  <a:pt x="177" y="376"/>
                  <a:pt x="350" y="188"/>
                </a:cubicBezTo>
                <a:cubicBezTo>
                  <a:pt x="523" y="0"/>
                  <a:pt x="928" y="233"/>
                  <a:pt x="1080" y="2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7" name="Freeform 23">
            <a:extLst>
              <a:ext uri="{FF2B5EF4-FFF2-40B4-BE49-F238E27FC236}">
                <a16:creationId xmlns:a16="http://schemas.microsoft.com/office/drawing/2014/main" id="{7FA83B6D-CF55-4505-8861-627A385A19FF}"/>
              </a:ext>
            </a:extLst>
          </p:cNvPr>
          <p:cNvSpPr>
            <a:spLocks/>
          </p:cNvSpPr>
          <p:nvPr/>
        </p:nvSpPr>
        <p:spPr bwMode="ltGray">
          <a:xfrm>
            <a:off x="1133475" y="2597150"/>
            <a:ext cx="831850" cy="1631950"/>
          </a:xfrm>
          <a:custGeom>
            <a:avLst/>
            <a:gdLst>
              <a:gd name="T0" fmla="*/ 486 w 524"/>
              <a:gd name="T1" fmla="*/ 908 h 1028"/>
              <a:gd name="T2" fmla="*/ 187 w 524"/>
              <a:gd name="T3" fmla="*/ 996 h 1028"/>
              <a:gd name="T4" fmla="*/ 6 w 524"/>
              <a:gd name="T5" fmla="*/ 716 h 1028"/>
              <a:gd name="T6" fmla="*/ 150 w 524"/>
              <a:gd name="T7" fmla="*/ 92 h 1028"/>
              <a:gd name="T8" fmla="*/ 524 w 524"/>
              <a:gd name="T9" fmla="*/ 163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4" h="1028">
                <a:moveTo>
                  <a:pt x="486" y="908"/>
                </a:moveTo>
                <a:cubicBezTo>
                  <a:pt x="436" y="923"/>
                  <a:pt x="267" y="1028"/>
                  <a:pt x="187" y="996"/>
                </a:cubicBezTo>
                <a:cubicBezTo>
                  <a:pt x="107" y="964"/>
                  <a:pt x="12" y="867"/>
                  <a:pt x="6" y="716"/>
                </a:cubicBezTo>
                <a:cubicBezTo>
                  <a:pt x="0" y="565"/>
                  <a:pt x="64" y="184"/>
                  <a:pt x="150" y="92"/>
                </a:cubicBezTo>
                <a:cubicBezTo>
                  <a:pt x="236" y="0"/>
                  <a:pt x="446" y="148"/>
                  <a:pt x="524" y="163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8" name="Freeform 24">
            <a:extLst>
              <a:ext uri="{FF2B5EF4-FFF2-40B4-BE49-F238E27FC236}">
                <a16:creationId xmlns:a16="http://schemas.microsoft.com/office/drawing/2014/main" id="{3DFF6783-C3A7-4E90-93A8-43A25BC66839}"/>
              </a:ext>
            </a:extLst>
          </p:cNvPr>
          <p:cNvSpPr>
            <a:spLocks/>
          </p:cNvSpPr>
          <p:nvPr/>
        </p:nvSpPr>
        <p:spPr bwMode="ltGray">
          <a:xfrm>
            <a:off x="1143000" y="4159250"/>
            <a:ext cx="835025" cy="1557338"/>
          </a:xfrm>
          <a:custGeom>
            <a:avLst/>
            <a:gdLst>
              <a:gd name="T0" fmla="*/ 488 w 526"/>
              <a:gd name="T1" fmla="*/ 853 h 981"/>
              <a:gd name="T2" fmla="*/ 200 w 526"/>
              <a:gd name="T3" fmla="*/ 949 h 981"/>
              <a:gd name="T4" fmla="*/ 8 w 526"/>
              <a:gd name="T5" fmla="*/ 661 h 981"/>
              <a:gd name="T6" fmla="*/ 154 w 526"/>
              <a:gd name="T7" fmla="*/ 92 h 981"/>
              <a:gd name="T8" fmla="*/ 526 w 526"/>
              <a:gd name="T9" fmla="*/ 108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981">
                <a:moveTo>
                  <a:pt x="488" y="853"/>
                </a:moveTo>
                <a:cubicBezTo>
                  <a:pt x="384" y="917"/>
                  <a:pt x="280" y="981"/>
                  <a:pt x="200" y="949"/>
                </a:cubicBezTo>
                <a:cubicBezTo>
                  <a:pt x="120" y="917"/>
                  <a:pt x="16" y="804"/>
                  <a:pt x="8" y="661"/>
                </a:cubicBezTo>
                <a:cubicBezTo>
                  <a:pt x="0" y="518"/>
                  <a:pt x="68" y="184"/>
                  <a:pt x="154" y="92"/>
                </a:cubicBezTo>
                <a:cubicBezTo>
                  <a:pt x="240" y="0"/>
                  <a:pt x="449" y="105"/>
                  <a:pt x="526" y="10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3929" name="Text Box 25">
            <a:extLst>
              <a:ext uri="{FF2B5EF4-FFF2-40B4-BE49-F238E27FC236}">
                <a16:creationId xmlns:a16="http://schemas.microsoft.com/office/drawing/2014/main" id="{1B4BE0B2-0911-4F1E-B1D3-9001E86E7A2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114800" y="6172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3930" name="Text Box 26">
            <a:extLst>
              <a:ext uri="{FF2B5EF4-FFF2-40B4-BE49-F238E27FC236}">
                <a16:creationId xmlns:a16="http://schemas.microsoft.com/office/drawing/2014/main" id="{86CC59B0-2418-4544-ABB0-D4DE7258BF4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914400" y="5791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B14AA34-2AC7-4E80-AABE-4290506587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9.4.5  </a:t>
            </a:r>
            <a:r>
              <a:rPr lang="zh-CN" altLang="en-US"/>
              <a:t>流图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8BC6203-4CCE-4BD7-99BF-3884B7A3B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 eaLnBrk="1" hangingPunct="1"/>
            <a:r>
              <a:rPr lang="zh-CN" altLang="en-US"/>
              <a:t>基本块间添加控制流信息</a:t>
            </a:r>
            <a:r>
              <a:rPr lang="zh-CN" altLang="en-US">
                <a:sym typeface="Wingdings" panose="05000000000000000000" pitchFamily="2" charset="2"/>
              </a:rPr>
              <a:t>程序</a:t>
            </a:r>
          </a:p>
          <a:p>
            <a:pPr marL="609600" indent="-609600" eaLnBrk="1" hangingPunct="1"/>
            <a:r>
              <a:rPr lang="zh-CN" altLang="en-US">
                <a:sym typeface="Wingdings" panose="05000000000000000000" pitchFamily="2" charset="2"/>
              </a:rPr>
              <a:t>流图，</a:t>
            </a:r>
            <a:r>
              <a:rPr lang="en-US" altLang="zh-CN">
                <a:solidFill>
                  <a:srgbClr val="FF3300"/>
                </a:solidFill>
                <a:sym typeface="Wingdings" panose="05000000000000000000" pitchFamily="2" charset="2"/>
              </a:rPr>
              <a:t>flow graph</a:t>
            </a:r>
          </a:p>
          <a:p>
            <a:pPr marL="990600" lvl="1" indent="-533400" eaLnBrk="1" hangingPunct="1"/>
            <a:r>
              <a:rPr lang="zh-CN" altLang="en-US"/>
              <a:t>节点</a:t>
            </a:r>
            <a:r>
              <a:rPr lang="en-US" altLang="zh-CN"/>
              <a:t>——</a:t>
            </a:r>
            <a:r>
              <a:rPr lang="zh-CN" altLang="en-US"/>
              <a:t>基本块</a:t>
            </a:r>
          </a:p>
          <a:p>
            <a:pPr marL="990600" lvl="1" indent="-533400" eaLnBrk="1" hangingPunct="1"/>
            <a:r>
              <a:rPr lang="zh-CN" altLang="en-US"/>
              <a:t>首（</a:t>
            </a:r>
            <a:r>
              <a:rPr lang="en-US" altLang="zh-CN">
                <a:solidFill>
                  <a:srgbClr val="FF3300"/>
                </a:solidFill>
              </a:rPr>
              <a:t>initial</a:t>
            </a:r>
            <a:r>
              <a:rPr lang="zh-CN" altLang="en-US"/>
              <a:t>）节点</a:t>
            </a:r>
            <a:r>
              <a:rPr lang="en-US" altLang="zh-CN"/>
              <a:t>——</a:t>
            </a:r>
            <a:r>
              <a:rPr lang="zh-CN" altLang="en-US"/>
              <a:t>该基本块的入口语句就是程序的第一条语句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>
            <a:extLst>
              <a:ext uri="{FF2B5EF4-FFF2-40B4-BE49-F238E27FC236}">
                <a16:creationId xmlns:a16="http://schemas.microsoft.com/office/drawing/2014/main" id="{3FE5E184-48B8-413E-87CF-2E6112457A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10.10  </a:t>
            </a:r>
            <a:r>
              <a:rPr lang="zh-CN" altLang="en-US"/>
              <a:t>强度削弱</a:t>
            </a:r>
          </a:p>
        </p:txBody>
      </p:sp>
      <p:sp>
        <p:nvSpPr>
          <p:cNvPr id="762883" name="Rectangle 3">
            <a:extLst>
              <a:ext uri="{FF2B5EF4-FFF2-40B4-BE49-F238E27FC236}">
                <a16:creationId xmlns:a16="http://schemas.microsoft.com/office/drawing/2014/main" id="{8666ADB7-5218-464D-8D19-746E9B51AE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输入：计算了到达定义和归纳变量族的循环</a:t>
            </a:r>
            <a:r>
              <a:rPr lang="en-US" altLang="zh-CN" sz="2400"/>
              <a:t>L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输出：强度削弱后的循环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依次考虑每个基本归纳变量</a:t>
            </a:r>
            <a:r>
              <a:rPr lang="en-US" altLang="zh-CN" sz="2000"/>
              <a:t>i</a:t>
            </a:r>
            <a:r>
              <a:rPr lang="zh-CN" altLang="en-US" sz="2000"/>
              <a:t>，对</a:t>
            </a:r>
            <a:r>
              <a:rPr lang="en-US" altLang="zh-CN" sz="2000"/>
              <a:t>i</a:t>
            </a:r>
            <a:r>
              <a:rPr lang="zh-CN" altLang="en-US" sz="2000"/>
              <a:t>族中每个归纳变量</a:t>
            </a:r>
            <a:r>
              <a:rPr lang="en-US" altLang="zh-CN" sz="2000"/>
              <a:t>j</a:t>
            </a:r>
            <a:r>
              <a:rPr lang="zh-CN" altLang="en-US" sz="2000"/>
              <a:t>（其三元组为</a:t>
            </a:r>
            <a:r>
              <a:rPr lang="en-US" altLang="zh-CN" sz="2000"/>
              <a:t>(i, c, d)</a:t>
            </a:r>
            <a:r>
              <a:rPr lang="zh-CN" altLang="en-US" sz="2000"/>
              <a:t>），执行以下步骤：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建立新变量</a:t>
            </a:r>
            <a:r>
              <a:rPr lang="en-US" altLang="zh-CN" sz="2000"/>
              <a:t>s</a:t>
            </a:r>
            <a:r>
              <a:rPr lang="zh-CN" altLang="en-US" sz="2000"/>
              <a:t>，但若</a:t>
            </a:r>
            <a:r>
              <a:rPr lang="en-US" altLang="zh-CN" sz="2000"/>
              <a:t>j</a:t>
            </a:r>
            <a:r>
              <a:rPr lang="en-US" altLang="zh-CN" sz="2000" baseline="-25000"/>
              <a:t>1</a:t>
            </a:r>
            <a:r>
              <a:rPr lang="zh-CN" altLang="en-US" sz="2000"/>
              <a:t>和</a:t>
            </a:r>
            <a:r>
              <a:rPr lang="en-US" altLang="zh-CN" sz="2000"/>
              <a:t>j</a:t>
            </a:r>
            <a:r>
              <a:rPr lang="en-US" altLang="zh-CN" sz="2000" baseline="-25000"/>
              <a:t>2</a:t>
            </a:r>
            <a:r>
              <a:rPr lang="zh-CN" altLang="en-US" sz="2000"/>
              <a:t>具有同样三元组，只建立一个新变量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用</a:t>
            </a:r>
            <a:r>
              <a:rPr lang="en-US" altLang="zh-CN" sz="2000"/>
              <a:t>j := s</a:t>
            </a:r>
            <a:r>
              <a:rPr lang="zh-CN" altLang="en-US" sz="2000"/>
              <a:t>代替对</a:t>
            </a:r>
            <a:r>
              <a:rPr lang="en-US" altLang="zh-CN" sz="2000"/>
              <a:t>j</a:t>
            </a:r>
            <a:r>
              <a:rPr lang="zh-CN" altLang="en-US" sz="2000"/>
              <a:t>的赋值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在</a:t>
            </a:r>
            <a:r>
              <a:rPr lang="en-US" altLang="zh-CN" sz="2000"/>
              <a:t>L</a:t>
            </a:r>
            <a:r>
              <a:rPr lang="zh-CN" altLang="en-US" sz="2000"/>
              <a:t>中紧跟在每个赋值语句</a:t>
            </a:r>
            <a:r>
              <a:rPr lang="en-US" altLang="zh-CN" sz="2000"/>
              <a:t>i := i + n</a:t>
            </a:r>
            <a:r>
              <a:rPr lang="zh-CN" altLang="en-US" sz="2000"/>
              <a:t>之后（</a:t>
            </a:r>
            <a:r>
              <a:rPr lang="en-US" altLang="zh-CN" sz="2000"/>
              <a:t>n</a:t>
            </a:r>
            <a:r>
              <a:rPr lang="zh-CN" altLang="en-US" sz="2000"/>
              <a:t>为常量），添加语句：</a:t>
            </a:r>
            <a:r>
              <a:rPr lang="en-US" altLang="zh-CN" sz="2000"/>
              <a:t>s := s + c*n</a:t>
            </a:r>
            <a:r>
              <a:rPr lang="zh-CN" altLang="en-US" sz="2000"/>
              <a:t>，</a:t>
            </a:r>
            <a:r>
              <a:rPr lang="en-US" altLang="zh-CN" sz="2000"/>
              <a:t>c*n</a:t>
            </a:r>
            <a:r>
              <a:rPr lang="zh-CN" altLang="en-US" sz="2000"/>
              <a:t>为常量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在前置节点添加：</a:t>
            </a:r>
            <a:r>
              <a:rPr lang="en-US" altLang="zh-CN" sz="2000"/>
              <a:t>s := c * i + d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>
            <a:extLst>
              <a:ext uri="{FF2B5EF4-FFF2-40B4-BE49-F238E27FC236}">
                <a16:creationId xmlns:a16="http://schemas.microsoft.com/office/drawing/2014/main" id="{EB47EFB5-7354-4129-978F-71EC0B78D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10.24</a:t>
            </a:r>
          </a:p>
        </p:txBody>
      </p:sp>
      <p:sp>
        <p:nvSpPr>
          <p:cNvPr id="765956" name="Text Box 4">
            <a:extLst>
              <a:ext uri="{FF2B5EF4-FFF2-40B4-BE49-F238E27FC236}">
                <a16:creationId xmlns:a16="http://schemas.microsoft.com/office/drawing/2014/main" id="{E1D581F9-3965-4167-ADD3-52C052EEDE4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524000" y="1295400"/>
            <a:ext cx="1676400" cy="1198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65957" name="Text Box 5">
            <a:extLst>
              <a:ext uri="{FF2B5EF4-FFF2-40B4-BE49-F238E27FC236}">
                <a16:creationId xmlns:a16="http://schemas.microsoft.com/office/drawing/2014/main" id="{6E6307FA-D06C-4858-A2A8-3CCDF0E222C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238500" y="1295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58" name="Text Box 6">
            <a:extLst>
              <a:ext uri="{FF2B5EF4-FFF2-40B4-BE49-F238E27FC236}">
                <a16:creationId xmlns:a16="http://schemas.microsoft.com/office/drawing/2014/main" id="{8A06908E-2C98-479E-8BB3-567E07237E4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71600" y="2852738"/>
            <a:ext cx="1981200" cy="1198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59" name="Line 7">
            <a:extLst>
              <a:ext uri="{FF2B5EF4-FFF2-40B4-BE49-F238E27FC236}">
                <a16:creationId xmlns:a16="http://schemas.microsoft.com/office/drawing/2014/main" id="{33824266-7C4A-4563-86BA-FEB56F1D450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362200" y="24860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60" name="Text Box 8">
            <a:extLst>
              <a:ext uri="{FF2B5EF4-FFF2-40B4-BE49-F238E27FC236}">
                <a16:creationId xmlns:a16="http://schemas.microsoft.com/office/drawing/2014/main" id="{2069CD41-2ED8-4ADA-BA0D-E5E798E37E2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71600" y="4330700"/>
            <a:ext cx="1981200" cy="1198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1" name="Text Box 9">
            <a:extLst>
              <a:ext uri="{FF2B5EF4-FFF2-40B4-BE49-F238E27FC236}">
                <a16:creationId xmlns:a16="http://schemas.microsoft.com/office/drawing/2014/main" id="{0585495A-0417-407A-B2C8-CBA51CB5F0E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371600" y="5768975"/>
            <a:ext cx="1981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2" name="Text Box 10">
            <a:extLst>
              <a:ext uri="{FF2B5EF4-FFF2-40B4-BE49-F238E27FC236}">
                <a16:creationId xmlns:a16="http://schemas.microsoft.com/office/drawing/2014/main" id="{2C5BF144-2E23-4E55-BF86-61BDB393C9E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3909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3" name="Text Box 11">
            <a:extLst>
              <a:ext uri="{FF2B5EF4-FFF2-40B4-BE49-F238E27FC236}">
                <a16:creationId xmlns:a16="http://schemas.microsoft.com/office/drawing/2014/main" id="{F8C9D6B8-4112-4B31-B914-108170E6597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390900" y="4343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4" name="Text Box 12">
            <a:extLst>
              <a:ext uri="{FF2B5EF4-FFF2-40B4-BE49-F238E27FC236}">
                <a16:creationId xmlns:a16="http://schemas.microsoft.com/office/drawing/2014/main" id="{7F7F39AF-90A0-4888-83EC-08A95166818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390900" y="5715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5" name="Text Box 13">
            <a:extLst>
              <a:ext uri="{FF2B5EF4-FFF2-40B4-BE49-F238E27FC236}">
                <a16:creationId xmlns:a16="http://schemas.microsoft.com/office/drawing/2014/main" id="{3B8B4D1F-7A22-49CD-A728-284F83A62A5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628900" y="6248400"/>
            <a:ext cx="12954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6" name="Text Box 14">
            <a:extLst>
              <a:ext uri="{FF2B5EF4-FFF2-40B4-BE49-F238E27FC236}">
                <a16:creationId xmlns:a16="http://schemas.microsoft.com/office/drawing/2014/main" id="{37929AEA-DEDD-43B2-8974-44313C86709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76300" y="6248400"/>
            <a:ext cx="14478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67" name="Line 15">
            <a:extLst>
              <a:ext uri="{FF2B5EF4-FFF2-40B4-BE49-F238E27FC236}">
                <a16:creationId xmlns:a16="http://schemas.microsoft.com/office/drawing/2014/main" id="{4B6CDCA4-A0EA-4AC7-9B5F-54263185F2C9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3241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68" name="Line 16">
            <a:extLst>
              <a:ext uri="{FF2B5EF4-FFF2-40B4-BE49-F238E27FC236}">
                <a16:creationId xmlns:a16="http://schemas.microsoft.com/office/drawing/2014/main" id="{123AED28-40FA-41BD-ADFB-6E365B6E9351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324100" y="5486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69" name="Line 17">
            <a:extLst>
              <a:ext uri="{FF2B5EF4-FFF2-40B4-BE49-F238E27FC236}">
                <a16:creationId xmlns:a16="http://schemas.microsoft.com/office/drawing/2014/main" id="{1DF9AC82-2841-432D-8920-8CEE2913E577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409700" y="6067425"/>
            <a:ext cx="60960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1" name="Line 19">
            <a:extLst>
              <a:ext uri="{FF2B5EF4-FFF2-40B4-BE49-F238E27FC236}">
                <a16:creationId xmlns:a16="http://schemas.microsoft.com/office/drawing/2014/main" id="{62384922-C877-4657-BF31-11C1F9B6EA1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705100" y="6053138"/>
            <a:ext cx="60960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2" name="Freeform 20">
            <a:extLst>
              <a:ext uri="{FF2B5EF4-FFF2-40B4-BE49-F238E27FC236}">
                <a16:creationId xmlns:a16="http://schemas.microsoft.com/office/drawing/2014/main" id="{4140FA69-8CAA-47F1-97AF-95321AC54974}"/>
              </a:ext>
            </a:extLst>
          </p:cNvPr>
          <p:cNvSpPr>
            <a:spLocks/>
          </p:cNvSpPr>
          <p:nvPr/>
        </p:nvSpPr>
        <p:spPr bwMode="ltGray">
          <a:xfrm>
            <a:off x="304800" y="2430463"/>
            <a:ext cx="1714500" cy="4360862"/>
          </a:xfrm>
          <a:custGeom>
            <a:avLst/>
            <a:gdLst>
              <a:gd name="T0" fmla="*/ 936 w 1080"/>
              <a:gd name="T1" fmla="*/ 2597 h 2747"/>
              <a:gd name="T2" fmla="*/ 696 w 1080"/>
              <a:gd name="T3" fmla="*/ 2693 h 2747"/>
              <a:gd name="T4" fmla="*/ 110 w 1080"/>
              <a:gd name="T5" fmla="*/ 2528 h 2747"/>
              <a:gd name="T6" fmla="*/ 40 w 1080"/>
              <a:gd name="T7" fmla="*/ 1376 h 2747"/>
              <a:gd name="T8" fmla="*/ 350 w 1080"/>
              <a:gd name="T9" fmla="*/ 188 h 2747"/>
              <a:gd name="T10" fmla="*/ 1080 w 1080"/>
              <a:gd name="T11" fmla="*/ 245 h 2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0" h="2747">
                <a:moveTo>
                  <a:pt x="936" y="2597"/>
                </a:moveTo>
                <a:cubicBezTo>
                  <a:pt x="864" y="2637"/>
                  <a:pt x="834" y="2704"/>
                  <a:pt x="696" y="2693"/>
                </a:cubicBezTo>
                <a:cubicBezTo>
                  <a:pt x="558" y="2682"/>
                  <a:pt x="219" y="2747"/>
                  <a:pt x="110" y="2528"/>
                </a:cubicBezTo>
                <a:cubicBezTo>
                  <a:pt x="1" y="2309"/>
                  <a:pt x="0" y="1766"/>
                  <a:pt x="40" y="1376"/>
                </a:cubicBezTo>
                <a:cubicBezTo>
                  <a:pt x="80" y="986"/>
                  <a:pt x="177" y="376"/>
                  <a:pt x="350" y="188"/>
                </a:cubicBezTo>
                <a:cubicBezTo>
                  <a:pt x="523" y="0"/>
                  <a:pt x="928" y="233"/>
                  <a:pt x="1080" y="2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3" name="Freeform 21">
            <a:extLst>
              <a:ext uri="{FF2B5EF4-FFF2-40B4-BE49-F238E27FC236}">
                <a16:creationId xmlns:a16="http://schemas.microsoft.com/office/drawing/2014/main" id="{646C6792-CC8E-40B5-9003-E15F490CADF9}"/>
              </a:ext>
            </a:extLst>
          </p:cNvPr>
          <p:cNvSpPr>
            <a:spLocks/>
          </p:cNvSpPr>
          <p:nvPr/>
        </p:nvSpPr>
        <p:spPr bwMode="ltGray">
          <a:xfrm>
            <a:off x="942975" y="2597150"/>
            <a:ext cx="831850" cy="1631950"/>
          </a:xfrm>
          <a:custGeom>
            <a:avLst/>
            <a:gdLst>
              <a:gd name="T0" fmla="*/ 486 w 524"/>
              <a:gd name="T1" fmla="*/ 908 h 1028"/>
              <a:gd name="T2" fmla="*/ 187 w 524"/>
              <a:gd name="T3" fmla="*/ 996 h 1028"/>
              <a:gd name="T4" fmla="*/ 6 w 524"/>
              <a:gd name="T5" fmla="*/ 716 h 1028"/>
              <a:gd name="T6" fmla="*/ 150 w 524"/>
              <a:gd name="T7" fmla="*/ 92 h 1028"/>
              <a:gd name="T8" fmla="*/ 524 w 524"/>
              <a:gd name="T9" fmla="*/ 163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4" h="1028">
                <a:moveTo>
                  <a:pt x="486" y="908"/>
                </a:moveTo>
                <a:cubicBezTo>
                  <a:pt x="436" y="923"/>
                  <a:pt x="267" y="1028"/>
                  <a:pt x="187" y="996"/>
                </a:cubicBezTo>
                <a:cubicBezTo>
                  <a:pt x="107" y="964"/>
                  <a:pt x="12" y="867"/>
                  <a:pt x="6" y="716"/>
                </a:cubicBezTo>
                <a:cubicBezTo>
                  <a:pt x="0" y="565"/>
                  <a:pt x="64" y="184"/>
                  <a:pt x="150" y="92"/>
                </a:cubicBezTo>
                <a:cubicBezTo>
                  <a:pt x="236" y="0"/>
                  <a:pt x="446" y="148"/>
                  <a:pt x="524" y="163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4" name="Freeform 22">
            <a:extLst>
              <a:ext uri="{FF2B5EF4-FFF2-40B4-BE49-F238E27FC236}">
                <a16:creationId xmlns:a16="http://schemas.microsoft.com/office/drawing/2014/main" id="{1D96A667-51A3-4BB1-8EC7-9AB50A7F7660}"/>
              </a:ext>
            </a:extLst>
          </p:cNvPr>
          <p:cNvSpPr>
            <a:spLocks/>
          </p:cNvSpPr>
          <p:nvPr/>
        </p:nvSpPr>
        <p:spPr bwMode="ltGray">
          <a:xfrm>
            <a:off x="952500" y="4159250"/>
            <a:ext cx="835025" cy="1557338"/>
          </a:xfrm>
          <a:custGeom>
            <a:avLst/>
            <a:gdLst>
              <a:gd name="T0" fmla="*/ 488 w 526"/>
              <a:gd name="T1" fmla="*/ 853 h 981"/>
              <a:gd name="T2" fmla="*/ 200 w 526"/>
              <a:gd name="T3" fmla="*/ 949 h 981"/>
              <a:gd name="T4" fmla="*/ 8 w 526"/>
              <a:gd name="T5" fmla="*/ 661 h 981"/>
              <a:gd name="T6" fmla="*/ 154 w 526"/>
              <a:gd name="T7" fmla="*/ 92 h 981"/>
              <a:gd name="T8" fmla="*/ 526 w 526"/>
              <a:gd name="T9" fmla="*/ 108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981">
                <a:moveTo>
                  <a:pt x="488" y="853"/>
                </a:moveTo>
                <a:cubicBezTo>
                  <a:pt x="384" y="917"/>
                  <a:pt x="280" y="981"/>
                  <a:pt x="200" y="949"/>
                </a:cubicBezTo>
                <a:cubicBezTo>
                  <a:pt x="120" y="917"/>
                  <a:pt x="16" y="804"/>
                  <a:pt x="8" y="661"/>
                </a:cubicBezTo>
                <a:cubicBezTo>
                  <a:pt x="0" y="518"/>
                  <a:pt x="68" y="184"/>
                  <a:pt x="154" y="92"/>
                </a:cubicBezTo>
                <a:cubicBezTo>
                  <a:pt x="240" y="0"/>
                  <a:pt x="449" y="105"/>
                  <a:pt x="526" y="10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75" name="Text Box 23">
            <a:extLst>
              <a:ext uri="{FF2B5EF4-FFF2-40B4-BE49-F238E27FC236}">
                <a16:creationId xmlns:a16="http://schemas.microsoft.com/office/drawing/2014/main" id="{FD535716-EC15-4560-A13B-1338DFEDA30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924300" y="6172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76" name="Text Box 24">
            <a:extLst>
              <a:ext uri="{FF2B5EF4-FFF2-40B4-BE49-F238E27FC236}">
                <a16:creationId xmlns:a16="http://schemas.microsoft.com/office/drawing/2014/main" id="{A0EBF4FE-B2FF-4E68-A431-81B34BD53C6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23900" y="57912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65977" name="Text Box 25">
            <a:extLst>
              <a:ext uri="{FF2B5EF4-FFF2-40B4-BE49-F238E27FC236}">
                <a16:creationId xmlns:a16="http://schemas.microsoft.com/office/drawing/2014/main" id="{A2CABE70-B285-42D7-8A4E-290CCA67D60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676900" y="782638"/>
            <a:ext cx="1676400" cy="1081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 :=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j :=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v := a[t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65978" name="Text Box 26">
            <a:extLst>
              <a:ext uri="{FF2B5EF4-FFF2-40B4-BE49-F238E27FC236}">
                <a16:creationId xmlns:a16="http://schemas.microsoft.com/office/drawing/2014/main" id="{7CD52AC9-3B32-40F0-B901-709D6C592BD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91400" y="78263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79" name="Text Box 27">
            <a:extLst>
              <a:ext uri="{FF2B5EF4-FFF2-40B4-BE49-F238E27FC236}">
                <a16:creationId xmlns:a16="http://schemas.microsoft.com/office/drawing/2014/main" id="{419808CD-BEDD-44C2-8A26-BB716C060CD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24500" y="2682875"/>
            <a:ext cx="1981200" cy="135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 := i + 1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+ 4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r>
              <a:rPr lang="en-US" altLang="zh-CN" sz="1800" baseline="0">
                <a:latin typeface="Times New Roman" panose="02020603050405020304" pitchFamily="18" charset="0"/>
              </a:rPr>
              <a:t> := a[t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t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r>
              <a:rPr lang="en-US" altLang="zh-CN" sz="18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0" name="Line 28">
            <a:extLst>
              <a:ext uri="{FF2B5EF4-FFF2-40B4-BE49-F238E27FC236}">
                <a16:creationId xmlns:a16="http://schemas.microsoft.com/office/drawing/2014/main" id="{57F4094F-DCC5-452F-A274-CADCF328DE13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515100" y="2401888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81" name="Text Box 29">
            <a:extLst>
              <a:ext uri="{FF2B5EF4-FFF2-40B4-BE49-F238E27FC236}">
                <a16:creationId xmlns:a16="http://schemas.microsoft.com/office/drawing/2014/main" id="{AE00972F-0426-4EB0-A942-1AF7FC0E5A1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24500" y="4330700"/>
            <a:ext cx="1981200" cy="135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j := j –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- 4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r>
              <a:rPr lang="en-US" altLang="zh-CN" sz="1800" baseline="0">
                <a:latin typeface="Times New Roman" panose="02020603050405020304" pitchFamily="18" charset="0"/>
              </a:rPr>
              <a:t> := a[t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t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r>
              <a:rPr lang="en-US" altLang="zh-CN" sz="18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2" name="Text Box 30">
            <a:extLst>
              <a:ext uri="{FF2B5EF4-FFF2-40B4-BE49-F238E27FC236}">
                <a16:creationId xmlns:a16="http://schemas.microsoft.com/office/drawing/2014/main" id="{322FEAC2-4AC0-46FC-ACAA-440AE1AF548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24500" y="5948363"/>
            <a:ext cx="19812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1800">
                <a:latin typeface="Times New Roman" panose="02020603050405020304" pitchFamily="18" charset="0"/>
              </a:rPr>
              <a:t>6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3" name="Text Box 31">
            <a:extLst>
              <a:ext uri="{FF2B5EF4-FFF2-40B4-BE49-F238E27FC236}">
                <a16:creationId xmlns:a16="http://schemas.microsoft.com/office/drawing/2014/main" id="{F6258C34-FF88-4981-A6AA-4B820C9CDF8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543800" y="272573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4" name="Text Box 32">
            <a:extLst>
              <a:ext uri="{FF2B5EF4-FFF2-40B4-BE49-F238E27FC236}">
                <a16:creationId xmlns:a16="http://schemas.microsoft.com/office/drawing/2014/main" id="{D50A6AFB-5C16-47B1-A5B7-97A5C0F28CB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543800" y="43434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5" name="Text Box 33">
            <a:extLst>
              <a:ext uri="{FF2B5EF4-FFF2-40B4-BE49-F238E27FC236}">
                <a16:creationId xmlns:a16="http://schemas.microsoft.com/office/drawing/2014/main" id="{6985961D-7C2A-4B5D-9368-43E528D225F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543800" y="589438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6" name="Text Box 34">
            <a:extLst>
              <a:ext uri="{FF2B5EF4-FFF2-40B4-BE49-F238E27FC236}">
                <a16:creationId xmlns:a16="http://schemas.microsoft.com/office/drawing/2014/main" id="{CD2CBA0E-2D4F-45D0-B522-C47A8626ACC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781800" y="6400800"/>
            <a:ext cx="12954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7" name="Text Box 35">
            <a:extLst>
              <a:ext uri="{FF2B5EF4-FFF2-40B4-BE49-F238E27FC236}">
                <a16:creationId xmlns:a16="http://schemas.microsoft.com/office/drawing/2014/main" id="{3B597E92-0A17-4665-8539-BE53CE4A172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029200" y="6400800"/>
            <a:ext cx="14478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88" name="Line 36">
            <a:extLst>
              <a:ext uri="{FF2B5EF4-FFF2-40B4-BE49-F238E27FC236}">
                <a16:creationId xmlns:a16="http://schemas.microsoft.com/office/drawing/2014/main" id="{A50869D4-0727-4E80-A700-CA18C32B1DE4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4770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89" name="Line 37">
            <a:extLst>
              <a:ext uri="{FF2B5EF4-FFF2-40B4-BE49-F238E27FC236}">
                <a16:creationId xmlns:a16="http://schemas.microsoft.com/office/drawing/2014/main" id="{A892C50A-674E-4224-884E-9106F996B93E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477000" y="5653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0" name="Line 38">
            <a:extLst>
              <a:ext uri="{FF2B5EF4-FFF2-40B4-BE49-F238E27FC236}">
                <a16:creationId xmlns:a16="http://schemas.microsoft.com/office/drawing/2014/main" id="{4609D986-5C3F-44CD-9813-5AD7147136FB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5562600" y="6219825"/>
            <a:ext cx="60960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2" name="Line 40">
            <a:extLst>
              <a:ext uri="{FF2B5EF4-FFF2-40B4-BE49-F238E27FC236}">
                <a16:creationId xmlns:a16="http://schemas.microsoft.com/office/drawing/2014/main" id="{5FA4B188-1CD3-46F4-8958-8170A229C8D6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858000" y="6205538"/>
            <a:ext cx="60960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3" name="Freeform 41">
            <a:extLst>
              <a:ext uri="{FF2B5EF4-FFF2-40B4-BE49-F238E27FC236}">
                <a16:creationId xmlns:a16="http://schemas.microsoft.com/office/drawing/2014/main" id="{0F9F311D-8E56-41ED-96D1-EB5F9293998D}"/>
              </a:ext>
            </a:extLst>
          </p:cNvPr>
          <p:cNvSpPr>
            <a:spLocks/>
          </p:cNvSpPr>
          <p:nvPr/>
        </p:nvSpPr>
        <p:spPr bwMode="ltGray">
          <a:xfrm>
            <a:off x="4456113" y="2206625"/>
            <a:ext cx="1677987" cy="4608513"/>
          </a:xfrm>
          <a:custGeom>
            <a:avLst/>
            <a:gdLst>
              <a:gd name="T0" fmla="*/ 826 w 1057"/>
              <a:gd name="T1" fmla="*/ 2802 h 2903"/>
              <a:gd name="T2" fmla="*/ 534 w 1057"/>
              <a:gd name="T3" fmla="*/ 2881 h 2903"/>
              <a:gd name="T4" fmla="*/ 111 w 1057"/>
              <a:gd name="T5" fmla="*/ 2669 h 2903"/>
              <a:gd name="T6" fmla="*/ 41 w 1057"/>
              <a:gd name="T7" fmla="*/ 1517 h 2903"/>
              <a:gd name="T8" fmla="*/ 357 w 1057"/>
              <a:gd name="T9" fmla="*/ 205 h 2903"/>
              <a:gd name="T10" fmla="*/ 1057 w 1057"/>
              <a:gd name="T11" fmla="*/ 285 h 2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7" h="2903">
                <a:moveTo>
                  <a:pt x="826" y="2802"/>
                </a:moveTo>
                <a:cubicBezTo>
                  <a:pt x="777" y="2815"/>
                  <a:pt x="653" y="2903"/>
                  <a:pt x="534" y="2881"/>
                </a:cubicBezTo>
                <a:cubicBezTo>
                  <a:pt x="415" y="2859"/>
                  <a:pt x="193" y="2896"/>
                  <a:pt x="111" y="2669"/>
                </a:cubicBezTo>
                <a:cubicBezTo>
                  <a:pt x="29" y="2442"/>
                  <a:pt x="0" y="1928"/>
                  <a:pt x="41" y="1517"/>
                </a:cubicBezTo>
                <a:cubicBezTo>
                  <a:pt x="82" y="1106"/>
                  <a:pt x="188" y="410"/>
                  <a:pt x="357" y="205"/>
                </a:cubicBezTo>
                <a:cubicBezTo>
                  <a:pt x="526" y="0"/>
                  <a:pt x="911" y="268"/>
                  <a:pt x="1057" y="28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4" name="Freeform 42">
            <a:extLst>
              <a:ext uri="{FF2B5EF4-FFF2-40B4-BE49-F238E27FC236}">
                <a16:creationId xmlns:a16="http://schemas.microsoft.com/office/drawing/2014/main" id="{139B00F4-071B-4381-BB1C-8C70A3399937}"/>
              </a:ext>
            </a:extLst>
          </p:cNvPr>
          <p:cNvSpPr>
            <a:spLocks/>
          </p:cNvSpPr>
          <p:nvPr/>
        </p:nvSpPr>
        <p:spPr bwMode="ltGray">
          <a:xfrm>
            <a:off x="5076825" y="2484438"/>
            <a:ext cx="790575" cy="1646237"/>
          </a:xfrm>
          <a:custGeom>
            <a:avLst/>
            <a:gdLst>
              <a:gd name="T0" fmla="*/ 498 w 498"/>
              <a:gd name="T1" fmla="*/ 979 h 1037"/>
              <a:gd name="T2" fmla="*/ 196 w 498"/>
              <a:gd name="T3" fmla="*/ 1005 h 1037"/>
              <a:gd name="T4" fmla="*/ 18 w 498"/>
              <a:gd name="T5" fmla="*/ 787 h 1037"/>
              <a:gd name="T6" fmla="*/ 90 w 498"/>
              <a:gd name="T7" fmla="*/ 110 h 1037"/>
              <a:gd name="T8" fmla="*/ 382 w 498"/>
              <a:gd name="T9" fmla="*/ 128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1037">
                <a:moveTo>
                  <a:pt x="498" y="979"/>
                </a:moveTo>
                <a:cubicBezTo>
                  <a:pt x="448" y="983"/>
                  <a:pt x="276" y="1037"/>
                  <a:pt x="196" y="1005"/>
                </a:cubicBezTo>
                <a:cubicBezTo>
                  <a:pt x="116" y="973"/>
                  <a:pt x="36" y="936"/>
                  <a:pt x="18" y="787"/>
                </a:cubicBezTo>
                <a:cubicBezTo>
                  <a:pt x="0" y="638"/>
                  <a:pt x="29" y="220"/>
                  <a:pt x="90" y="110"/>
                </a:cubicBezTo>
                <a:cubicBezTo>
                  <a:pt x="151" y="0"/>
                  <a:pt x="321" y="124"/>
                  <a:pt x="382" y="1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5" name="Freeform 43">
            <a:extLst>
              <a:ext uri="{FF2B5EF4-FFF2-40B4-BE49-F238E27FC236}">
                <a16:creationId xmlns:a16="http://schemas.microsoft.com/office/drawing/2014/main" id="{ADCABB37-9738-4EB6-BD87-08DE81604516}"/>
              </a:ext>
            </a:extLst>
          </p:cNvPr>
          <p:cNvSpPr>
            <a:spLocks/>
          </p:cNvSpPr>
          <p:nvPr/>
        </p:nvSpPr>
        <p:spPr bwMode="ltGray">
          <a:xfrm>
            <a:off x="5118100" y="4160838"/>
            <a:ext cx="762000" cy="1673225"/>
          </a:xfrm>
          <a:custGeom>
            <a:avLst/>
            <a:gdLst>
              <a:gd name="T0" fmla="*/ 480 w 480"/>
              <a:gd name="T1" fmla="*/ 968 h 1054"/>
              <a:gd name="T2" fmla="*/ 143 w 480"/>
              <a:gd name="T3" fmla="*/ 1003 h 1054"/>
              <a:gd name="T4" fmla="*/ 0 w 480"/>
              <a:gd name="T5" fmla="*/ 660 h 1054"/>
              <a:gd name="T6" fmla="*/ 146 w 480"/>
              <a:gd name="T7" fmla="*/ 91 h 1054"/>
              <a:gd name="T8" fmla="*/ 462 w 480"/>
              <a:gd name="T9" fmla="*/ 117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054">
                <a:moveTo>
                  <a:pt x="480" y="968"/>
                </a:moveTo>
                <a:cubicBezTo>
                  <a:pt x="424" y="974"/>
                  <a:pt x="223" y="1054"/>
                  <a:pt x="143" y="1003"/>
                </a:cubicBezTo>
                <a:cubicBezTo>
                  <a:pt x="63" y="952"/>
                  <a:pt x="0" y="812"/>
                  <a:pt x="0" y="660"/>
                </a:cubicBezTo>
                <a:cubicBezTo>
                  <a:pt x="0" y="508"/>
                  <a:pt x="69" y="182"/>
                  <a:pt x="146" y="91"/>
                </a:cubicBezTo>
                <a:cubicBezTo>
                  <a:pt x="223" y="0"/>
                  <a:pt x="396" y="112"/>
                  <a:pt x="462" y="11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5996" name="Text Box 44">
            <a:extLst>
              <a:ext uri="{FF2B5EF4-FFF2-40B4-BE49-F238E27FC236}">
                <a16:creationId xmlns:a16="http://schemas.microsoft.com/office/drawing/2014/main" id="{832F1116-098C-4954-9488-98D2E0F6857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077200" y="63246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6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97" name="Text Box 45">
            <a:extLst>
              <a:ext uri="{FF2B5EF4-FFF2-40B4-BE49-F238E27FC236}">
                <a16:creationId xmlns:a16="http://schemas.microsoft.com/office/drawing/2014/main" id="{A55E81A4-8FA5-4413-96BE-97E06B4CBDA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76800" y="59436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5998" name="Text Box 46">
            <a:extLst>
              <a:ext uri="{FF2B5EF4-FFF2-40B4-BE49-F238E27FC236}">
                <a16:creationId xmlns:a16="http://schemas.microsoft.com/office/drawing/2014/main" id="{8FC37773-B002-4D43-BA39-68B4C0036CB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676900" y="1863725"/>
            <a:ext cx="1676400" cy="52629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j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>
            <a:extLst>
              <a:ext uri="{FF2B5EF4-FFF2-40B4-BE49-F238E27FC236}">
                <a16:creationId xmlns:a16="http://schemas.microsoft.com/office/drawing/2014/main" id="{DD9482C7-4BC0-42E7-B9C7-4AF6EF50D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10.11  </a:t>
            </a:r>
            <a:r>
              <a:rPr lang="zh-CN" altLang="en-US"/>
              <a:t>归纳变量删除</a:t>
            </a:r>
          </a:p>
        </p:txBody>
      </p:sp>
      <p:sp>
        <p:nvSpPr>
          <p:cNvPr id="766979" name="Rectangle 3">
            <a:extLst>
              <a:ext uri="{FF2B5EF4-FFF2-40B4-BE49-F238E27FC236}">
                <a16:creationId xmlns:a16="http://schemas.microsoft.com/office/drawing/2014/main" id="{148134C7-DFB8-4885-BA1F-F81DDD4FD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输入：计算了到达定义信息、循环不变计算信息和活跃变量信息的循环</a:t>
            </a:r>
            <a:r>
              <a:rPr lang="en-US" altLang="zh-CN" sz="2400"/>
              <a:t>L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输出：删除归纳变量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方法：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考虑只用来计算其他归纳变量的基本归纳变量</a:t>
            </a:r>
            <a:r>
              <a:rPr lang="en-US" altLang="zh-CN" sz="2000"/>
              <a:t>i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取</a:t>
            </a:r>
            <a:r>
              <a:rPr lang="en-US" altLang="zh-CN" sz="2000"/>
              <a:t>i</a:t>
            </a:r>
            <a:r>
              <a:rPr lang="zh-CN" altLang="en-US" sz="2000"/>
              <a:t>族中尽可能简单的</a:t>
            </a:r>
            <a:r>
              <a:rPr lang="en-US" altLang="zh-CN" sz="2000"/>
              <a:t>j</a:t>
            </a:r>
            <a:r>
              <a:rPr lang="zh-CN" altLang="en-US" sz="2000"/>
              <a:t>，如三元组</a:t>
            </a:r>
            <a:r>
              <a:rPr lang="en-US" altLang="zh-CN" sz="2000"/>
              <a:t>(i, c, d)</a:t>
            </a:r>
            <a:r>
              <a:rPr lang="zh-CN" altLang="en-US" sz="2000"/>
              <a:t>中</a:t>
            </a:r>
            <a:r>
              <a:rPr lang="en-US" altLang="zh-CN" sz="2000"/>
              <a:t>c=1, d=0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假定</a:t>
            </a:r>
            <a:r>
              <a:rPr lang="en-US" altLang="zh-CN" sz="2000"/>
              <a:t>c</a:t>
            </a:r>
            <a:r>
              <a:rPr lang="zh-CN" altLang="en-US" sz="2000"/>
              <a:t>为正数，则可将形如</a:t>
            </a:r>
            <a:r>
              <a:rPr lang="en-US" altLang="zh-CN" sz="2000"/>
              <a:t>if i relop x goto B</a:t>
            </a:r>
            <a:r>
              <a:rPr lang="zh-CN" altLang="en-US" sz="2000"/>
              <a:t>的语句替换为：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sz="2000"/>
              <a:t>r := c*x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sz="2000"/>
              <a:t>r := r + d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sz="2000"/>
              <a:t>if j relop r goto B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其中</a:t>
            </a:r>
            <a:r>
              <a:rPr lang="en-US" altLang="zh-CN" sz="2000"/>
              <a:t>r</a:t>
            </a:r>
            <a:r>
              <a:rPr lang="zh-CN" altLang="en-US" sz="2000"/>
              <a:t>是新临时变量，</a:t>
            </a:r>
            <a:r>
              <a:rPr lang="en-US" altLang="zh-CN" sz="2000"/>
              <a:t>if x relop i goto B</a:t>
            </a:r>
            <a:r>
              <a:rPr lang="zh-CN" altLang="en-US" sz="2000"/>
              <a:t>的处理类似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>
            <a:extLst>
              <a:ext uri="{FF2B5EF4-FFF2-40B4-BE49-F238E27FC236}">
                <a16:creationId xmlns:a16="http://schemas.microsoft.com/office/drawing/2014/main" id="{0458CA11-B580-4C84-B2A3-368B66251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10.11</a:t>
            </a:r>
            <a:r>
              <a:rPr lang="zh-CN" altLang="en-US"/>
              <a:t>（续）</a:t>
            </a:r>
          </a:p>
        </p:txBody>
      </p:sp>
      <p:sp>
        <p:nvSpPr>
          <p:cNvPr id="768003" name="Rectangle 3">
            <a:extLst>
              <a:ext uri="{FF2B5EF4-FFF2-40B4-BE49-F238E27FC236}">
                <a16:creationId xmlns:a16="http://schemas.microsoft.com/office/drawing/2014/main" id="{5CBEB129-E88B-4DC6-A9BE-19244E0541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对于</a:t>
            </a:r>
            <a:r>
              <a:rPr lang="en-US" altLang="zh-CN" sz="2400"/>
              <a:t>if i</a:t>
            </a:r>
            <a:r>
              <a:rPr lang="en-US" altLang="zh-CN" sz="2400" baseline="-25000"/>
              <a:t>1</a:t>
            </a:r>
            <a:r>
              <a:rPr lang="en-US" altLang="zh-CN" sz="2400"/>
              <a:t> relop i</a:t>
            </a:r>
            <a:r>
              <a:rPr lang="en-US" altLang="zh-CN" sz="2400" baseline="-25000"/>
              <a:t>2</a:t>
            </a:r>
            <a:r>
              <a:rPr lang="en-US" altLang="zh-CN" sz="2400"/>
              <a:t> goto B</a:t>
            </a:r>
            <a:r>
              <a:rPr lang="zh-CN" altLang="en-US" sz="2400"/>
              <a:t>，</a:t>
            </a:r>
            <a:r>
              <a:rPr lang="en-US" altLang="zh-CN" sz="2400"/>
              <a:t>i</a:t>
            </a:r>
            <a:r>
              <a:rPr lang="en-US" altLang="zh-CN" sz="2400" baseline="-25000"/>
              <a:t>1</a:t>
            </a:r>
            <a:r>
              <a:rPr lang="zh-CN" altLang="en-US" sz="2400"/>
              <a:t>和</a:t>
            </a:r>
            <a:r>
              <a:rPr lang="en-US" altLang="zh-CN" sz="2400"/>
              <a:t>i</a:t>
            </a:r>
            <a:r>
              <a:rPr lang="en-US" altLang="zh-CN" sz="2400" baseline="-25000"/>
              <a:t>2</a:t>
            </a:r>
            <a:r>
              <a:rPr lang="zh-CN" altLang="en-US" sz="2400"/>
              <a:t>都是归纳变量的情况。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若存在</a:t>
            </a:r>
            <a:r>
              <a:rPr lang="en-US" altLang="zh-CN" sz="2400"/>
              <a:t>j</a:t>
            </a:r>
            <a:r>
              <a:rPr lang="en-US" altLang="zh-CN" sz="2400" baseline="-25000"/>
              <a:t>1</a:t>
            </a:r>
            <a:r>
              <a:rPr lang="zh-CN" altLang="en-US" sz="2400"/>
              <a:t>三元组为</a:t>
            </a:r>
            <a:r>
              <a:rPr lang="en-US" altLang="zh-CN" sz="2400"/>
              <a:t>(i</a:t>
            </a:r>
            <a:r>
              <a:rPr lang="en-US" altLang="zh-CN" sz="2400" baseline="-25000"/>
              <a:t>1</a:t>
            </a:r>
            <a:r>
              <a:rPr lang="en-US" altLang="zh-CN" sz="2400"/>
              <a:t>, c, d)</a:t>
            </a:r>
            <a:r>
              <a:rPr lang="zh-CN" altLang="en-US" sz="2400"/>
              <a:t>和</a:t>
            </a:r>
            <a:r>
              <a:rPr lang="en-US" altLang="zh-CN" sz="2400"/>
              <a:t>j</a:t>
            </a:r>
            <a:r>
              <a:rPr lang="en-US" altLang="zh-CN" sz="2400" baseline="-25000"/>
              <a:t>2</a:t>
            </a:r>
            <a:r>
              <a:rPr lang="zh-CN" altLang="en-US" sz="2400"/>
              <a:t>三元组为</a:t>
            </a:r>
            <a:r>
              <a:rPr lang="en-US" altLang="zh-CN" sz="2400"/>
              <a:t>(i</a:t>
            </a:r>
            <a:r>
              <a:rPr lang="en-US" altLang="zh-CN" sz="2400" baseline="-25000"/>
              <a:t>2</a:t>
            </a:r>
            <a:r>
              <a:rPr lang="en-US" altLang="zh-CN" sz="2400"/>
              <a:t>, c, d)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用</a:t>
            </a:r>
            <a:r>
              <a:rPr lang="en-US" altLang="zh-CN" sz="2400"/>
              <a:t>j</a:t>
            </a:r>
            <a:r>
              <a:rPr lang="en-US" altLang="zh-CN" sz="2400" baseline="-25000"/>
              <a:t>1</a:t>
            </a:r>
            <a:r>
              <a:rPr lang="en-US" altLang="zh-CN" sz="2400"/>
              <a:t> relop j</a:t>
            </a:r>
            <a:r>
              <a:rPr lang="en-US" altLang="zh-CN" sz="2400" baseline="-25000"/>
              <a:t>2</a:t>
            </a:r>
            <a:r>
              <a:rPr lang="zh-CN" altLang="en-US" sz="2400"/>
              <a:t>替换</a:t>
            </a:r>
            <a:r>
              <a:rPr lang="en-US" altLang="zh-CN" sz="2400"/>
              <a:t>i</a:t>
            </a:r>
            <a:r>
              <a:rPr lang="en-US" altLang="zh-CN" sz="2400" baseline="-25000"/>
              <a:t>1</a:t>
            </a:r>
            <a:r>
              <a:rPr lang="en-US" altLang="zh-CN" sz="2400"/>
              <a:t> relop i</a:t>
            </a:r>
            <a:r>
              <a:rPr lang="en-US" altLang="zh-CN" sz="2400" baseline="-25000"/>
              <a:t>2</a:t>
            </a:r>
            <a:r>
              <a:rPr lang="zh-CN" altLang="en-US" sz="2400"/>
              <a:t>即可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对更复杂的情况，需检查替换是否提高了性能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最后，将循环中对归纳变量的赋值删除</a:t>
            </a:r>
          </a:p>
          <a:p>
            <a:pPr marL="609600" indent="-609600">
              <a:buFont typeface="Wingdings" panose="05000000000000000000" pitchFamily="2" charset="2"/>
              <a:buAutoNum type="arabicPeriod" startAt="2"/>
            </a:pPr>
            <a:r>
              <a:rPr lang="zh-CN" altLang="en-US" sz="2400"/>
              <a:t>考虑删除算法</a:t>
            </a:r>
            <a:r>
              <a:rPr lang="en-US" altLang="zh-CN" sz="2400"/>
              <a:t>10.10</a:t>
            </a:r>
            <a:r>
              <a:rPr lang="zh-CN" altLang="en-US" sz="2400"/>
              <a:t>中产生的</a:t>
            </a:r>
            <a:r>
              <a:rPr lang="en-US" altLang="zh-CN" sz="2400"/>
              <a:t>j := s</a:t>
            </a:r>
            <a:r>
              <a:rPr lang="zh-CN" altLang="en-US" sz="2400"/>
              <a:t>对应的归纳变量</a:t>
            </a:r>
            <a:r>
              <a:rPr lang="en-US" altLang="zh-CN" sz="2400"/>
              <a:t>j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首先检查</a:t>
            </a:r>
            <a:r>
              <a:rPr lang="en-US" altLang="zh-CN" sz="2400"/>
              <a:t>j := s</a:t>
            </a:r>
            <a:r>
              <a:rPr lang="zh-CN" altLang="en-US" sz="2400"/>
              <a:t>和对</a:t>
            </a:r>
            <a:r>
              <a:rPr lang="en-US" altLang="zh-CN" sz="2400"/>
              <a:t>j</a:t>
            </a:r>
            <a:r>
              <a:rPr lang="zh-CN" altLang="en-US" sz="2400"/>
              <a:t>的引用间是否对</a:t>
            </a:r>
            <a:r>
              <a:rPr lang="en-US" altLang="zh-CN" sz="2400"/>
              <a:t>s</a:t>
            </a:r>
            <a:r>
              <a:rPr lang="zh-CN" altLang="en-US" sz="2400"/>
              <a:t>赋值，应该没有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而且，一般</a:t>
            </a:r>
            <a:r>
              <a:rPr lang="en-US" altLang="zh-CN" sz="2400"/>
              <a:t>j</a:t>
            </a:r>
            <a:r>
              <a:rPr lang="zh-CN" altLang="en-US" sz="2400"/>
              <a:t>的引用在定义它的块中，检查可简化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否则，需用到达定义信息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检查完毕后，用对</a:t>
            </a:r>
            <a:r>
              <a:rPr lang="en-US" altLang="zh-CN" sz="2400"/>
              <a:t>s</a:t>
            </a:r>
            <a:r>
              <a:rPr lang="zh-CN" altLang="en-US" sz="2400"/>
              <a:t>的引用替换对</a:t>
            </a:r>
            <a:r>
              <a:rPr lang="en-US" altLang="zh-CN" sz="2400"/>
              <a:t>j</a:t>
            </a:r>
            <a:r>
              <a:rPr lang="zh-CN" altLang="en-US" sz="2400"/>
              <a:t>的引用，删除</a:t>
            </a:r>
            <a:r>
              <a:rPr lang="en-US" altLang="zh-CN" sz="2400"/>
              <a:t>j := s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>
            <a:extLst>
              <a:ext uri="{FF2B5EF4-FFF2-40B4-BE49-F238E27FC236}">
                <a16:creationId xmlns:a16="http://schemas.microsoft.com/office/drawing/2014/main" id="{A41DF6DB-85BF-43B2-A504-C9DF6D0C36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10.25</a:t>
            </a:r>
          </a:p>
        </p:txBody>
      </p:sp>
      <p:sp>
        <p:nvSpPr>
          <p:cNvPr id="769027" name="Rectangle 3">
            <a:extLst>
              <a:ext uri="{FF2B5EF4-FFF2-40B4-BE49-F238E27FC236}">
                <a16:creationId xmlns:a16="http://schemas.microsoft.com/office/drawing/2014/main" id="{900F78F1-57E3-4615-A253-D7DEA2F99F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4191000" cy="4724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/>
              <a:t>考虑内存循环</a:t>
            </a:r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r>
              <a:rPr lang="zh-CN" altLang="en-US" sz="2400"/>
              <a:t>，</a:t>
            </a:r>
            <a:r>
              <a:rPr lang="en-US" altLang="zh-CN" sz="2400"/>
              <a:t>i</a:t>
            </a:r>
            <a:r>
              <a:rPr lang="zh-CN" altLang="en-US" sz="2400"/>
              <a:t>和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zh-CN" altLang="en-US" sz="2400"/>
              <a:t>都不能删除，因为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zh-CN" altLang="en-US" sz="2400"/>
              <a:t>是数组下标，</a:t>
            </a:r>
            <a:r>
              <a:rPr lang="en-US" altLang="zh-CN" sz="2400"/>
              <a:t>i</a:t>
            </a:r>
            <a:r>
              <a:rPr lang="zh-CN" altLang="en-US" sz="2400"/>
              <a:t>用于循环外的条件检测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/>
              <a:t>B</a:t>
            </a:r>
            <a:r>
              <a:rPr lang="en-US" altLang="zh-CN" sz="2400" baseline="-25000"/>
              <a:t>3</a:t>
            </a:r>
            <a:r>
              <a:rPr lang="zh-CN" altLang="en-US" sz="2400"/>
              <a:t>的</a:t>
            </a:r>
            <a:r>
              <a:rPr lang="en-US" altLang="zh-CN" sz="2400"/>
              <a:t>j</a:t>
            </a:r>
            <a:r>
              <a:rPr lang="zh-CN" altLang="en-US" sz="2400"/>
              <a:t>和</a:t>
            </a:r>
            <a:r>
              <a:rPr lang="en-US" altLang="zh-CN" sz="2400"/>
              <a:t>s</a:t>
            </a:r>
            <a:r>
              <a:rPr lang="en-US" altLang="zh-CN" sz="2400" baseline="-25000"/>
              <a:t>4</a:t>
            </a:r>
            <a:r>
              <a:rPr lang="zh-CN" altLang="en-US" sz="2400"/>
              <a:t>类似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/>
              <a:t>考虑外循环，</a:t>
            </a:r>
            <a:r>
              <a:rPr lang="en-US" altLang="zh-CN" sz="2400"/>
              <a:t>i</a:t>
            </a:r>
            <a:r>
              <a:rPr lang="zh-CN" altLang="en-US" sz="2400"/>
              <a:t>、</a:t>
            </a:r>
            <a:r>
              <a:rPr lang="en-US" altLang="zh-CN" sz="2400"/>
              <a:t>j</a:t>
            </a:r>
            <a:r>
              <a:rPr lang="zh-CN" altLang="en-US" sz="2400"/>
              <a:t>的唯一用途是在</a:t>
            </a:r>
            <a:r>
              <a:rPr lang="en-US" altLang="zh-CN" sz="2400"/>
              <a:t>B</a:t>
            </a:r>
            <a:r>
              <a:rPr lang="en-US" altLang="zh-CN" sz="2400" baseline="-25000"/>
              <a:t>4</a:t>
            </a:r>
            <a:r>
              <a:rPr lang="zh-CN" altLang="en-US" sz="2400"/>
              <a:t>进行条件检测，且恰好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zh-CN" altLang="en-US" sz="2400"/>
              <a:t>和</a:t>
            </a:r>
            <a:r>
              <a:rPr lang="en-US" altLang="zh-CN" sz="2400"/>
              <a:t>s</a:t>
            </a:r>
            <a:r>
              <a:rPr lang="en-US" altLang="zh-CN" sz="2400" baseline="-25000"/>
              <a:t>4</a:t>
            </a:r>
            <a:r>
              <a:rPr lang="zh-CN" altLang="en-US" sz="2400"/>
              <a:t>的三元组分别为</a:t>
            </a:r>
            <a:r>
              <a:rPr lang="en-US" altLang="zh-CN" sz="2400"/>
              <a:t>(i, 4, 0)</a:t>
            </a:r>
            <a:r>
              <a:rPr lang="zh-CN" altLang="en-US" sz="2400"/>
              <a:t>和</a:t>
            </a:r>
            <a:r>
              <a:rPr lang="en-US" altLang="zh-CN" sz="2400"/>
              <a:t>(j, 4, 0)</a:t>
            </a:r>
            <a:r>
              <a:rPr lang="zh-CN" altLang="en-US" sz="2400"/>
              <a:t>，因此</a:t>
            </a:r>
            <a:r>
              <a:rPr lang="en-US" altLang="zh-CN" sz="2400"/>
              <a:t>i&gt;=j</a:t>
            </a:r>
            <a:r>
              <a:rPr lang="zh-CN" altLang="en-US" sz="2400"/>
              <a:t>可用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en-US" altLang="zh-CN" sz="2400"/>
              <a:t>&gt;=s</a:t>
            </a:r>
            <a:r>
              <a:rPr lang="en-US" altLang="zh-CN" sz="2400" baseline="-25000"/>
              <a:t>4</a:t>
            </a:r>
            <a:r>
              <a:rPr lang="zh-CN" altLang="en-US" sz="2400"/>
              <a:t>替换，</a:t>
            </a:r>
            <a:r>
              <a:rPr lang="en-US" altLang="zh-CN" sz="2400"/>
              <a:t>i</a:t>
            </a:r>
            <a:r>
              <a:rPr lang="zh-CN" altLang="en-US" sz="2400"/>
              <a:t>、</a:t>
            </a:r>
            <a:r>
              <a:rPr lang="en-US" altLang="zh-CN" sz="2400"/>
              <a:t>j</a:t>
            </a:r>
            <a:r>
              <a:rPr lang="zh-CN" altLang="en-US" sz="2400"/>
              <a:t>可删除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/>
              <a:t>再利用算法</a:t>
            </a:r>
            <a:r>
              <a:rPr lang="en-US" altLang="zh-CN" sz="2400"/>
              <a:t>10.11</a:t>
            </a:r>
            <a:r>
              <a:rPr lang="zh-CN" altLang="en-US" sz="2400"/>
              <a:t>步骤</a:t>
            </a:r>
            <a:r>
              <a:rPr lang="en-US" altLang="zh-CN" sz="2400"/>
              <a:t>2</a:t>
            </a:r>
            <a:r>
              <a:rPr lang="zh-CN" altLang="en-US" sz="2400"/>
              <a:t>，可用</a:t>
            </a:r>
            <a:r>
              <a:rPr lang="en-US" altLang="zh-CN" sz="2400"/>
              <a:t>s</a:t>
            </a:r>
            <a:r>
              <a:rPr lang="en-US" altLang="zh-CN" sz="2400" baseline="-25000"/>
              <a:t>2</a:t>
            </a:r>
            <a:r>
              <a:rPr lang="zh-CN" altLang="en-US" sz="2400"/>
              <a:t>和</a:t>
            </a:r>
            <a:r>
              <a:rPr lang="en-US" altLang="zh-CN" sz="2400"/>
              <a:t>s</a:t>
            </a:r>
            <a:r>
              <a:rPr lang="en-US" altLang="zh-CN" sz="2400" baseline="-25000"/>
              <a:t>4</a:t>
            </a:r>
            <a:r>
              <a:rPr lang="zh-CN" altLang="en-US" sz="2400"/>
              <a:t>替换</a:t>
            </a:r>
            <a:r>
              <a:rPr lang="en-US" altLang="zh-CN" sz="2400"/>
              <a:t>t</a:t>
            </a:r>
            <a:r>
              <a:rPr lang="en-US" altLang="zh-CN" sz="2400" baseline="-25000"/>
              <a:t>2</a:t>
            </a:r>
            <a:r>
              <a:rPr lang="zh-CN" altLang="en-US" sz="2400"/>
              <a:t>和</a:t>
            </a:r>
            <a:r>
              <a:rPr lang="en-US" altLang="zh-CN" sz="2400"/>
              <a:t>t</a:t>
            </a:r>
            <a:r>
              <a:rPr lang="en-US" altLang="zh-CN" sz="2400" baseline="-25000"/>
              <a:t>4</a:t>
            </a:r>
            <a:endParaRPr lang="en-US" altLang="zh-CN" sz="2400"/>
          </a:p>
        </p:txBody>
      </p:sp>
      <p:sp>
        <p:nvSpPr>
          <p:cNvPr id="769028" name="Text Box 4">
            <a:extLst>
              <a:ext uri="{FF2B5EF4-FFF2-40B4-BE49-F238E27FC236}">
                <a16:creationId xmlns:a16="http://schemas.microsoft.com/office/drawing/2014/main" id="{6625CE46-4E76-4469-8574-3E6E0B38799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057900" y="782638"/>
            <a:ext cx="1676400" cy="1081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 :=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j :=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v := a[t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69029" name="Text Box 5">
            <a:extLst>
              <a:ext uri="{FF2B5EF4-FFF2-40B4-BE49-F238E27FC236}">
                <a16:creationId xmlns:a16="http://schemas.microsoft.com/office/drawing/2014/main" id="{8C15121B-EBDB-4147-88BD-6F57195781D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772400" y="78263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1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0" name="Text Box 6">
            <a:extLst>
              <a:ext uri="{FF2B5EF4-FFF2-40B4-BE49-F238E27FC236}">
                <a16:creationId xmlns:a16="http://schemas.microsoft.com/office/drawing/2014/main" id="{EB75929A-8BF4-49B9-B0BC-5344B397DA9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905500" y="2682875"/>
            <a:ext cx="1981200" cy="135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 := i + 1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+ 4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r>
              <a:rPr lang="en-US" altLang="zh-CN" sz="1800" baseline="0">
                <a:latin typeface="Times New Roman" panose="02020603050405020304" pitchFamily="18" charset="0"/>
              </a:rPr>
              <a:t> := a[t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t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r>
              <a:rPr lang="en-US" altLang="zh-CN" sz="18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1" name="Line 7">
            <a:extLst>
              <a:ext uri="{FF2B5EF4-FFF2-40B4-BE49-F238E27FC236}">
                <a16:creationId xmlns:a16="http://schemas.microsoft.com/office/drawing/2014/main" id="{E6336AE6-DDDC-4FB5-8374-9767A5C17BDC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896100" y="2401888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32" name="Text Box 8">
            <a:extLst>
              <a:ext uri="{FF2B5EF4-FFF2-40B4-BE49-F238E27FC236}">
                <a16:creationId xmlns:a16="http://schemas.microsoft.com/office/drawing/2014/main" id="{51445A4F-57A7-45EF-A4CB-590E2C56683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905500" y="4330700"/>
            <a:ext cx="1981200" cy="135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j := j –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- 4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endParaRPr lang="en-US" altLang="zh-CN" sz="18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t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r>
              <a:rPr lang="en-US" altLang="zh-CN" sz="1800" baseline="0">
                <a:latin typeface="Times New Roman" panose="02020603050405020304" pitchFamily="18" charset="0"/>
              </a:rPr>
              <a:t> := a[t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t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r>
              <a:rPr lang="en-US" altLang="zh-CN" sz="18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3" name="Text Box 9">
            <a:extLst>
              <a:ext uri="{FF2B5EF4-FFF2-40B4-BE49-F238E27FC236}">
                <a16:creationId xmlns:a16="http://schemas.microsoft.com/office/drawing/2014/main" id="{D95E1683-86DD-4DB9-9C50-B5B09ACEA2F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905500" y="5948363"/>
            <a:ext cx="19812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1800">
                <a:latin typeface="Times New Roman" panose="02020603050405020304" pitchFamily="18" charset="0"/>
              </a:rPr>
              <a:t>6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4" name="Text Box 10">
            <a:extLst>
              <a:ext uri="{FF2B5EF4-FFF2-40B4-BE49-F238E27FC236}">
                <a16:creationId xmlns:a16="http://schemas.microsoft.com/office/drawing/2014/main" id="{9315BA12-0B09-4A07-9DC7-04FD9A1716F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924800" y="272573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5" name="Text Box 11">
            <a:extLst>
              <a:ext uri="{FF2B5EF4-FFF2-40B4-BE49-F238E27FC236}">
                <a16:creationId xmlns:a16="http://schemas.microsoft.com/office/drawing/2014/main" id="{5A12155A-2DC8-46EA-AA18-6BBA005DEE8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924800" y="43434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3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6" name="Text Box 12">
            <a:extLst>
              <a:ext uri="{FF2B5EF4-FFF2-40B4-BE49-F238E27FC236}">
                <a16:creationId xmlns:a16="http://schemas.microsoft.com/office/drawing/2014/main" id="{48828FB5-6CA2-4E80-A438-FDDF32D9AF3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924800" y="5894388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7" name="Text Box 13">
            <a:extLst>
              <a:ext uri="{FF2B5EF4-FFF2-40B4-BE49-F238E27FC236}">
                <a16:creationId xmlns:a16="http://schemas.microsoft.com/office/drawing/2014/main" id="{CCC36319-EF5A-414E-8B51-7F8208039F6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162800" y="6400800"/>
            <a:ext cx="12954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8" name="Text Box 14">
            <a:extLst>
              <a:ext uri="{FF2B5EF4-FFF2-40B4-BE49-F238E27FC236}">
                <a16:creationId xmlns:a16="http://schemas.microsoft.com/office/drawing/2014/main" id="{5257F335-C185-4EB2-B589-86C8A474766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410200" y="6400800"/>
            <a:ext cx="1447800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endParaRPr lang="zh-CN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39" name="Line 15">
            <a:extLst>
              <a:ext uri="{FF2B5EF4-FFF2-40B4-BE49-F238E27FC236}">
                <a16:creationId xmlns:a16="http://schemas.microsoft.com/office/drawing/2014/main" id="{59544417-961D-49CC-8AA3-585C48A76FCF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8580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0" name="Line 16">
            <a:extLst>
              <a:ext uri="{FF2B5EF4-FFF2-40B4-BE49-F238E27FC236}">
                <a16:creationId xmlns:a16="http://schemas.microsoft.com/office/drawing/2014/main" id="{6487ED38-D824-4306-9FF8-F7A359B2E3D2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858000" y="5653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1" name="Line 17">
            <a:extLst>
              <a:ext uri="{FF2B5EF4-FFF2-40B4-BE49-F238E27FC236}">
                <a16:creationId xmlns:a16="http://schemas.microsoft.com/office/drawing/2014/main" id="{E4D417DF-E62D-4F43-B0FA-D08690B947A0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5943600" y="6219825"/>
            <a:ext cx="609600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2" name="Line 18">
            <a:extLst>
              <a:ext uri="{FF2B5EF4-FFF2-40B4-BE49-F238E27FC236}">
                <a16:creationId xmlns:a16="http://schemas.microsoft.com/office/drawing/2014/main" id="{D68A0927-6F3F-46A9-926D-C34B03785955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239000" y="6205538"/>
            <a:ext cx="60960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3" name="Freeform 19">
            <a:extLst>
              <a:ext uri="{FF2B5EF4-FFF2-40B4-BE49-F238E27FC236}">
                <a16:creationId xmlns:a16="http://schemas.microsoft.com/office/drawing/2014/main" id="{75817221-96B3-4C3C-B7A5-DF8398210232}"/>
              </a:ext>
            </a:extLst>
          </p:cNvPr>
          <p:cNvSpPr>
            <a:spLocks/>
          </p:cNvSpPr>
          <p:nvPr/>
        </p:nvSpPr>
        <p:spPr bwMode="ltGray">
          <a:xfrm>
            <a:off x="4837113" y="2206625"/>
            <a:ext cx="1677987" cy="4608513"/>
          </a:xfrm>
          <a:custGeom>
            <a:avLst/>
            <a:gdLst>
              <a:gd name="T0" fmla="*/ 826 w 1057"/>
              <a:gd name="T1" fmla="*/ 2802 h 2903"/>
              <a:gd name="T2" fmla="*/ 534 w 1057"/>
              <a:gd name="T3" fmla="*/ 2881 h 2903"/>
              <a:gd name="T4" fmla="*/ 111 w 1057"/>
              <a:gd name="T5" fmla="*/ 2669 h 2903"/>
              <a:gd name="T6" fmla="*/ 41 w 1057"/>
              <a:gd name="T7" fmla="*/ 1517 h 2903"/>
              <a:gd name="T8" fmla="*/ 357 w 1057"/>
              <a:gd name="T9" fmla="*/ 205 h 2903"/>
              <a:gd name="T10" fmla="*/ 1057 w 1057"/>
              <a:gd name="T11" fmla="*/ 285 h 2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7" h="2903">
                <a:moveTo>
                  <a:pt x="826" y="2802"/>
                </a:moveTo>
                <a:cubicBezTo>
                  <a:pt x="777" y="2815"/>
                  <a:pt x="653" y="2903"/>
                  <a:pt x="534" y="2881"/>
                </a:cubicBezTo>
                <a:cubicBezTo>
                  <a:pt x="415" y="2859"/>
                  <a:pt x="193" y="2896"/>
                  <a:pt x="111" y="2669"/>
                </a:cubicBezTo>
                <a:cubicBezTo>
                  <a:pt x="29" y="2442"/>
                  <a:pt x="0" y="1928"/>
                  <a:pt x="41" y="1517"/>
                </a:cubicBezTo>
                <a:cubicBezTo>
                  <a:pt x="82" y="1106"/>
                  <a:pt x="188" y="410"/>
                  <a:pt x="357" y="205"/>
                </a:cubicBezTo>
                <a:cubicBezTo>
                  <a:pt x="526" y="0"/>
                  <a:pt x="911" y="268"/>
                  <a:pt x="1057" y="28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4" name="Freeform 20">
            <a:extLst>
              <a:ext uri="{FF2B5EF4-FFF2-40B4-BE49-F238E27FC236}">
                <a16:creationId xmlns:a16="http://schemas.microsoft.com/office/drawing/2014/main" id="{EC46B417-D981-438F-8A19-7D15AD16D7A0}"/>
              </a:ext>
            </a:extLst>
          </p:cNvPr>
          <p:cNvSpPr>
            <a:spLocks/>
          </p:cNvSpPr>
          <p:nvPr/>
        </p:nvSpPr>
        <p:spPr bwMode="ltGray">
          <a:xfrm>
            <a:off x="5457825" y="2484438"/>
            <a:ext cx="790575" cy="1646237"/>
          </a:xfrm>
          <a:custGeom>
            <a:avLst/>
            <a:gdLst>
              <a:gd name="T0" fmla="*/ 498 w 498"/>
              <a:gd name="T1" fmla="*/ 979 h 1037"/>
              <a:gd name="T2" fmla="*/ 196 w 498"/>
              <a:gd name="T3" fmla="*/ 1005 h 1037"/>
              <a:gd name="T4" fmla="*/ 18 w 498"/>
              <a:gd name="T5" fmla="*/ 787 h 1037"/>
              <a:gd name="T6" fmla="*/ 90 w 498"/>
              <a:gd name="T7" fmla="*/ 110 h 1037"/>
              <a:gd name="T8" fmla="*/ 382 w 498"/>
              <a:gd name="T9" fmla="*/ 128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8" h="1037">
                <a:moveTo>
                  <a:pt x="498" y="979"/>
                </a:moveTo>
                <a:cubicBezTo>
                  <a:pt x="448" y="983"/>
                  <a:pt x="276" y="1037"/>
                  <a:pt x="196" y="1005"/>
                </a:cubicBezTo>
                <a:cubicBezTo>
                  <a:pt x="116" y="973"/>
                  <a:pt x="36" y="936"/>
                  <a:pt x="18" y="787"/>
                </a:cubicBezTo>
                <a:cubicBezTo>
                  <a:pt x="0" y="638"/>
                  <a:pt x="29" y="220"/>
                  <a:pt x="90" y="110"/>
                </a:cubicBezTo>
                <a:cubicBezTo>
                  <a:pt x="151" y="0"/>
                  <a:pt x="321" y="124"/>
                  <a:pt x="382" y="12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5" name="Freeform 21">
            <a:extLst>
              <a:ext uri="{FF2B5EF4-FFF2-40B4-BE49-F238E27FC236}">
                <a16:creationId xmlns:a16="http://schemas.microsoft.com/office/drawing/2014/main" id="{EA30B47E-4D8E-4F8B-9405-AC36BB7957DB}"/>
              </a:ext>
            </a:extLst>
          </p:cNvPr>
          <p:cNvSpPr>
            <a:spLocks/>
          </p:cNvSpPr>
          <p:nvPr/>
        </p:nvSpPr>
        <p:spPr bwMode="ltGray">
          <a:xfrm>
            <a:off x="5499100" y="4160838"/>
            <a:ext cx="762000" cy="1673225"/>
          </a:xfrm>
          <a:custGeom>
            <a:avLst/>
            <a:gdLst>
              <a:gd name="T0" fmla="*/ 480 w 480"/>
              <a:gd name="T1" fmla="*/ 968 h 1054"/>
              <a:gd name="T2" fmla="*/ 143 w 480"/>
              <a:gd name="T3" fmla="*/ 1003 h 1054"/>
              <a:gd name="T4" fmla="*/ 0 w 480"/>
              <a:gd name="T5" fmla="*/ 660 h 1054"/>
              <a:gd name="T6" fmla="*/ 146 w 480"/>
              <a:gd name="T7" fmla="*/ 91 h 1054"/>
              <a:gd name="T8" fmla="*/ 462 w 480"/>
              <a:gd name="T9" fmla="*/ 117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054">
                <a:moveTo>
                  <a:pt x="480" y="968"/>
                </a:moveTo>
                <a:cubicBezTo>
                  <a:pt x="424" y="974"/>
                  <a:pt x="223" y="1054"/>
                  <a:pt x="143" y="1003"/>
                </a:cubicBezTo>
                <a:cubicBezTo>
                  <a:pt x="63" y="952"/>
                  <a:pt x="0" y="812"/>
                  <a:pt x="0" y="660"/>
                </a:cubicBezTo>
                <a:cubicBezTo>
                  <a:pt x="0" y="508"/>
                  <a:pt x="69" y="182"/>
                  <a:pt x="146" y="91"/>
                </a:cubicBezTo>
                <a:cubicBezTo>
                  <a:pt x="223" y="0"/>
                  <a:pt x="396" y="112"/>
                  <a:pt x="462" y="11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9046" name="Text Box 22">
            <a:extLst>
              <a:ext uri="{FF2B5EF4-FFF2-40B4-BE49-F238E27FC236}">
                <a16:creationId xmlns:a16="http://schemas.microsoft.com/office/drawing/2014/main" id="{9B3734E2-04BB-4407-9269-6959FF263B4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458200" y="63246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6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47" name="Text Box 23">
            <a:extLst>
              <a:ext uri="{FF2B5EF4-FFF2-40B4-BE49-F238E27FC236}">
                <a16:creationId xmlns:a16="http://schemas.microsoft.com/office/drawing/2014/main" id="{84966F1D-4E88-4494-8EC4-F69D3D5B125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257800" y="5943600"/>
            <a:ext cx="5334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</a:rPr>
              <a:t>5</a:t>
            </a:r>
            <a:endParaRPr lang="en-US" altLang="zh-CN" sz="1800" baseline="0">
              <a:latin typeface="Times New Roman" panose="02020603050405020304" pitchFamily="18" charset="0"/>
            </a:endParaRPr>
          </a:p>
        </p:txBody>
      </p:sp>
      <p:sp>
        <p:nvSpPr>
          <p:cNvPr id="769048" name="Text Box 24">
            <a:extLst>
              <a:ext uri="{FF2B5EF4-FFF2-40B4-BE49-F238E27FC236}">
                <a16:creationId xmlns:a16="http://schemas.microsoft.com/office/drawing/2014/main" id="{CE6207EE-65E5-4781-AFA3-8B7AC5BFFAC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057900" y="1863725"/>
            <a:ext cx="1676400" cy="52629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2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1800" baseline="0">
                <a:latin typeface="Times New Roman" panose="02020603050405020304" pitchFamily="18" charset="0"/>
              </a:rPr>
              <a:t>s</a:t>
            </a:r>
            <a:r>
              <a:rPr lang="en-US" altLang="zh-CN" sz="1800">
                <a:latin typeface="Times New Roman" panose="02020603050405020304" pitchFamily="18" charset="0"/>
              </a:rPr>
              <a:t>4</a:t>
            </a:r>
            <a:r>
              <a:rPr lang="en-US" altLang="zh-CN" sz="1800" baseline="0">
                <a:latin typeface="Times New Roman" panose="02020603050405020304" pitchFamily="18" charset="0"/>
              </a:rPr>
              <a:t> := 4 * j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>
            <a:extLst>
              <a:ext uri="{FF2B5EF4-FFF2-40B4-BE49-F238E27FC236}">
                <a16:creationId xmlns:a16="http://schemas.microsoft.com/office/drawing/2014/main" id="{B6AB3980-0BDE-4FAB-B86B-3F95F08F78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  </a:t>
            </a:r>
            <a:r>
              <a:rPr lang="zh-CN" altLang="en-US"/>
              <a:t>别名处理</a:t>
            </a:r>
          </a:p>
        </p:txBody>
      </p:sp>
      <p:sp>
        <p:nvSpPr>
          <p:cNvPr id="774147" name="Rectangle 3">
            <a:extLst>
              <a:ext uri="{FF2B5EF4-FFF2-40B4-BE49-F238E27FC236}">
                <a16:creationId xmlns:a16="http://schemas.microsoft.com/office/drawing/2014/main" id="{162B4A63-EF92-48DF-A72B-59DFF9857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accent2"/>
                </a:solidFill>
                <a:ea typeface="黑体" panose="02010609060101010101" pitchFamily="49" charset="-122"/>
              </a:rPr>
              <a:t>别名</a:t>
            </a:r>
            <a:r>
              <a:rPr lang="zh-CN" altLang="en-US"/>
              <a:t>：两个或多个表达式表示相同地址</a:t>
            </a:r>
          </a:p>
          <a:p>
            <a:r>
              <a:rPr lang="zh-CN" altLang="en-US"/>
              <a:t>指针、过程</a:t>
            </a:r>
          </a:p>
          <a:p>
            <a:r>
              <a:rPr lang="zh-CN" altLang="en-US"/>
              <a:t>数据流分析更为复杂</a:t>
            </a:r>
          </a:p>
          <a:p>
            <a:r>
              <a:rPr lang="zh-CN" altLang="en-US"/>
              <a:t>对指针，安全但低效的方法：假定</a:t>
            </a:r>
          </a:p>
          <a:p>
            <a:pPr lvl="1"/>
            <a:r>
              <a:rPr lang="zh-CN" altLang="en-US"/>
              <a:t>*</a:t>
            </a:r>
            <a:r>
              <a:rPr lang="en-US" altLang="zh-CN"/>
              <a:t>p=x</a:t>
            </a:r>
            <a:r>
              <a:rPr lang="zh-CN" altLang="en-US"/>
              <a:t>会潜在改变任何变量</a:t>
            </a:r>
          </a:p>
          <a:p>
            <a:pPr lvl="1"/>
            <a:r>
              <a:rPr lang="en-US" altLang="zh-CN"/>
              <a:t>x=*p</a:t>
            </a:r>
            <a:r>
              <a:rPr lang="zh-CN" altLang="en-US"/>
              <a:t>会潜在引用任何变量</a:t>
            </a:r>
          </a:p>
          <a:p>
            <a:r>
              <a:rPr lang="zh-CN" altLang="en-US"/>
              <a:t>过程类似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>
            <a:extLst>
              <a:ext uri="{FF2B5EF4-FFF2-40B4-BE49-F238E27FC236}">
                <a16:creationId xmlns:a16="http://schemas.microsoft.com/office/drawing/2014/main" id="{99E54603-5235-44F7-BD5D-4F7842EA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10.8.1  </a:t>
            </a:r>
            <a:r>
              <a:rPr lang="zh-CN" altLang="en-US"/>
              <a:t>一种简单的指针语言</a:t>
            </a:r>
          </a:p>
        </p:txBody>
      </p:sp>
      <p:sp>
        <p:nvSpPr>
          <p:cNvPr id="775171" name="Rectangle 3">
            <a:extLst>
              <a:ext uri="{FF2B5EF4-FFF2-40B4-BE49-F238E27FC236}">
                <a16:creationId xmlns:a16="http://schemas.microsoft.com/office/drawing/2014/main" id="{70876082-70E9-47FD-98EB-3E481C49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只有一种基本数据类型（大小为一个字）和数组</a:t>
            </a:r>
          </a:p>
          <a:p>
            <a:r>
              <a:rPr lang="zh-CN" altLang="en-US" sz="2800"/>
              <a:t>允许指向基本数据类型和数组的指针，但不允许多重指针</a:t>
            </a:r>
          </a:p>
          <a:p>
            <a:r>
              <a:rPr lang="zh-CN" altLang="en-US" sz="2800"/>
              <a:t>指针</a:t>
            </a:r>
            <a:r>
              <a:rPr lang="en-US" altLang="zh-CN" sz="2800"/>
              <a:t>p</a:t>
            </a:r>
            <a:r>
              <a:rPr lang="zh-CN" altLang="en-US" sz="2800"/>
              <a:t>上的算术操作</a:t>
            </a:r>
          </a:p>
          <a:p>
            <a:pPr lvl="1"/>
            <a:r>
              <a:rPr lang="en-US" altLang="zh-CN" sz="2400"/>
              <a:t>p</a:t>
            </a:r>
            <a:r>
              <a:rPr lang="zh-CN" altLang="en-US" sz="2400"/>
              <a:t>指向基本类型：得到非指针类型的值</a:t>
            </a:r>
          </a:p>
          <a:p>
            <a:pPr lvl="1"/>
            <a:r>
              <a:rPr lang="en-US" altLang="zh-CN" sz="2400"/>
              <a:t>p</a:t>
            </a:r>
            <a:r>
              <a:rPr lang="zh-CN" altLang="en-US" sz="2400"/>
              <a:t>指向数组，</a:t>
            </a:r>
            <a:r>
              <a:rPr lang="en-US" altLang="zh-CN" sz="2400"/>
              <a:t>p</a:t>
            </a:r>
            <a:r>
              <a:rPr lang="zh-CN" altLang="en-US" sz="2400"/>
              <a:t>加减一个整数：指向数组中的其他元素</a:t>
            </a:r>
          </a:p>
          <a:p>
            <a:pPr lvl="1"/>
            <a:r>
              <a:rPr lang="zh-CN" altLang="en-US" sz="2400"/>
              <a:t>其他任何操作都得到非直至类型的值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>
            <a:extLst>
              <a:ext uri="{FF2B5EF4-FFF2-40B4-BE49-F238E27FC236}">
                <a16:creationId xmlns:a16="http://schemas.microsoft.com/office/drawing/2014/main" id="{4F0727D8-245E-4F43-9BED-5B40E0011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10.8.2  </a:t>
            </a:r>
            <a:r>
              <a:rPr lang="zh-CN" altLang="en-US"/>
              <a:t>指针赋值的作用</a:t>
            </a:r>
          </a:p>
        </p:txBody>
      </p:sp>
      <p:sp>
        <p:nvSpPr>
          <p:cNvPr id="776195" name="Rectangle 3">
            <a:extLst>
              <a:ext uri="{FF2B5EF4-FFF2-40B4-BE49-F238E27FC236}">
                <a16:creationId xmlns:a16="http://schemas.microsoft.com/office/drawing/2014/main" id="{FACC915B-7262-4DD5-B6CA-8EA752F2D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/>
            <a:r>
              <a:rPr lang="zh-CN" altLang="en-US" sz="2800"/>
              <a:t>指针指向规则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800"/>
              <a:t>赋值语句</a:t>
            </a:r>
            <a:r>
              <a:rPr lang="en-US" altLang="zh-CN" sz="2800"/>
              <a:t>s</a:t>
            </a:r>
            <a:r>
              <a:rPr lang="zh-CN" altLang="en-US" sz="2800"/>
              <a:t>：</a:t>
            </a:r>
            <a:r>
              <a:rPr lang="en-US" altLang="zh-CN" sz="2800"/>
              <a:t>p=&amp;a</a:t>
            </a:r>
            <a:r>
              <a:rPr lang="zh-CN" altLang="en-US" sz="2800"/>
              <a:t>，则紧跟</a:t>
            </a:r>
            <a:r>
              <a:rPr lang="en-US" altLang="zh-CN" sz="2800"/>
              <a:t>s</a:t>
            </a:r>
            <a:r>
              <a:rPr lang="zh-CN" altLang="en-US" sz="2800"/>
              <a:t>之后，</a:t>
            </a:r>
            <a:r>
              <a:rPr lang="en-US" altLang="zh-CN" sz="2800"/>
              <a:t>p</a:t>
            </a:r>
            <a:r>
              <a:rPr lang="zh-CN" altLang="en-US" sz="2800"/>
              <a:t>只能指向</a:t>
            </a:r>
            <a:r>
              <a:rPr lang="en-US" altLang="zh-CN" sz="2800"/>
              <a:t>a</a:t>
            </a:r>
            <a:r>
              <a:rPr lang="zh-CN" altLang="en-US" sz="2800"/>
              <a:t>。若</a:t>
            </a:r>
            <a:r>
              <a:rPr lang="en-US" altLang="zh-CN" sz="2800"/>
              <a:t>a</a:t>
            </a:r>
            <a:r>
              <a:rPr lang="zh-CN" altLang="en-US" sz="2800"/>
              <a:t>为数组，在赋值</a:t>
            </a:r>
            <a:r>
              <a:rPr lang="en-US" altLang="zh-CN" sz="2800"/>
              <a:t>p=&amp;a</a:t>
            </a:r>
            <a:r>
              <a:rPr lang="en-US" altLang="zh-CN" sz="2800">
                <a:latin typeface="宋体" panose="02010600030101010101" pitchFamily="2" charset="-122"/>
              </a:rPr>
              <a:t>±</a:t>
            </a:r>
            <a:r>
              <a:rPr lang="en-US" altLang="zh-CN" sz="2800"/>
              <a:t>c</a:t>
            </a:r>
            <a:r>
              <a:rPr lang="zh-CN" altLang="en-US" sz="2800"/>
              <a:t>（</a:t>
            </a:r>
            <a:r>
              <a:rPr lang="en-US" altLang="zh-CN" sz="2800"/>
              <a:t>c</a:t>
            </a:r>
            <a:r>
              <a:rPr lang="zh-CN" altLang="en-US" sz="2800"/>
              <a:t>为常量）后，</a:t>
            </a:r>
            <a:r>
              <a:rPr lang="en-US" altLang="zh-CN" sz="2800"/>
              <a:t>p</a:t>
            </a:r>
            <a:r>
              <a:rPr lang="zh-CN" altLang="en-US" sz="2800"/>
              <a:t>只能指向</a:t>
            </a:r>
            <a:r>
              <a:rPr lang="en-US" altLang="zh-CN" sz="2800"/>
              <a:t>a</a:t>
            </a:r>
            <a:r>
              <a:rPr lang="zh-CN" altLang="en-US" sz="2800"/>
              <a:t>（的第一个元素）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s</a:t>
            </a:r>
            <a:r>
              <a:rPr lang="zh-CN" altLang="en-US" sz="2800"/>
              <a:t>：</a:t>
            </a:r>
            <a:r>
              <a:rPr lang="en-US" altLang="zh-CN" sz="2800"/>
              <a:t>p=q</a:t>
            </a:r>
            <a:r>
              <a:rPr lang="en-US" altLang="zh-CN" sz="2800">
                <a:latin typeface="宋体" panose="02010600030101010101" pitchFamily="2" charset="-122"/>
              </a:rPr>
              <a:t>±</a:t>
            </a:r>
            <a:r>
              <a:rPr lang="en-US" altLang="zh-CN" sz="2800"/>
              <a:t>c</a:t>
            </a:r>
            <a:r>
              <a:rPr lang="zh-CN" altLang="en-US" sz="2800"/>
              <a:t>，</a:t>
            </a:r>
            <a:r>
              <a:rPr lang="en-US" altLang="zh-CN" sz="2800"/>
              <a:t>c</a:t>
            </a:r>
            <a:r>
              <a:rPr lang="zh-CN" altLang="en-US" sz="2800"/>
              <a:t>为非</a:t>
            </a:r>
            <a:r>
              <a:rPr lang="en-US" altLang="zh-CN" sz="2800"/>
              <a:t>0</a:t>
            </a:r>
            <a:r>
              <a:rPr lang="zh-CN" altLang="en-US" sz="2800"/>
              <a:t>整数，</a:t>
            </a:r>
            <a:r>
              <a:rPr lang="en-US" altLang="zh-CN" sz="2800"/>
              <a:t>p</a:t>
            </a:r>
            <a:r>
              <a:rPr lang="zh-CN" altLang="en-US" sz="2800"/>
              <a:t>、</a:t>
            </a:r>
            <a:r>
              <a:rPr lang="en-US" altLang="zh-CN" sz="2800"/>
              <a:t>q</a:t>
            </a:r>
            <a:r>
              <a:rPr lang="zh-CN" altLang="en-US" sz="2800"/>
              <a:t>为指针，则若</a:t>
            </a:r>
            <a:r>
              <a:rPr lang="en-US" altLang="zh-CN" sz="2800"/>
              <a:t>s</a:t>
            </a:r>
            <a:r>
              <a:rPr lang="zh-CN" altLang="en-US" sz="2800"/>
              <a:t>之前</a:t>
            </a:r>
            <a:r>
              <a:rPr lang="en-US" altLang="zh-CN" sz="2800"/>
              <a:t>q</a:t>
            </a:r>
            <a:r>
              <a:rPr lang="zh-CN" altLang="en-US" sz="2800"/>
              <a:t>指向数组，紧跟</a:t>
            </a:r>
            <a:r>
              <a:rPr lang="en-US" altLang="zh-CN" sz="2800"/>
              <a:t>s</a:t>
            </a:r>
            <a:r>
              <a:rPr lang="zh-CN" altLang="en-US" sz="2800"/>
              <a:t>之后</a:t>
            </a:r>
            <a:r>
              <a:rPr lang="en-US" altLang="zh-CN" sz="2800"/>
              <a:t>p</a:t>
            </a:r>
            <a:r>
              <a:rPr lang="zh-CN" altLang="en-US" sz="2800"/>
              <a:t>也指向同一数组，否则</a:t>
            </a:r>
            <a:r>
              <a:rPr lang="en-US" altLang="zh-CN" sz="2800"/>
              <a:t>p</a:t>
            </a:r>
            <a:r>
              <a:rPr lang="zh-CN" altLang="en-US" sz="2800"/>
              <a:t>无意义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s</a:t>
            </a:r>
            <a:r>
              <a:rPr lang="zh-CN" altLang="en-US" sz="2800"/>
              <a:t>：</a:t>
            </a:r>
            <a:r>
              <a:rPr lang="en-US" altLang="zh-CN" sz="2800"/>
              <a:t>p=q</a:t>
            </a:r>
            <a:r>
              <a:rPr lang="zh-CN" altLang="en-US" sz="2800"/>
              <a:t>，紧跟</a:t>
            </a:r>
            <a:r>
              <a:rPr lang="en-US" altLang="zh-CN" sz="2800"/>
              <a:t>s</a:t>
            </a:r>
            <a:r>
              <a:rPr lang="zh-CN" altLang="en-US" sz="2800"/>
              <a:t>之后，</a:t>
            </a:r>
            <a:r>
              <a:rPr lang="en-US" altLang="zh-CN" sz="2800"/>
              <a:t>p</a:t>
            </a:r>
            <a:r>
              <a:rPr lang="zh-CN" altLang="en-US" sz="2800"/>
              <a:t>指向</a:t>
            </a:r>
            <a:r>
              <a:rPr lang="en-US" altLang="zh-CN" sz="2800"/>
              <a:t>s</a:t>
            </a:r>
            <a:r>
              <a:rPr lang="zh-CN" altLang="en-US" sz="2800"/>
              <a:t>之前</a:t>
            </a:r>
            <a:r>
              <a:rPr lang="en-US" altLang="zh-CN" sz="2800"/>
              <a:t>q</a:t>
            </a:r>
            <a:r>
              <a:rPr lang="zh-CN" altLang="en-US" sz="2800"/>
              <a:t>所指向的变量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>
            <a:extLst>
              <a:ext uri="{FF2B5EF4-FFF2-40B4-BE49-F238E27FC236}">
                <a16:creationId xmlns:a16="http://schemas.microsoft.com/office/drawing/2014/main" id="{EA19B12B-51B5-4C35-9554-B71461C9F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指针指向规则（续）</a:t>
            </a:r>
          </a:p>
        </p:txBody>
      </p:sp>
      <p:sp>
        <p:nvSpPr>
          <p:cNvPr id="777219" name="Rectangle 3">
            <a:extLst>
              <a:ext uri="{FF2B5EF4-FFF2-40B4-BE49-F238E27FC236}">
                <a16:creationId xmlns:a16="http://schemas.microsoft.com/office/drawing/2014/main" id="{E50A8493-2EC6-4649-B211-E054FAE476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 startAt="4"/>
            </a:pPr>
            <a:r>
              <a:rPr lang="zh-CN" altLang="en-US" sz="2800"/>
              <a:t>若对</a:t>
            </a:r>
            <a:r>
              <a:rPr lang="en-US" altLang="zh-CN" sz="2800"/>
              <a:t>p</a:t>
            </a:r>
            <a:r>
              <a:rPr lang="zh-CN" altLang="en-US" sz="2800"/>
              <a:t>进行其他形式的赋值，</a:t>
            </a:r>
            <a:r>
              <a:rPr lang="en-US" altLang="zh-CN" sz="2800"/>
              <a:t>p</a:t>
            </a:r>
            <a:r>
              <a:rPr lang="zh-CN" altLang="en-US" sz="2800"/>
              <a:t>不能指向任何对象</a:t>
            </a:r>
          </a:p>
          <a:p>
            <a:pPr marL="609600" indent="-609600">
              <a:buFont typeface="Wingdings" panose="05000000000000000000" pitchFamily="2" charset="2"/>
              <a:buAutoNum type="arabicPeriod" startAt="4"/>
            </a:pPr>
            <a:r>
              <a:rPr lang="zh-CN" altLang="en-US" sz="2800"/>
              <a:t>对其他变量进行赋值，不会影响</a:t>
            </a:r>
            <a:r>
              <a:rPr lang="en-US" altLang="zh-CN" sz="2800"/>
              <a:t>p</a:t>
            </a:r>
            <a:r>
              <a:rPr lang="zh-CN" altLang="en-US" sz="2800"/>
              <a:t>指向哪个变量（无多重指针）</a:t>
            </a:r>
          </a:p>
          <a:p>
            <a:pPr marL="609600" indent="-609600"/>
            <a:r>
              <a:rPr lang="en-US" altLang="zh-CN" sz="2800"/>
              <a:t>in[B]</a:t>
            </a:r>
            <a:r>
              <a:rPr lang="zh-CN" altLang="en-US" sz="2800"/>
              <a:t>：在块</a:t>
            </a:r>
            <a:r>
              <a:rPr lang="en-US" altLang="zh-CN" sz="2800"/>
              <a:t>B</a:t>
            </a:r>
            <a:r>
              <a:rPr lang="zh-CN" altLang="en-US" sz="2800"/>
              <a:t>的入口点，指针</a:t>
            </a:r>
            <a:r>
              <a:rPr lang="en-US" altLang="zh-CN" sz="2800"/>
              <a:t>p</a:t>
            </a:r>
            <a:r>
              <a:rPr lang="zh-CN" altLang="en-US" sz="2800"/>
              <a:t>指向的变量的集合</a:t>
            </a:r>
            <a:r>
              <a:rPr lang="en-US" altLang="zh-CN" sz="2800"/>
              <a:t>——</a:t>
            </a:r>
            <a:r>
              <a:rPr lang="zh-CN" altLang="en-US" sz="2800"/>
              <a:t>序对</a:t>
            </a:r>
            <a:r>
              <a:rPr lang="en-US" altLang="zh-CN" sz="2800"/>
              <a:t>(p, a)</a:t>
            </a:r>
            <a:r>
              <a:rPr lang="zh-CN" altLang="en-US" sz="2800"/>
              <a:t>的集合</a:t>
            </a:r>
          </a:p>
          <a:p>
            <a:pPr marL="609600" indent="-609600"/>
            <a:r>
              <a:rPr lang="en-US" altLang="zh-CN" sz="2800"/>
              <a:t>out[B]</a:t>
            </a:r>
            <a:r>
              <a:rPr lang="zh-CN" altLang="en-US" sz="2800"/>
              <a:t>：含义类似</a:t>
            </a:r>
            <a:r>
              <a:rPr lang="en-US" altLang="zh-CN" sz="2800"/>
              <a:t>in[B]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>
            <a:extLst>
              <a:ext uri="{FF2B5EF4-FFF2-40B4-BE49-F238E27FC236}">
                <a16:creationId xmlns:a16="http://schemas.microsoft.com/office/drawing/2014/main" id="{CAFD7DE2-3DDE-45B5-8276-3CEE149572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</a:t>
            </a:r>
            <a:r>
              <a:rPr lang="zh-CN" altLang="en-US"/>
              <a:t>函数</a:t>
            </a:r>
          </a:p>
        </p:txBody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12560EE3-8DD9-4075-BC19-78E319FFB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/>
            <a:r>
              <a:rPr lang="en-US" altLang="zh-CN" sz="2800"/>
              <a:t>trans</a:t>
            </a:r>
            <a:r>
              <a:rPr lang="en-US" altLang="zh-CN" sz="2800" baseline="-25000"/>
              <a:t>B</a:t>
            </a:r>
            <a:r>
              <a:rPr lang="zh-CN" altLang="en-US" sz="2800"/>
              <a:t>：将</a:t>
            </a:r>
            <a:r>
              <a:rPr lang="en-US" altLang="zh-CN" sz="2800"/>
              <a:t>in[B]</a:t>
            </a:r>
            <a:r>
              <a:rPr lang="zh-CN" altLang="en-US" sz="2800"/>
              <a:t>作为参数，计算出</a:t>
            </a:r>
            <a:r>
              <a:rPr lang="en-US" altLang="zh-CN" sz="2800"/>
              <a:t>out[B]</a:t>
            </a:r>
          </a:p>
          <a:p>
            <a:pPr marL="609600" indent="-609600"/>
            <a:r>
              <a:rPr lang="zh-CN" altLang="en-US" sz="2800"/>
              <a:t>对单条语句计算，组合起来即可</a:t>
            </a:r>
          </a:p>
          <a:p>
            <a:pPr marL="609600" indent="-609600"/>
            <a:r>
              <a:rPr lang="en-US" altLang="zh-CN" sz="2800"/>
              <a:t>trans</a:t>
            </a:r>
            <a:r>
              <a:rPr lang="en-US" altLang="zh-CN" sz="2800" baseline="-25000"/>
              <a:t>B</a:t>
            </a:r>
            <a:r>
              <a:rPr lang="zh-CN" altLang="en-US" sz="2800"/>
              <a:t>计算规则：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a</a:t>
            </a:r>
            <a:r>
              <a:rPr lang="zh-CN" altLang="en-US" sz="2800"/>
              <a:t>为数组，语句</a:t>
            </a:r>
            <a:r>
              <a:rPr lang="en-US" altLang="zh-CN" sz="2800"/>
              <a:t>s</a:t>
            </a:r>
            <a:r>
              <a:rPr lang="zh-CN" altLang="en-US" sz="2800"/>
              <a:t>是</a:t>
            </a:r>
            <a:r>
              <a:rPr lang="en-US" altLang="zh-CN" sz="2800"/>
              <a:t>p=&amp;a</a:t>
            </a:r>
            <a:r>
              <a:rPr lang="zh-CN" altLang="en-US" sz="2800"/>
              <a:t>或</a:t>
            </a:r>
            <a:r>
              <a:rPr lang="en-US" altLang="zh-CN" sz="2800"/>
              <a:t>p=&amp;a±c</a:t>
            </a:r>
            <a:r>
              <a:rPr lang="zh-CN" altLang="en-US" sz="2800"/>
              <a:t>，则</a:t>
            </a:r>
            <a:r>
              <a:rPr lang="en-US" altLang="zh-CN" sz="2000"/>
              <a:t>trans</a:t>
            </a:r>
            <a:r>
              <a:rPr lang="en-US" altLang="zh-CN" sz="2000" baseline="-25000"/>
              <a:t>s</a:t>
            </a:r>
            <a:r>
              <a:rPr lang="en-US" altLang="zh-CN" sz="2000"/>
              <a:t>(S)=(S-{(p,b)|b</a:t>
            </a:r>
            <a:r>
              <a:rPr lang="zh-CN" altLang="en-US" sz="2000"/>
              <a:t>是任意变量</a:t>
            </a:r>
            <a:r>
              <a:rPr lang="en-US" altLang="zh-CN" sz="2000"/>
              <a:t>})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{(p,a)}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s:p=q±c</a:t>
            </a:r>
            <a:r>
              <a:rPr lang="zh-CN" altLang="en-US" sz="2800"/>
              <a:t>，</a:t>
            </a:r>
            <a:r>
              <a:rPr lang="en-US" altLang="zh-CN" sz="2800"/>
              <a:t>q</a:t>
            </a:r>
            <a:r>
              <a:rPr lang="zh-CN" altLang="en-US" sz="2800"/>
              <a:t>是指针，</a:t>
            </a:r>
            <a:r>
              <a:rPr lang="en-US" altLang="zh-CN" sz="2800"/>
              <a:t>c</a:t>
            </a:r>
            <a:r>
              <a:rPr lang="zh-CN" altLang="en-US" sz="2800"/>
              <a:t>是非零整数，则</a:t>
            </a:r>
            <a:r>
              <a:rPr lang="en-US" altLang="zh-CN" sz="2000"/>
              <a:t>trans</a:t>
            </a:r>
            <a:r>
              <a:rPr lang="en-US" altLang="zh-CN" sz="2000" baseline="-25000"/>
              <a:t>s</a:t>
            </a:r>
            <a:r>
              <a:rPr lang="en-US" altLang="zh-CN" sz="2000"/>
              <a:t>(S)=(S-{(p,b)|b</a:t>
            </a:r>
            <a:r>
              <a:rPr lang="zh-CN" altLang="en-US" sz="2000"/>
              <a:t>是任意变量</a:t>
            </a:r>
            <a:r>
              <a:rPr lang="en-US" altLang="zh-CN" sz="2000"/>
              <a:t>})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{(p,b)|(q,b)</a:t>
            </a:r>
            <a:r>
              <a:rPr lang="en-US" altLang="zh-CN" sz="2000">
                <a:latin typeface="宋体" panose="02010600030101010101" pitchFamily="2" charset="-122"/>
              </a:rPr>
              <a:t>∈</a:t>
            </a:r>
            <a:r>
              <a:rPr lang="en-US" altLang="zh-CN" sz="2000"/>
              <a:t>S</a:t>
            </a:r>
            <a:r>
              <a:rPr lang="zh-CN" altLang="en-US" sz="2000"/>
              <a:t>且</a:t>
            </a:r>
            <a:r>
              <a:rPr lang="en-US" altLang="zh-CN" sz="2000"/>
              <a:t>b</a:t>
            </a:r>
            <a:r>
              <a:rPr lang="zh-CN" altLang="en-US" sz="2000"/>
              <a:t>为数组</a:t>
            </a:r>
            <a:r>
              <a:rPr lang="en-US" altLang="zh-CN" sz="2000"/>
              <a:t>}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s</a:t>
            </a:r>
            <a:r>
              <a:rPr lang="zh-CN" altLang="en-US" sz="2800"/>
              <a:t>：</a:t>
            </a:r>
            <a:r>
              <a:rPr lang="en-US" altLang="zh-CN" sz="2800"/>
              <a:t>p=q</a:t>
            </a:r>
            <a:r>
              <a:rPr lang="zh-CN" altLang="en-US" sz="2800"/>
              <a:t>，则</a:t>
            </a:r>
            <a:br>
              <a:rPr lang="zh-CN" altLang="en-US" sz="2800"/>
            </a:br>
            <a:r>
              <a:rPr lang="en-US" altLang="zh-CN" sz="2000"/>
              <a:t>trans</a:t>
            </a:r>
            <a:r>
              <a:rPr lang="en-US" altLang="zh-CN" sz="2000" baseline="-25000"/>
              <a:t>s</a:t>
            </a:r>
            <a:r>
              <a:rPr lang="en-US" altLang="zh-CN" sz="2000"/>
              <a:t>(S)=(S-{(p,b)|b</a:t>
            </a:r>
            <a:r>
              <a:rPr lang="zh-CN" altLang="en-US" sz="2000"/>
              <a:t>是任意变量</a:t>
            </a:r>
            <a:r>
              <a:rPr lang="en-US" altLang="zh-CN" sz="2000"/>
              <a:t>})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{(p,b)|(q,b)</a:t>
            </a:r>
            <a:r>
              <a:rPr lang="en-US" altLang="zh-CN" sz="2000">
                <a:latin typeface="宋体" panose="02010600030101010101" pitchFamily="2" charset="-122"/>
              </a:rPr>
              <a:t>∈</a:t>
            </a:r>
            <a:r>
              <a:rPr lang="en-US" altLang="zh-CN" sz="2000"/>
              <a:t>S}</a:t>
            </a:r>
            <a:endParaRPr lang="en-US" altLang="zh-CN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48CBC08-1F91-4F11-8329-B4907954BA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流图的构造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7C4B814-1EAF-4634-9D3C-3316F17AD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990600" lvl="1" indent="-533400" eaLnBrk="1" hangingPunct="1"/>
            <a:r>
              <a:rPr lang="zh-CN" altLang="en-US"/>
              <a:t>基本块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zh-CN" altLang="en-US"/>
              <a:t>有一条有向边</a:t>
            </a:r>
            <a:r>
              <a:rPr lang="zh-CN" altLang="en-US">
                <a:sym typeface="Wingdings" panose="05000000000000000000" pitchFamily="2" charset="2"/>
              </a:rPr>
              <a:t>代码执行序列中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紧跟在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之后：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zh-CN" altLang="en-US"/>
              <a:t>的最后一条语句（无）条件转向到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zh-CN" altLang="en-US"/>
              <a:t>的第一条语句</a:t>
            </a:r>
          </a:p>
          <a:p>
            <a:pPr marL="1371600" lvl="2" indent="-457200" eaLnBrk="1" hangingPunct="1">
              <a:buFont typeface="Wingdings" panose="05000000000000000000" pitchFamily="2" charset="2"/>
              <a:buAutoNum type="arabicPeriod"/>
            </a:pPr>
            <a:r>
              <a:rPr lang="zh-CN" altLang="en-US"/>
              <a:t>程序中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zh-CN" altLang="en-US"/>
              <a:t>紧跟在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zh-CN" altLang="en-US"/>
              <a:t>之后，且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zh-CN" altLang="en-US"/>
              <a:t>的最后一条语句不是无条件转移语句</a:t>
            </a:r>
          </a:p>
          <a:p>
            <a:pPr marL="1371600" lvl="2" indent="-457200" eaLnBrk="1" hangingPunct="1"/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en-US" altLang="zh-CN"/>
              <a:t>——B</a:t>
            </a:r>
            <a:r>
              <a:rPr lang="en-US" altLang="zh-CN" baseline="-25000"/>
              <a:t>2</a:t>
            </a:r>
            <a:r>
              <a:rPr lang="zh-CN" altLang="en-US"/>
              <a:t>的前驱，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en-US" altLang="zh-CN"/>
              <a:t>——B</a:t>
            </a:r>
            <a:r>
              <a:rPr lang="en-US" altLang="zh-CN" baseline="-25000"/>
              <a:t>1</a:t>
            </a:r>
            <a:r>
              <a:rPr lang="zh-CN" altLang="en-US"/>
              <a:t>的后继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>
            <a:extLst>
              <a:ext uri="{FF2B5EF4-FFF2-40B4-BE49-F238E27FC236}">
                <a16:creationId xmlns:a16="http://schemas.microsoft.com/office/drawing/2014/main" id="{88734CDF-AD59-4CB5-B6AF-200C8FB06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</a:t>
            </a:r>
            <a:r>
              <a:rPr lang="en-US" altLang="zh-CN" baseline="-25000"/>
              <a:t>B</a:t>
            </a:r>
            <a:r>
              <a:rPr lang="zh-CN" altLang="en-US"/>
              <a:t>计算规则（续）</a:t>
            </a:r>
          </a:p>
        </p:txBody>
      </p:sp>
      <p:sp>
        <p:nvSpPr>
          <p:cNvPr id="779267" name="Rectangle 3">
            <a:extLst>
              <a:ext uri="{FF2B5EF4-FFF2-40B4-BE49-F238E27FC236}">
                <a16:creationId xmlns:a16="http://schemas.microsoft.com/office/drawing/2014/main" id="{79397FF2-E14B-461B-837A-03757DAAE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 startAt="4"/>
            </a:pPr>
            <a:r>
              <a:rPr lang="en-US" altLang="zh-CN"/>
              <a:t>s</a:t>
            </a:r>
            <a:r>
              <a:rPr lang="zh-CN" altLang="en-US"/>
              <a:t>将其他任何表达式的值赋予</a:t>
            </a:r>
            <a:r>
              <a:rPr lang="en-US" altLang="zh-CN"/>
              <a:t>p</a:t>
            </a:r>
            <a:r>
              <a:rPr lang="zh-CN" altLang="en-US"/>
              <a:t>，则</a:t>
            </a:r>
            <a:br>
              <a:rPr lang="zh-CN" altLang="en-US"/>
            </a:br>
            <a:r>
              <a:rPr lang="en-US" altLang="zh-CN" sz="2400"/>
              <a:t>trans</a:t>
            </a:r>
            <a:r>
              <a:rPr lang="en-US" altLang="zh-CN" sz="2400" baseline="-25000"/>
              <a:t>s</a:t>
            </a:r>
            <a:r>
              <a:rPr lang="en-US" altLang="zh-CN" sz="2400"/>
              <a:t>(S)=S-{(p,b)|b</a:t>
            </a:r>
            <a:r>
              <a:rPr lang="zh-CN" altLang="en-US" sz="2400"/>
              <a:t>是任意变量</a:t>
            </a:r>
            <a:r>
              <a:rPr lang="en-US" altLang="zh-CN" sz="2400"/>
              <a:t>}</a:t>
            </a:r>
            <a:endParaRPr lang="en-US" altLang="zh-CN"/>
          </a:p>
          <a:p>
            <a:pPr marL="609600" indent="-609600">
              <a:buFont typeface="Wingdings" panose="05000000000000000000" pitchFamily="2" charset="2"/>
              <a:buAutoNum type="arabicPeriod" startAt="4"/>
            </a:pPr>
            <a:r>
              <a:rPr lang="en-US" altLang="zh-CN"/>
              <a:t>s</a:t>
            </a:r>
            <a:r>
              <a:rPr lang="zh-CN" altLang="en-US"/>
              <a:t>不是为指针赋值，则</a:t>
            </a:r>
            <a:r>
              <a:rPr lang="en-US" altLang="zh-CN" sz="2400"/>
              <a:t>trans</a:t>
            </a:r>
            <a:r>
              <a:rPr lang="en-US" altLang="zh-CN" sz="2400" baseline="-25000"/>
              <a:t>s</a:t>
            </a:r>
            <a:r>
              <a:rPr lang="en-US" altLang="zh-CN" sz="2400"/>
              <a:t>(S)=S</a:t>
            </a:r>
            <a:endParaRPr lang="en-US" altLang="zh-CN"/>
          </a:p>
          <a:p>
            <a:pPr marL="609600" indent="-609600"/>
            <a:br>
              <a:rPr lang="en-US" altLang="zh-CN"/>
            </a:br>
            <a:endParaRPr lang="en-US" altLang="zh-CN"/>
          </a:p>
          <a:p>
            <a:pPr marL="609600" indent="-609600"/>
            <a:r>
              <a:rPr lang="zh-CN" altLang="en-US"/>
              <a:t>若</a:t>
            </a:r>
            <a:r>
              <a:rPr lang="en-US" altLang="zh-CN"/>
              <a:t>B</a:t>
            </a:r>
            <a:r>
              <a:rPr lang="zh-CN" altLang="en-US"/>
              <a:t>由语句</a:t>
            </a:r>
            <a:r>
              <a:rPr lang="en-US" altLang="zh-CN"/>
              <a:t>s</a:t>
            </a:r>
            <a:r>
              <a:rPr lang="en-US" altLang="zh-CN" baseline="-25000"/>
              <a:t>1</a:t>
            </a:r>
            <a:r>
              <a:rPr lang="en-US" altLang="zh-CN"/>
              <a:t>, s</a:t>
            </a:r>
            <a:r>
              <a:rPr lang="en-US" altLang="zh-CN" baseline="-25000"/>
              <a:t>2</a:t>
            </a:r>
            <a:r>
              <a:rPr lang="en-US" altLang="zh-CN"/>
              <a:t>, …, s</a:t>
            </a:r>
            <a:r>
              <a:rPr lang="en-US" altLang="zh-CN" baseline="-25000"/>
              <a:t>k</a:t>
            </a:r>
            <a:r>
              <a:rPr lang="zh-CN" altLang="en-US"/>
              <a:t>组成，则</a:t>
            </a:r>
            <a:br>
              <a:rPr lang="zh-CN" altLang="en-US"/>
            </a:br>
            <a:r>
              <a:rPr lang="en-US" altLang="zh-CN" sz="2400"/>
              <a:t>trans</a:t>
            </a:r>
            <a:r>
              <a:rPr lang="en-US" altLang="zh-CN" sz="2400" baseline="-25000"/>
              <a:t>B</a:t>
            </a:r>
            <a:r>
              <a:rPr lang="en-US" altLang="zh-CN" sz="2400"/>
              <a:t>(S)=trans</a:t>
            </a:r>
            <a:r>
              <a:rPr lang="en-US" altLang="zh-CN" sz="2400" baseline="-25000"/>
              <a:t>s k</a:t>
            </a:r>
            <a:r>
              <a:rPr lang="en-US" altLang="zh-CN" sz="2400"/>
              <a:t>(trans</a:t>
            </a:r>
            <a:r>
              <a:rPr lang="en-US" altLang="zh-CN" sz="2400" baseline="-25000"/>
              <a:t>s k-1</a:t>
            </a:r>
            <a:r>
              <a:rPr lang="en-US" altLang="zh-CN" sz="2400"/>
              <a:t>(…(trans</a:t>
            </a:r>
            <a:r>
              <a:rPr lang="en-US" altLang="zh-CN" sz="2400" baseline="-25000"/>
              <a:t>s2</a:t>
            </a:r>
            <a:r>
              <a:rPr lang="en-US" altLang="zh-CN" sz="2400"/>
              <a:t>(trans</a:t>
            </a:r>
            <a:r>
              <a:rPr lang="en-US" altLang="zh-CN" sz="2400" baseline="-25000"/>
              <a:t>s1</a:t>
            </a:r>
            <a:r>
              <a:rPr lang="en-US" altLang="zh-CN" sz="2400"/>
              <a:t>(S)))…)</a:t>
            </a:r>
          </a:p>
        </p:txBody>
      </p:sp>
      <p:graphicFrame>
        <p:nvGraphicFramePr>
          <p:cNvPr id="779268" name="Object 4">
            <a:extLst>
              <a:ext uri="{FF2B5EF4-FFF2-40B4-BE49-F238E27FC236}">
                <a16:creationId xmlns:a16="http://schemas.microsoft.com/office/drawing/2014/main" id="{A387DBD5-44EB-4AC4-9B2A-C06B2462BC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895600"/>
          <a:ext cx="56991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81" name="Equation" r:id="rId3" imgW="2616120" imgH="355320" progId="Equation.3">
                  <p:embed/>
                </p:oleObj>
              </mc:Choice>
              <mc:Fallback>
                <p:oleObj name="Equation" r:id="rId3" imgW="2616120" imgH="3553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895600"/>
                        <a:ext cx="56991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>
            <a:extLst>
              <a:ext uri="{FF2B5EF4-FFF2-40B4-BE49-F238E27FC236}">
                <a16:creationId xmlns:a16="http://schemas.microsoft.com/office/drawing/2014/main" id="{3455E213-6418-4076-8DBA-2BAF04A7E1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10.26</a:t>
            </a:r>
          </a:p>
        </p:txBody>
      </p:sp>
      <p:sp>
        <p:nvSpPr>
          <p:cNvPr id="780291" name="Rectangle 3">
            <a:extLst>
              <a:ext uri="{FF2B5EF4-FFF2-40B4-BE49-F238E27FC236}">
                <a16:creationId xmlns:a16="http://schemas.microsoft.com/office/drawing/2014/main" id="{FDDD4D03-1218-40BB-91A8-1AC1014B8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810000"/>
            <a:ext cx="7772400" cy="2971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1</a:t>
            </a:r>
            <a:r>
              <a:rPr lang="en-US" altLang="zh-CN" sz="2400"/>
              <a:t>]=trans</a:t>
            </a:r>
            <a:r>
              <a:rPr lang="en-US" altLang="zh-CN" sz="2400" baseline="-25000"/>
              <a:t>B1</a:t>
            </a:r>
            <a:r>
              <a:rPr lang="en-US" altLang="zh-CN" sz="2400"/>
              <a:t>(</a:t>
            </a:r>
            <a:r>
              <a:rPr lang="en-US" altLang="zh-CN" sz="2400">
                <a:latin typeface="宋体" panose="02010600030101010101" pitchFamily="2" charset="-122"/>
              </a:rPr>
              <a:t>Φ</a:t>
            </a:r>
            <a:r>
              <a:rPr lang="en-US" altLang="zh-CN" sz="2400"/>
              <a:t>)={(q, c)}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2</a:t>
            </a:r>
            <a:r>
              <a:rPr lang="en-US" altLang="zh-CN" sz="2400"/>
              <a:t>]=trans</a:t>
            </a:r>
            <a:r>
              <a:rPr lang="en-US" altLang="zh-CN" sz="2400" baseline="-25000"/>
              <a:t>B2</a:t>
            </a:r>
            <a:r>
              <a:rPr lang="en-US" altLang="zh-CN" sz="2400"/>
              <a:t>({(q,c)})={(p, c), (q, a)}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3</a:t>
            </a:r>
            <a:r>
              <a:rPr lang="en-US" altLang="zh-CN" sz="2400"/>
              <a:t>]=trans</a:t>
            </a:r>
            <a:r>
              <a:rPr lang="en-US" altLang="zh-CN" sz="2400" baseline="-25000"/>
              <a:t>B3</a:t>
            </a:r>
            <a:r>
              <a:rPr lang="en-US" altLang="zh-CN" sz="2400"/>
              <a:t>({(q,c)})={(p, a), (q, c)}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4</a:t>
            </a:r>
            <a:r>
              <a:rPr lang="en-US" altLang="zh-CN" sz="2400"/>
              <a:t>]=trans</a:t>
            </a:r>
            <a:r>
              <a:rPr lang="en-US" altLang="zh-CN" sz="2400" baseline="-25000"/>
              <a:t>B4</a:t>
            </a:r>
            <a:r>
              <a:rPr lang="en-US" altLang="zh-CN" sz="2400"/>
              <a:t>({(p, a), (p, c), (q, a), (q, c)})= {(p, a), (q, a), (q, c)}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out[B</a:t>
            </a:r>
            <a:r>
              <a:rPr lang="en-US" altLang="zh-CN" sz="2400" baseline="-25000"/>
              <a:t>5</a:t>
            </a:r>
            <a:r>
              <a:rPr lang="en-US" altLang="zh-CN" sz="2400"/>
              <a:t>]=trans</a:t>
            </a:r>
            <a:r>
              <a:rPr lang="en-US" altLang="zh-CN" sz="2400" baseline="-25000"/>
              <a:t>B5</a:t>
            </a:r>
            <a:r>
              <a:rPr lang="en-US" altLang="zh-CN" sz="2400"/>
              <a:t>({(p, a), (q, a), (q, c)})= {(p, a), (p, c), (q, a), (q, c)}</a:t>
            </a:r>
          </a:p>
        </p:txBody>
      </p:sp>
      <p:sp>
        <p:nvSpPr>
          <p:cNvPr id="780292" name="Text Box 4">
            <a:extLst>
              <a:ext uri="{FF2B5EF4-FFF2-40B4-BE49-F238E27FC236}">
                <a16:creationId xmlns:a16="http://schemas.microsoft.com/office/drawing/2014/main" id="{573C18EA-7449-4EBD-B53F-E0047E90586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81425" y="14478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q := &amp;c</a:t>
            </a:r>
          </a:p>
        </p:txBody>
      </p:sp>
      <p:sp>
        <p:nvSpPr>
          <p:cNvPr id="780293" name="Text Box 5">
            <a:extLst>
              <a:ext uri="{FF2B5EF4-FFF2-40B4-BE49-F238E27FC236}">
                <a16:creationId xmlns:a16="http://schemas.microsoft.com/office/drawing/2014/main" id="{044A5C5F-8A79-41FC-A771-A7E7B7B173B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56163" y="1447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4" name="Text Box 6">
            <a:extLst>
              <a:ext uri="{FF2B5EF4-FFF2-40B4-BE49-F238E27FC236}">
                <a16:creationId xmlns:a16="http://schemas.microsoft.com/office/drawing/2014/main" id="{363B15C5-9F6D-4B6A-B075-2A08812F2C7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752600" y="2090738"/>
            <a:ext cx="1600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p := &amp;(a[0])</a:t>
            </a:r>
          </a:p>
        </p:txBody>
      </p:sp>
      <p:sp>
        <p:nvSpPr>
          <p:cNvPr id="780295" name="Text Box 7">
            <a:extLst>
              <a:ext uri="{FF2B5EF4-FFF2-40B4-BE49-F238E27FC236}">
                <a16:creationId xmlns:a16="http://schemas.microsoft.com/office/drawing/2014/main" id="{677FAE0B-BE60-4053-844B-A937AA1D184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162800" y="217646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6" name="Text Box 8">
            <a:extLst>
              <a:ext uri="{FF2B5EF4-FFF2-40B4-BE49-F238E27FC236}">
                <a16:creationId xmlns:a16="http://schemas.microsoft.com/office/drawing/2014/main" id="{334BFDD9-C6E5-4A96-A58C-C4EE2C90C64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657600" y="2905125"/>
            <a:ext cx="14478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p := p +1</a:t>
            </a:r>
          </a:p>
        </p:txBody>
      </p:sp>
      <p:sp>
        <p:nvSpPr>
          <p:cNvPr id="780297" name="Text Box 9">
            <a:extLst>
              <a:ext uri="{FF2B5EF4-FFF2-40B4-BE49-F238E27FC236}">
                <a16:creationId xmlns:a16="http://schemas.microsoft.com/office/drawing/2014/main" id="{826768B3-0740-493F-8473-443F560E737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81600" y="2895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298" name="Text Box 10">
            <a:extLst>
              <a:ext uri="{FF2B5EF4-FFF2-40B4-BE49-F238E27FC236}">
                <a16:creationId xmlns:a16="http://schemas.microsoft.com/office/drawing/2014/main" id="{CB6922D9-1FF5-4724-89D1-79E86E88FAD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89363" y="34432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p := q</a:t>
            </a:r>
          </a:p>
        </p:txBody>
      </p:sp>
      <p:sp>
        <p:nvSpPr>
          <p:cNvPr id="780299" name="Text Box 11">
            <a:extLst>
              <a:ext uri="{FF2B5EF4-FFF2-40B4-BE49-F238E27FC236}">
                <a16:creationId xmlns:a16="http://schemas.microsoft.com/office/drawing/2014/main" id="{62724CC5-F699-4D95-8E18-CF9132B583F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641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300" name="Text Box 12">
            <a:extLst>
              <a:ext uri="{FF2B5EF4-FFF2-40B4-BE49-F238E27FC236}">
                <a16:creationId xmlns:a16="http://schemas.microsoft.com/office/drawing/2014/main" id="{C8E18C66-3F7A-466B-BB94-9D19C7929F1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62600" y="2024063"/>
            <a:ext cx="15240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p := &amp;c</a:t>
            </a:r>
            <a:br>
              <a:rPr lang="en-US" altLang="zh-CN" sz="2000" baseline="0">
                <a:latin typeface="Times New Roman" panose="02020603050405020304" pitchFamily="18" charset="0"/>
              </a:rPr>
            </a:br>
            <a:r>
              <a:rPr lang="en-US" altLang="zh-CN" sz="2000" baseline="0">
                <a:latin typeface="Times New Roman" panose="02020603050405020304" pitchFamily="18" charset="0"/>
              </a:rPr>
              <a:t>q := &amp;(a[2])</a:t>
            </a:r>
          </a:p>
        </p:txBody>
      </p:sp>
      <p:sp>
        <p:nvSpPr>
          <p:cNvPr id="780301" name="Text Box 13">
            <a:extLst>
              <a:ext uri="{FF2B5EF4-FFF2-40B4-BE49-F238E27FC236}">
                <a16:creationId xmlns:a16="http://schemas.microsoft.com/office/drawing/2014/main" id="{5ED510A0-81D6-4D9D-932D-C0A3E1F4A87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210026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0302" name="Line 14">
            <a:extLst>
              <a:ext uri="{FF2B5EF4-FFF2-40B4-BE49-F238E27FC236}">
                <a16:creationId xmlns:a16="http://schemas.microsoft.com/office/drawing/2014/main" id="{0B72ACFF-E8EB-4E62-AB06-4DA562E3BA7F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876800" y="1752600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3" name="Line 15">
            <a:extLst>
              <a:ext uri="{FF2B5EF4-FFF2-40B4-BE49-F238E27FC236}">
                <a16:creationId xmlns:a16="http://schemas.microsoft.com/office/drawing/2014/main" id="{4105B457-A735-42FC-8D96-24BACBF8949B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648200" y="2633663"/>
            <a:ext cx="1676400" cy="261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4" name="Line 16">
            <a:extLst>
              <a:ext uri="{FF2B5EF4-FFF2-40B4-BE49-F238E27FC236}">
                <a16:creationId xmlns:a16="http://schemas.microsoft.com/office/drawing/2014/main" id="{4E281146-AC41-4FF1-A093-62F82A199ED6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398963" y="3233738"/>
            <a:ext cx="20637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5" name="Line 17">
            <a:extLst>
              <a:ext uri="{FF2B5EF4-FFF2-40B4-BE49-F238E27FC236}">
                <a16:creationId xmlns:a16="http://schemas.microsoft.com/office/drawing/2014/main" id="{9FC3F598-F6DA-4E31-9AF9-FCEE8E904B99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438400" y="1752600"/>
            <a:ext cx="1371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6" name="Line 18">
            <a:extLst>
              <a:ext uri="{FF2B5EF4-FFF2-40B4-BE49-F238E27FC236}">
                <a16:creationId xmlns:a16="http://schemas.microsoft.com/office/drawing/2014/main" id="{E8FE904C-EE72-4966-8E08-63245A3F5EC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438400" y="2405063"/>
            <a:ext cx="1676400" cy="490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07" name="Freeform 19">
            <a:extLst>
              <a:ext uri="{FF2B5EF4-FFF2-40B4-BE49-F238E27FC236}">
                <a16:creationId xmlns:a16="http://schemas.microsoft.com/office/drawing/2014/main" id="{6A1565D2-3289-43B2-8E60-3AE7550DB27E}"/>
              </a:ext>
            </a:extLst>
          </p:cNvPr>
          <p:cNvSpPr>
            <a:spLocks/>
          </p:cNvSpPr>
          <p:nvPr/>
        </p:nvSpPr>
        <p:spPr bwMode="ltGray">
          <a:xfrm>
            <a:off x="1558925" y="1247775"/>
            <a:ext cx="2239963" cy="2417763"/>
          </a:xfrm>
          <a:custGeom>
            <a:avLst/>
            <a:gdLst>
              <a:gd name="T0" fmla="*/ 1411 w 1411"/>
              <a:gd name="T1" fmla="*/ 1376 h 1523"/>
              <a:gd name="T2" fmla="*/ 843 w 1411"/>
              <a:gd name="T3" fmla="*/ 1491 h 1523"/>
              <a:gd name="T4" fmla="*/ 188 w 1411"/>
              <a:gd name="T5" fmla="*/ 1181 h 1523"/>
              <a:gd name="T6" fmla="*/ 99 w 1411"/>
              <a:gd name="T7" fmla="*/ 331 h 1523"/>
              <a:gd name="T8" fmla="*/ 785 w 1411"/>
              <a:gd name="T9" fmla="*/ 35 h 1523"/>
              <a:gd name="T10" fmla="*/ 1393 w 1411"/>
              <a:gd name="T11" fmla="*/ 118 h 1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1" h="1523">
                <a:moveTo>
                  <a:pt x="1411" y="1376"/>
                </a:moveTo>
                <a:cubicBezTo>
                  <a:pt x="1316" y="1395"/>
                  <a:pt x="1047" y="1523"/>
                  <a:pt x="843" y="1491"/>
                </a:cubicBezTo>
                <a:cubicBezTo>
                  <a:pt x="639" y="1459"/>
                  <a:pt x="312" y="1374"/>
                  <a:pt x="188" y="1181"/>
                </a:cubicBezTo>
                <a:cubicBezTo>
                  <a:pt x="64" y="988"/>
                  <a:pt x="0" y="522"/>
                  <a:pt x="99" y="331"/>
                </a:cubicBezTo>
                <a:cubicBezTo>
                  <a:pt x="198" y="140"/>
                  <a:pt x="569" y="70"/>
                  <a:pt x="785" y="35"/>
                </a:cubicBezTo>
                <a:cubicBezTo>
                  <a:pt x="1001" y="0"/>
                  <a:pt x="1266" y="101"/>
                  <a:pt x="1393" y="11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0310" name="Freeform 22">
            <a:extLst>
              <a:ext uri="{FF2B5EF4-FFF2-40B4-BE49-F238E27FC236}">
                <a16:creationId xmlns:a16="http://schemas.microsoft.com/office/drawing/2014/main" id="{B61A988E-5859-45D3-BCED-D2672575E2D7}"/>
              </a:ext>
            </a:extLst>
          </p:cNvPr>
          <p:cNvSpPr>
            <a:spLocks/>
          </p:cNvSpPr>
          <p:nvPr/>
        </p:nvSpPr>
        <p:spPr bwMode="ltGray">
          <a:xfrm>
            <a:off x="4867275" y="2819400"/>
            <a:ext cx="844550" cy="739775"/>
          </a:xfrm>
          <a:custGeom>
            <a:avLst/>
            <a:gdLst>
              <a:gd name="T0" fmla="*/ 0 w 532"/>
              <a:gd name="T1" fmla="*/ 395 h 466"/>
              <a:gd name="T2" fmla="*/ 248 w 532"/>
              <a:gd name="T3" fmla="*/ 466 h 466"/>
              <a:gd name="T4" fmla="*/ 452 w 532"/>
              <a:gd name="T5" fmla="*/ 404 h 466"/>
              <a:gd name="T6" fmla="*/ 532 w 532"/>
              <a:gd name="T7" fmla="*/ 262 h 466"/>
              <a:gd name="T8" fmla="*/ 523 w 532"/>
              <a:gd name="T9" fmla="*/ 182 h 466"/>
              <a:gd name="T10" fmla="*/ 487 w 532"/>
              <a:gd name="T11" fmla="*/ 129 h 466"/>
              <a:gd name="T12" fmla="*/ 337 w 532"/>
              <a:gd name="T13" fmla="*/ 32 h 466"/>
              <a:gd name="T14" fmla="*/ 142 w 532"/>
              <a:gd name="T15" fmla="*/ 58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66">
                <a:moveTo>
                  <a:pt x="0" y="395"/>
                </a:moveTo>
                <a:cubicBezTo>
                  <a:pt x="82" y="416"/>
                  <a:pt x="168" y="438"/>
                  <a:pt x="248" y="466"/>
                </a:cubicBezTo>
                <a:cubicBezTo>
                  <a:pt x="311" y="455"/>
                  <a:pt x="399" y="443"/>
                  <a:pt x="452" y="404"/>
                </a:cubicBezTo>
                <a:cubicBezTo>
                  <a:pt x="500" y="369"/>
                  <a:pt x="518" y="316"/>
                  <a:pt x="532" y="262"/>
                </a:cubicBezTo>
                <a:cubicBezTo>
                  <a:pt x="529" y="235"/>
                  <a:pt x="532" y="207"/>
                  <a:pt x="523" y="182"/>
                </a:cubicBezTo>
                <a:cubicBezTo>
                  <a:pt x="516" y="162"/>
                  <a:pt x="499" y="147"/>
                  <a:pt x="487" y="129"/>
                </a:cubicBezTo>
                <a:cubicBezTo>
                  <a:pt x="447" y="70"/>
                  <a:pt x="402" y="55"/>
                  <a:pt x="337" y="32"/>
                </a:cubicBezTo>
                <a:cubicBezTo>
                  <a:pt x="152" y="41"/>
                  <a:pt x="203" y="0"/>
                  <a:pt x="142" y="5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>
            <a:extLst>
              <a:ext uri="{FF2B5EF4-FFF2-40B4-BE49-F238E27FC236}">
                <a16:creationId xmlns:a16="http://schemas.microsoft.com/office/drawing/2014/main" id="{FE1EBC7D-26D7-44F9-A64D-A6B51FE7E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10.8.3  </a:t>
            </a:r>
            <a:r>
              <a:rPr lang="zh-CN" altLang="en-US"/>
              <a:t>利用指针信息</a:t>
            </a:r>
          </a:p>
        </p:txBody>
      </p:sp>
      <p:sp>
        <p:nvSpPr>
          <p:cNvPr id="781315" name="Rectangle 3">
            <a:extLst>
              <a:ext uri="{FF2B5EF4-FFF2-40B4-BE49-F238E27FC236}">
                <a16:creationId xmlns:a16="http://schemas.microsoft.com/office/drawing/2014/main" id="{839A6DB8-18A0-4FBF-9847-D9F257ADB4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块</a:t>
            </a:r>
            <a:r>
              <a:rPr lang="en-US" altLang="zh-CN" sz="2800"/>
              <a:t>B</a:t>
            </a:r>
            <a:r>
              <a:rPr lang="zh-CN" altLang="en-US" sz="2800"/>
              <a:t>中引用了指针</a:t>
            </a:r>
            <a:r>
              <a:rPr lang="en-US" altLang="zh-CN" sz="2800"/>
              <a:t>p</a:t>
            </a:r>
            <a:r>
              <a:rPr lang="zh-CN" altLang="en-US" sz="2800"/>
              <a:t>，则可对引用之前的语句应用</a:t>
            </a:r>
            <a:r>
              <a:rPr lang="en-US" altLang="zh-CN" sz="2800"/>
              <a:t>trans</a:t>
            </a:r>
            <a:r>
              <a:rPr lang="en-US" altLang="zh-CN" sz="2800" baseline="-25000"/>
              <a:t>s</a:t>
            </a:r>
            <a:r>
              <a:rPr lang="zh-CN" altLang="en-US" sz="2800"/>
              <a:t>，获得语句级的指针信息</a:t>
            </a:r>
          </a:p>
          <a:p>
            <a:r>
              <a:rPr lang="zh-CN" altLang="en-US" sz="2800"/>
              <a:t>利用这些信息进行更精确的数据流分析</a:t>
            </a:r>
          </a:p>
          <a:p>
            <a:r>
              <a:rPr lang="zh-CN" altLang="en-US" sz="2800"/>
              <a:t>计算到达定义（</a:t>
            </a:r>
            <a:r>
              <a:rPr lang="en-US" altLang="zh-CN" sz="2800"/>
              <a:t>kill</a:t>
            </a:r>
            <a:r>
              <a:rPr lang="zh-CN" altLang="en-US" sz="2800"/>
              <a:t>和</a:t>
            </a:r>
            <a:r>
              <a:rPr lang="en-US" altLang="zh-CN" sz="2800"/>
              <a:t>gen</a:t>
            </a:r>
            <a:r>
              <a:rPr lang="zh-CN" altLang="en-US" sz="2800"/>
              <a:t>）</a:t>
            </a:r>
          </a:p>
          <a:p>
            <a:pPr lvl="1"/>
            <a:r>
              <a:rPr lang="zh-CN" altLang="en-US" sz="2400"/>
              <a:t>只有当确定</a:t>
            </a:r>
            <a:r>
              <a:rPr lang="en-US" altLang="zh-CN" sz="2400"/>
              <a:t>p</a:t>
            </a:r>
            <a:r>
              <a:rPr lang="zh-CN" altLang="en-US" sz="2400"/>
              <a:t>惟一指向</a:t>
            </a:r>
            <a:r>
              <a:rPr lang="en-US" altLang="zh-CN" sz="2400"/>
              <a:t>b</a:t>
            </a:r>
            <a:r>
              <a:rPr lang="zh-CN" altLang="en-US" sz="2400"/>
              <a:t>，且</a:t>
            </a:r>
            <a:r>
              <a:rPr lang="en-US" altLang="zh-CN" sz="2400"/>
              <a:t>b</a:t>
            </a:r>
            <a:r>
              <a:rPr lang="zh-CN" altLang="en-US" sz="2400"/>
              <a:t>不是数组时，才可得到结论：*</a:t>
            </a:r>
            <a:r>
              <a:rPr lang="en-US" altLang="zh-CN" sz="2400"/>
              <a:t>p=a</a:t>
            </a:r>
            <a:r>
              <a:rPr lang="zh-CN" altLang="en-US" sz="2400"/>
              <a:t>注销了</a:t>
            </a:r>
            <a:r>
              <a:rPr lang="en-US" altLang="zh-CN" sz="2400"/>
              <a:t>b</a:t>
            </a:r>
            <a:r>
              <a:rPr lang="zh-CN" altLang="en-US" sz="2400"/>
              <a:t>的定义</a:t>
            </a:r>
          </a:p>
          <a:p>
            <a:pPr lvl="1"/>
            <a:r>
              <a:rPr lang="en-US" altLang="zh-CN" sz="2400"/>
              <a:t>p</a:t>
            </a:r>
            <a:r>
              <a:rPr lang="zh-CN" altLang="en-US" sz="2400"/>
              <a:t>若指向多个变量，则认为*</a:t>
            </a:r>
            <a:r>
              <a:rPr lang="en-US" altLang="zh-CN" sz="2400"/>
              <a:t>p=a</a:t>
            </a:r>
            <a:r>
              <a:rPr lang="zh-CN" altLang="en-US" sz="2400"/>
              <a:t>对其中任何一个都没有注销</a:t>
            </a:r>
            <a:r>
              <a:rPr lang="en-US" altLang="zh-CN" sz="2400"/>
              <a:t>——</a:t>
            </a:r>
            <a:r>
              <a:rPr lang="zh-CN" altLang="en-US" sz="2400"/>
              <a:t>还是保守的</a:t>
            </a:r>
          </a:p>
          <a:p>
            <a:r>
              <a:rPr lang="zh-CN" altLang="en-US" sz="2800"/>
              <a:t>计算活跃变量（</a:t>
            </a:r>
            <a:r>
              <a:rPr lang="en-US" altLang="zh-CN" sz="2800"/>
              <a:t>def</a:t>
            </a:r>
            <a:r>
              <a:rPr lang="zh-CN" altLang="en-US" sz="2800"/>
              <a:t>和</a:t>
            </a:r>
            <a:r>
              <a:rPr lang="en-US" altLang="zh-CN" sz="2800"/>
              <a:t>use</a:t>
            </a:r>
            <a:r>
              <a:rPr lang="zh-CN" altLang="en-US" sz="2800"/>
              <a:t>）类似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>
            <a:extLst>
              <a:ext uri="{FF2B5EF4-FFF2-40B4-BE49-F238E27FC236}">
                <a16:creationId xmlns:a16="http://schemas.microsoft.com/office/drawing/2014/main" id="{D72D93DF-7F20-4B8F-9E22-06312A746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10.8.4  </a:t>
            </a:r>
            <a:r>
              <a:rPr lang="zh-CN" altLang="en-US"/>
              <a:t>过程间的数据流分析</a:t>
            </a:r>
          </a:p>
        </p:txBody>
      </p:sp>
      <p:sp>
        <p:nvSpPr>
          <p:cNvPr id="782339" name="Rectangle 3">
            <a:extLst>
              <a:ext uri="{FF2B5EF4-FFF2-40B4-BE49-F238E27FC236}">
                <a16:creationId xmlns:a16="http://schemas.microsoft.com/office/drawing/2014/main" id="{72D628EC-96B0-43BE-85D3-7CD22B001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首先确定一个过程对其他过程的</a:t>
            </a:r>
            <a:r>
              <a:rPr lang="en-US" altLang="zh-CN" sz="2800"/>
              <a:t>gen</a:t>
            </a:r>
            <a:r>
              <a:rPr lang="zh-CN" altLang="en-US" sz="2800"/>
              <a:t>、</a:t>
            </a:r>
            <a:r>
              <a:rPr lang="en-US" altLang="zh-CN" sz="2800"/>
              <a:t>kill</a:t>
            </a:r>
            <a:r>
              <a:rPr lang="zh-CN" altLang="en-US" sz="2800"/>
              <a:t>、</a:t>
            </a:r>
            <a:r>
              <a:rPr lang="en-US" altLang="zh-CN" sz="2800"/>
              <a:t>use</a:t>
            </a:r>
            <a:r>
              <a:rPr lang="zh-CN" altLang="en-US" sz="2800"/>
              <a:t>和</a:t>
            </a:r>
            <a:r>
              <a:rPr lang="en-US" altLang="zh-CN" sz="2800"/>
              <a:t>def</a:t>
            </a:r>
            <a:r>
              <a:rPr lang="zh-CN" altLang="en-US" sz="2800"/>
              <a:t>，然后独立计算每个过程的数据流信息</a:t>
            </a:r>
          </a:p>
          <a:p>
            <a:r>
              <a:rPr lang="zh-CN" altLang="en-US" sz="2800"/>
              <a:t>例</a:t>
            </a:r>
            <a:r>
              <a:rPr lang="en-US" altLang="zh-CN" sz="2800"/>
              <a:t>10.27  </a:t>
            </a:r>
            <a:r>
              <a:rPr lang="zh-CN" altLang="en-US" sz="2800"/>
              <a:t>注意参数互为别名的情况</a:t>
            </a:r>
          </a:p>
          <a:p>
            <a:pPr lvl="1"/>
            <a:r>
              <a:rPr lang="zh-CN" altLang="en-US" sz="2400"/>
              <a:t>右图为一个过程</a:t>
            </a:r>
            <a:r>
              <a:rPr lang="en-US" altLang="zh-CN" sz="2400"/>
              <a:t>p</a:t>
            </a:r>
            <a:r>
              <a:rPr lang="zh-CN" altLang="en-US" sz="2400"/>
              <a:t>的流图</a:t>
            </a:r>
          </a:p>
          <a:p>
            <a:pPr lvl="1"/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r>
              <a:rPr lang="zh-CN" altLang="en-US" sz="2400"/>
              <a:t>为参数</a:t>
            </a:r>
          </a:p>
          <a:p>
            <a:pPr lvl="1"/>
            <a:r>
              <a:rPr lang="en-US" altLang="zh-CN" sz="2400"/>
              <a:t>B</a:t>
            </a:r>
            <a:r>
              <a:rPr lang="en-US" altLang="zh-CN" sz="2400" baseline="-25000"/>
              <a:t>1</a:t>
            </a:r>
            <a:r>
              <a:rPr lang="zh-CN" altLang="en-US" sz="2400"/>
              <a:t>中的</a:t>
            </a:r>
            <a:r>
              <a:rPr lang="en-US" altLang="zh-CN" sz="2400"/>
              <a:t>b+x</a:t>
            </a:r>
            <a:r>
              <a:rPr lang="zh-CN" altLang="en-US" sz="2400"/>
              <a:t>在</a:t>
            </a:r>
            <a:r>
              <a:rPr lang="en-US" altLang="zh-CN" sz="2400"/>
              <a:t>B</a:t>
            </a:r>
            <a:r>
              <a:rPr lang="en-US" altLang="zh-CN" sz="2400" baseline="-25000"/>
              <a:t>3</a:t>
            </a:r>
            <a:r>
              <a:rPr lang="zh-CN" altLang="en-US" sz="2400"/>
              <a:t>中是否可用？</a:t>
            </a:r>
          </a:p>
          <a:p>
            <a:pPr lvl="1"/>
            <a:r>
              <a:rPr lang="zh-CN" altLang="en-US" sz="2400"/>
              <a:t>取决于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与</a:t>
            </a:r>
            <a:r>
              <a:rPr lang="en-US" altLang="zh-CN" sz="2400"/>
              <a:t>y</a:t>
            </a:r>
            <a:r>
              <a:rPr lang="zh-CN" altLang="en-US" sz="2400"/>
              <a:t>是否互为别名</a:t>
            </a:r>
          </a:p>
        </p:txBody>
      </p:sp>
      <p:sp>
        <p:nvSpPr>
          <p:cNvPr id="782340" name="Text Box 4">
            <a:extLst>
              <a:ext uri="{FF2B5EF4-FFF2-40B4-BE49-F238E27FC236}">
                <a16:creationId xmlns:a16="http://schemas.microsoft.com/office/drawing/2014/main" id="{68AA92FA-FDB5-4D2D-AE41-0ED06F1E4BC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858000" y="29860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a := b + x</a:t>
            </a:r>
          </a:p>
        </p:txBody>
      </p:sp>
      <p:sp>
        <p:nvSpPr>
          <p:cNvPr id="782341" name="Text Box 5">
            <a:extLst>
              <a:ext uri="{FF2B5EF4-FFF2-40B4-BE49-F238E27FC236}">
                <a16:creationId xmlns:a16="http://schemas.microsoft.com/office/drawing/2014/main" id="{444BD51B-876B-49D6-82EE-1D5F4E2B4A6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858000" y="3671888"/>
            <a:ext cx="10668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y := c</a:t>
            </a:r>
          </a:p>
        </p:txBody>
      </p:sp>
      <p:sp>
        <p:nvSpPr>
          <p:cNvPr id="782342" name="Text Box 6">
            <a:extLst>
              <a:ext uri="{FF2B5EF4-FFF2-40B4-BE49-F238E27FC236}">
                <a16:creationId xmlns:a16="http://schemas.microsoft.com/office/drawing/2014/main" id="{70EF9722-34E6-4237-8FCD-98385DACF87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865938" y="4424363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d := b + x</a:t>
            </a:r>
          </a:p>
        </p:txBody>
      </p:sp>
      <p:sp>
        <p:nvSpPr>
          <p:cNvPr id="782343" name="Line 7">
            <a:extLst>
              <a:ext uri="{FF2B5EF4-FFF2-40B4-BE49-F238E27FC236}">
                <a16:creationId xmlns:a16="http://schemas.microsoft.com/office/drawing/2014/main" id="{20FBFE94-8ADE-448D-9E99-0118F11B04E7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391400" y="39766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2344" name="Line 8">
            <a:extLst>
              <a:ext uri="{FF2B5EF4-FFF2-40B4-BE49-F238E27FC236}">
                <a16:creationId xmlns:a16="http://schemas.microsoft.com/office/drawing/2014/main" id="{4BB301BA-782C-43B6-8AA9-D6642609BE47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7391400" y="33194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2346" name="Text Box 10">
            <a:extLst>
              <a:ext uri="{FF2B5EF4-FFF2-40B4-BE49-F238E27FC236}">
                <a16:creationId xmlns:a16="http://schemas.microsoft.com/office/drawing/2014/main" id="{7D588525-604D-4751-8330-7CD74D1495A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001000" y="29860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2347" name="Text Box 11">
            <a:extLst>
              <a:ext uri="{FF2B5EF4-FFF2-40B4-BE49-F238E27FC236}">
                <a16:creationId xmlns:a16="http://schemas.microsoft.com/office/drawing/2014/main" id="{0781B19D-4663-40FB-BDEE-D1100DA73CE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001000" y="3671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782348" name="Text Box 12">
            <a:extLst>
              <a:ext uri="{FF2B5EF4-FFF2-40B4-BE49-F238E27FC236}">
                <a16:creationId xmlns:a16="http://schemas.microsoft.com/office/drawing/2014/main" id="{FD612FB4-CE7D-44A9-9792-5504C0B6972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001000" y="4433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>
            <a:extLst>
              <a:ext uri="{FF2B5EF4-FFF2-40B4-BE49-F238E27FC236}">
                <a16:creationId xmlns:a16="http://schemas.microsoft.com/office/drawing/2014/main" id="{D29C06A6-DB08-45BB-BAAB-8A36634A8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10.8.5  </a:t>
            </a:r>
            <a:r>
              <a:rPr lang="zh-CN" altLang="en-US" sz="4000"/>
              <a:t>带有过程调用的代码模型</a:t>
            </a:r>
          </a:p>
        </p:txBody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44ABBA23-0C36-4F17-86E4-A49291E082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r>
              <a:rPr lang="zh-CN" altLang="en-US" sz="2800"/>
              <a:t>设定一种语言</a:t>
            </a:r>
          </a:p>
          <a:p>
            <a:pPr lvl="1"/>
            <a:r>
              <a:rPr lang="zh-CN" altLang="en-US" sz="2400"/>
              <a:t>允许递归，无块结构</a:t>
            </a:r>
            <a:r>
              <a:rPr lang="en-US" altLang="zh-CN" sz="2400"/>
              <a:t>——</a:t>
            </a:r>
            <a:r>
              <a:rPr lang="zh-CN" altLang="en-US" sz="2400"/>
              <a:t>过程可引用的变量只可能是全局变量和自身的局部变量</a:t>
            </a:r>
          </a:p>
          <a:p>
            <a:pPr lvl="1"/>
            <a:r>
              <a:rPr lang="zh-CN" altLang="en-US" sz="2400"/>
              <a:t>参数传递为传地址方式</a:t>
            </a:r>
          </a:p>
          <a:p>
            <a:pPr lvl="1"/>
            <a:r>
              <a:rPr lang="zh-CN" altLang="en-US" sz="2400"/>
              <a:t>每个过程只有一个入口和一个返回节点</a:t>
            </a:r>
          </a:p>
          <a:p>
            <a:r>
              <a:rPr lang="zh-CN" altLang="en-US" sz="2800"/>
              <a:t>过程</a:t>
            </a:r>
            <a:r>
              <a:rPr lang="en-US" altLang="zh-CN" sz="2800"/>
              <a:t>p</a:t>
            </a:r>
            <a:r>
              <a:rPr lang="zh-CN" altLang="en-US" sz="2800"/>
              <a:t>调用</a:t>
            </a:r>
            <a:r>
              <a:rPr lang="en-US" altLang="zh-CN" sz="2800"/>
              <a:t>q(u,v)</a:t>
            </a:r>
            <a:r>
              <a:rPr lang="zh-CN" altLang="en-US" sz="2800"/>
              <a:t>，</a:t>
            </a:r>
            <a:r>
              <a:rPr lang="en-US" altLang="zh-CN" sz="2800"/>
              <a:t>q</a:t>
            </a:r>
            <a:r>
              <a:rPr lang="zh-CN" altLang="en-US" sz="2800"/>
              <a:t>可能改变哪些变量？</a:t>
            </a:r>
          </a:p>
          <a:p>
            <a:pPr lvl="1"/>
            <a:r>
              <a:rPr lang="zh-CN" altLang="en-US" sz="2400"/>
              <a:t>只有全局变量和</a:t>
            </a:r>
            <a:r>
              <a:rPr lang="en-US" altLang="zh-CN" sz="2400"/>
              <a:t>u</a:t>
            </a:r>
            <a:r>
              <a:rPr lang="zh-CN" altLang="en-US" sz="2400"/>
              <a:t>、</a:t>
            </a:r>
            <a:r>
              <a:rPr lang="en-US" altLang="zh-CN" sz="2400"/>
              <a:t>v</a:t>
            </a:r>
            <a:r>
              <a:rPr lang="zh-CN" altLang="en-US" sz="2400"/>
              <a:t>，局部变量在</a:t>
            </a:r>
            <a:r>
              <a:rPr lang="en-US" altLang="zh-CN" sz="2400"/>
              <a:t>q</a:t>
            </a:r>
            <a:r>
              <a:rPr lang="zh-CN" altLang="en-US" sz="2400"/>
              <a:t>结束后生存期也结束了</a:t>
            </a:r>
          </a:p>
          <a:p>
            <a:pPr lvl="1"/>
            <a:r>
              <a:rPr lang="zh-CN" altLang="en-US" sz="2400"/>
              <a:t>只需检查</a:t>
            </a:r>
            <a:r>
              <a:rPr lang="en-US" altLang="zh-CN" sz="2400"/>
              <a:t>q</a:t>
            </a:r>
            <a:r>
              <a:rPr lang="zh-CN" altLang="en-US" sz="2400"/>
              <a:t>中对哪些全局变量和</a:t>
            </a:r>
            <a:r>
              <a:rPr lang="en-US" altLang="zh-CN" sz="2400"/>
              <a:t>u</a:t>
            </a:r>
            <a:r>
              <a:rPr lang="zh-CN" altLang="en-US" sz="2400"/>
              <a:t>、</a:t>
            </a:r>
            <a:r>
              <a:rPr lang="en-US" altLang="zh-CN" sz="2400"/>
              <a:t>v</a:t>
            </a:r>
            <a:r>
              <a:rPr lang="zh-CN" altLang="en-US" sz="2400"/>
              <a:t>进行了定义即可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>
            <a:extLst>
              <a:ext uri="{FF2B5EF4-FFF2-40B4-BE49-F238E27FC236}">
                <a16:creationId xmlns:a16="http://schemas.microsoft.com/office/drawing/2014/main" id="{6698CB31-2226-4169-A48D-AF4DC5B1E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10.8.6  </a:t>
            </a:r>
            <a:r>
              <a:rPr lang="zh-CN" altLang="en-US"/>
              <a:t>别名的计算</a:t>
            </a:r>
          </a:p>
        </p:txBody>
      </p:sp>
      <p:sp>
        <p:nvSpPr>
          <p:cNvPr id="784387" name="Rectangle 3">
            <a:extLst>
              <a:ext uri="{FF2B5EF4-FFF2-40B4-BE49-F238E27FC236}">
                <a16:creationId xmlns:a16="http://schemas.microsoft.com/office/drawing/2014/main" id="{EB101453-731B-48E1-A5CD-6CE9724F89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7888288" cy="5257800"/>
          </a:xfrm>
        </p:spPr>
        <p:txBody>
          <a:bodyPr/>
          <a:lstStyle/>
          <a:p>
            <a:pPr marL="609600" indent="-609600"/>
            <a:r>
              <a:rPr lang="zh-CN" altLang="en-US" sz="2800"/>
              <a:t>别名</a:t>
            </a:r>
            <a:r>
              <a:rPr lang="en-US" altLang="zh-CN" sz="2800"/>
              <a:t>——</a:t>
            </a:r>
            <a:r>
              <a:rPr lang="en-US" altLang="zh-CN" sz="2800">
                <a:solidFill>
                  <a:srgbClr val="000000"/>
                </a:solidFill>
              </a:rPr>
              <a:t>≡</a:t>
            </a:r>
            <a:r>
              <a:rPr lang="zh-CN" altLang="en-US" sz="2800"/>
              <a:t>关系，具有传递性</a:t>
            </a:r>
            <a:r>
              <a:rPr lang="en-US" altLang="zh-CN" sz="2800"/>
              <a:t>——</a:t>
            </a:r>
            <a:r>
              <a:rPr lang="zh-CN" altLang="en-US" sz="2800"/>
              <a:t>所有变量分成若干等价类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算法</a:t>
            </a:r>
            <a:r>
              <a:rPr lang="en-US" altLang="zh-CN" sz="2400"/>
              <a:t>10.12  </a:t>
            </a:r>
            <a:r>
              <a:rPr lang="zh-CN" altLang="en-US" sz="2400"/>
              <a:t>简单别名计算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输入：过程和全局变量集合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输出：等价关系</a:t>
            </a:r>
            <a:r>
              <a:rPr lang="zh-CN" altLang="en-US" sz="2000">
                <a:solidFill>
                  <a:srgbClr val="000000"/>
                </a:solidFill>
              </a:rPr>
              <a:t>≡</a:t>
            </a:r>
            <a:r>
              <a:rPr lang="zh-CN" altLang="en-US" sz="2000"/>
              <a:t>：若</a:t>
            </a:r>
            <a:r>
              <a:rPr lang="en-US" altLang="zh-CN" sz="2000"/>
              <a:t>x</a:t>
            </a:r>
            <a:r>
              <a:rPr lang="zh-CN" altLang="en-US" sz="2000"/>
              <a:t>、</a:t>
            </a:r>
            <a:r>
              <a:rPr lang="en-US" altLang="zh-CN" sz="2000"/>
              <a:t>y</a:t>
            </a:r>
            <a:r>
              <a:rPr lang="zh-CN" altLang="en-US" sz="2000"/>
              <a:t>互为别名，</a:t>
            </a:r>
            <a:r>
              <a:rPr lang="en-US" altLang="zh-CN" sz="2000"/>
              <a:t>x</a:t>
            </a:r>
            <a:r>
              <a:rPr lang="en-US" altLang="zh-CN" sz="2000">
                <a:solidFill>
                  <a:srgbClr val="000000"/>
                </a:solidFill>
              </a:rPr>
              <a:t>≡</a:t>
            </a:r>
            <a:r>
              <a:rPr lang="en-US" altLang="zh-CN" sz="2000"/>
              <a:t>y</a:t>
            </a:r>
            <a:r>
              <a:rPr lang="zh-CN" altLang="en-US" sz="2000"/>
              <a:t>，反之不一定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000"/>
              <a:t>方法：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若需要，将变量重新命名，使得任何过程使用相同的形参或局部变量标识符，也不允许局部变量、形参或全局变量共用同一个标识符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/>
              <a:t>若存在过程</a:t>
            </a:r>
            <a:r>
              <a:rPr lang="en-US" altLang="zh-CN" sz="2000"/>
              <a:t>p(x</a:t>
            </a:r>
            <a:r>
              <a:rPr lang="en-US" altLang="zh-CN" sz="2000" baseline="-25000"/>
              <a:t>1</a:t>
            </a:r>
            <a:r>
              <a:rPr lang="en-US" altLang="zh-CN" sz="2000"/>
              <a:t>, x</a:t>
            </a:r>
            <a:r>
              <a:rPr lang="en-US" altLang="zh-CN" sz="2000" baseline="-25000"/>
              <a:t>2</a:t>
            </a:r>
            <a:r>
              <a:rPr lang="en-US" altLang="zh-CN" sz="2000"/>
              <a:t>, …, x</a:t>
            </a:r>
            <a:r>
              <a:rPr lang="en-US" altLang="zh-CN" sz="2000" baseline="-25000"/>
              <a:t>n</a:t>
            </a:r>
            <a:r>
              <a:rPr lang="en-US" altLang="zh-CN" sz="2000"/>
              <a:t>)</a:t>
            </a:r>
            <a:r>
              <a:rPr lang="zh-CN" altLang="en-US" sz="2000"/>
              <a:t>及其调用</a:t>
            </a:r>
            <a:r>
              <a:rPr lang="en-US" altLang="zh-CN" sz="2000"/>
              <a:t>p(y</a:t>
            </a:r>
            <a:r>
              <a:rPr lang="en-US" altLang="zh-CN" sz="2000" baseline="-25000"/>
              <a:t>1</a:t>
            </a:r>
            <a:r>
              <a:rPr lang="en-US" altLang="zh-CN" sz="2000"/>
              <a:t>, y</a:t>
            </a:r>
            <a:r>
              <a:rPr lang="en-US" altLang="zh-CN" sz="2000" baseline="-25000"/>
              <a:t>2</a:t>
            </a:r>
            <a:r>
              <a:rPr lang="en-US" altLang="zh-CN" sz="2000"/>
              <a:t>, …, y</a:t>
            </a:r>
            <a:r>
              <a:rPr lang="en-US" altLang="zh-CN" sz="2000" baseline="-25000"/>
              <a:t>n</a:t>
            </a:r>
            <a:r>
              <a:rPr lang="en-US" altLang="zh-CN" sz="2000"/>
              <a:t>)</a:t>
            </a:r>
            <a:r>
              <a:rPr lang="zh-CN" altLang="en-US" sz="2000"/>
              <a:t>，则对所有的</a:t>
            </a:r>
            <a:r>
              <a:rPr lang="en-US" altLang="zh-CN" sz="2000"/>
              <a:t>i</a:t>
            </a:r>
            <a:r>
              <a:rPr lang="zh-CN" altLang="en-US" sz="2000"/>
              <a:t>，令</a:t>
            </a:r>
            <a:r>
              <a:rPr lang="en-US" altLang="zh-CN" sz="2000"/>
              <a:t>x</a:t>
            </a:r>
            <a:r>
              <a:rPr lang="en-US" altLang="zh-CN" sz="2000" baseline="-25000"/>
              <a:t>i </a:t>
            </a:r>
            <a:r>
              <a:rPr lang="en-US" altLang="zh-CN" sz="2000">
                <a:solidFill>
                  <a:srgbClr val="000000"/>
                </a:solidFill>
              </a:rPr>
              <a:t>≡y</a:t>
            </a:r>
            <a:r>
              <a:rPr lang="en-US" altLang="zh-CN" sz="2000" baseline="-25000">
                <a:solidFill>
                  <a:srgbClr val="000000"/>
                </a:solidFill>
              </a:rPr>
              <a:t>i</a:t>
            </a:r>
            <a:r>
              <a:rPr lang="en-US" altLang="zh-CN" sz="2000">
                <a:solidFill>
                  <a:srgbClr val="000000"/>
                </a:solidFill>
              </a:rPr>
              <a:t>——</a:t>
            </a:r>
            <a:r>
              <a:rPr lang="zh-CN" altLang="en-US" sz="2000">
                <a:solidFill>
                  <a:srgbClr val="000000"/>
                </a:solidFill>
              </a:rPr>
              <a:t>形参都可以成为实参的别名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000">
                <a:solidFill>
                  <a:srgbClr val="000000"/>
                </a:solidFill>
              </a:rPr>
              <a:t>通过以下关系式求出≡在形－实参对应别名上的自反传递闭包</a:t>
            </a:r>
            <a:br>
              <a:rPr lang="zh-CN" altLang="en-US" sz="2000">
                <a:solidFill>
                  <a:srgbClr val="000000"/>
                </a:solidFill>
              </a:rPr>
            </a:br>
            <a:r>
              <a:rPr lang="en-US" altLang="zh-CN" sz="2000">
                <a:solidFill>
                  <a:srgbClr val="000000"/>
                </a:solidFill>
              </a:rPr>
              <a:t>a) </a:t>
            </a:r>
            <a:r>
              <a:rPr lang="zh-CN" altLang="en-US" sz="2000">
                <a:solidFill>
                  <a:srgbClr val="000000"/>
                </a:solidFill>
              </a:rPr>
              <a:t>若</a:t>
            </a:r>
            <a:r>
              <a:rPr lang="en-US" altLang="zh-CN" sz="2000">
                <a:solidFill>
                  <a:srgbClr val="000000"/>
                </a:solidFill>
              </a:rPr>
              <a:t>y≡x</a:t>
            </a:r>
            <a:r>
              <a:rPr lang="zh-CN" altLang="en-US" sz="2000">
                <a:solidFill>
                  <a:srgbClr val="000000"/>
                </a:solidFill>
              </a:rPr>
              <a:t>，则</a:t>
            </a:r>
            <a:r>
              <a:rPr lang="en-US" altLang="zh-CN" sz="2000">
                <a:solidFill>
                  <a:srgbClr val="000000"/>
                </a:solidFill>
              </a:rPr>
              <a:t>x≡y</a:t>
            </a:r>
            <a:br>
              <a:rPr lang="en-US" altLang="zh-CN" sz="2000">
                <a:solidFill>
                  <a:srgbClr val="000000"/>
                </a:solidFill>
              </a:rPr>
            </a:br>
            <a:r>
              <a:rPr lang="en-US" altLang="zh-CN" sz="2000">
                <a:solidFill>
                  <a:srgbClr val="000000"/>
                </a:solidFill>
              </a:rPr>
              <a:t>b) </a:t>
            </a:r>
            <a:r>
              <a:rPr lang="zh-CN" altLang="en-US" sz="2000">
                <a:solidFill>
                  <a:srgbClr val="000000"/>
                </a:solidFill>
              </a:rPr>
              <a:t>对任意</a:t>
            </a:r>
            <a:r>
              <a:rPr lang="en-US" altLang="zh-CN" sz="2000">
                <a:solidFill>
                  <a:srgbClr val="000000"/>
                </a:solidFill>
              </a:rPr>
              <a:t>y</a:t>
            </a:r>
            <a:r>
              <a:rPr lang="zh-CN" altLang="en-US" sz="2000">
                <a:solidFill>
                  <a:srgbClr val="000000"/>
                </a:solidFill>
              </a:rPr>
              <a:t>，若</a:t>
            </a:r>
            <a:r>
              <a:rPr lang="en-US" altLang="zh-CN" sz="2000">
                <a:solidFill>
                  <a:srgbClr val="000000"/>
                </a:solidFill>
              </a:rPr>
              <a:t>x≡y</a:t>
            </a:r>
            <a:r>
              <a:rPr lang="zh-CN" altLang="en-US" sz="2000">
                <a:solidFill>
                  <a:srgbClr val="000000"/>
                </a:solidFill>
              </a:rPr>
              <a:t>且</a:t>
            </a:r>
            <a:r>
              <a:rPr lang="en-US" altLang="zh-CN" sz="2000">
                <a:solidFill>
                  <a:srgbClr val="000000"/>
                </a:solidFill>
              </a:rPr>
              <a:t>y≡z</a:t>
            </a:r>
            <a:r>
              <a:rPr lang="zh-CN" altLang="en-US" sz="2000">
                <a:solidFill>
                  <a:srgbClr val="000000"/>
                </a:solidFill>
              </a:rPr>
              <a:t>，则</a:t>
            </a:r>
            <a:r>
              <a:rPr lang="en-US" altLang="zh-CN" sz="2000">
                <a:solidFill>
                  <a:srgbClr val="000000"/>
                </a:solidFill>
              </a:rPr>
              <a:t>x≡z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>
            <a:extLst>
              <a:ext uri="{FF2B5EF4-FFF2-40B4-BE49-F238E27FC236}">
                <a16:creationId xmlns:a16="http://schemas.microsoft.com/office/drawing/2014/main" id="{DAF52179-0CE1-4B49-A95A-40D949EC2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10.28</a:t>
            </a:r>
          </a:p>
        </p:txBody>
      </p:sp>
      <p:sp>
        <p:nvSpPr>
          <p:cNvPr id="785411" name="Rectangle 3">
            <a:extLst>
              <a:ext uri="{FF2B5EF4-FFF2-40B4-BE49-F238E27FC236}">
                <a16:creationId xmlns:a16="http://schemas.microsoft.com/office/drawing/2014/main" id="{CB1EFFE2-7CA6-4747-AFD2-FC32F6016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global g, h;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main();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local i;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g := …;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one(h, i);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one(w, x);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x := …;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two(w, w);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two(g, x);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two(y, z);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local k;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h := …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one(k, y);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</a:p>
        </p:txBody>
      </p:sp>
      <p:sp>
        <p:nvSpPr>
          <p:cNvPr id="785412" name="Text Box 4">
            <a:extLst>
              <a:ext uri="{FF2B5EF4-FFF2-40B4-BE49-F238E27FC236}">
                <a16:creationId xmlns:a16="http://schemas.microsoft.com/office/drawing/2014/main" id="{C1CEADF0-F446-4F33-83E8-9B63FBB637C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05400" y="1447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h≡w, i≡x</a:t>
            </a:r>
          </a:p>
        </p:txBody>
      </p:sp>
      <p:sp>
        <p:nvSpPr>
          <p:cNvPr id="785413" name="Line 5">
            <a:extLst>
              <a:ext uri="{FF2B5EF4-FFF2-40B4-BE49-F238E27FC236}">
                <a16:creationId xmlns:a16="http://schemas.microsoft.com/office/drawing/2014/main" id="{7BB47C77-A576-40EF-BB33-07F646FF2A38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048000" y="1676400"/>
            <a:ext cx="2133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14" name="Text Box 6">
            <a:extLst>
              <a:ext uri="{FF2B5EF4-FFF2-40B4-BE49-F238E27FC236}">
                <a16:creationId xmlns:a16="http://schemas.microsoft.com/office/drawing/2014/main" id="{5BAD77A0-4A24-4AD4-97EB-766A6C11D51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0" y="25908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w≡y, w≡z</a:t>
            </a:r>
          </a:p>
        </p:txBody>
      </p:sp>
      <p:sp>
        <p:nvSpPr>
          <p:cNvPr id="785415" name="Line 7">
            <a:extLst>
              <a:ext uri="{FF2B5EF4-FFF2-40B4-BE49-F238E27FC236}">
                <a16:creationId xmlns:a16="http://schemas.microsoft.com/office/drawing/2014/main" id="{FCCFCA50-764A-42BD-8598-272EE5F451DA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276600" y="2819400"/>
            <a:ext cx="2133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16" name="Text Box 8">
            <a:extLst>
              <a:ext uri="{FF2B5EF4-FFF2-40B4-BE49-F238E27FC236}">
                <a16:creationId xmlns:a16="http://schemas.microsoft.com/office/drawing/2014/main" id="{C4C8550C-1F26-4142-A95D-8EED40D3AF6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0" y="29718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w≡y, x≡z</a:t>
            </a:r>
          </a:p>
        </p:txBody>
      </p:sp>
      <p:sp>
        <p:nvSpPr>
          <p:cNvPr id="785417" name="Line 9">
            <a:extLst>
              <a:ext uri="{FF2B5EF4-FFF2-40B4-BE49-F238E27FC236}">
                <a16:creationId xmlns:a16="http://schemas.microsoft.com/office/drawing/2014/main" id="{E34B254F-EC90-4D2B-8843-DA2CCD4ED442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276600" y="3200400"/>
            <a:ext cx="2133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18" name="Text Box 10">
            <a:extLst>
              <a:ext uri="{FF2B5EF4-FFF2-40B4-BE49-F238E27FC236}">
                <a16:creationId xmlns:a16="http://schemas.microsoft.com/office/drawing/2014/main" id="{D4A0179C-4E38-48FE-ABFC-A953680CA4E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257800" y="44196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</a:rPr>
              <a:t>k≡w, y≡x</a:t>
            </a:r>
          </a:p>
        </p:txBody>
      </p:sp>
      <p:sp>
        <p:nvSpPr>
          <p:cNvPr id="785419" name="Line 11">
            <a:extLst>
              <a:ext uri="{FF2B5EF4-FFF2-40B4-BE49-F238E27FC236}">
                <a16:creationId xmlns:a16="http://schemas.microsoft.com/office/drawing/2014/main" id="{F1E6F42D-7F84-491F-9E51-B76A7D9AEBA9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200400" y="4648200"/>
            <a:ext cx="2133600" cy="1143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5420" name="Text Box 12">
            <a:extLst>
              <a:ext uri="{FF2B5EF4-FFF2-40B4-BE49-F238E27FC236}">
                <a16:creationId xmlns:a16="http://schemas.microsoft.com/office/drawing/2014/main" id="{7CEE2FA6-1B08-470E-AE9C-04A27D2491E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029200" y="5562600"/>
            <a:ext cx="358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所有变量都可能是另一个变量的别名！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>
            <a:extLst>
              <a:ext uri="{FF2B5EF4-FFF2-40B4-BE49-F238E27FC236}">
                <a16:creationId xmlns:a16="http://schemas.microsoft.com/office/drawing/2014/main" id="{A2C634EA-47B8-44F5-AE9F-B200C075AE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/>
              <a:t>10.8.7  </a:t>
            </a:r>
            <a:r>
              <a:rPr lang="zh-CN" altLang="en-US" sz="3600"/>
              <a:t>存在过程调用时数据流分析</a:t>
            </a:r>
          </a:p>
        </p:txBody>
      </p:sp>
      <p:sp>
        <p:nvSpPr>
          <p:cNvPr id="786435" name="Rectangle 3">
            <a:extLst>
              <a:ext uri="{FF2B5EF4-FFF2-40B4-BE49-F238E27FC236}">
                <a16:creationId xmlns:a16="http://schemas.microsoft.com/office/drawing/2014/main" id="{34D32C7F-175C-45C4-90E1-96C817A8C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4724400"/>
          </a:xfrm>
        </p:spPr>
        <p:txBody>
          <a:bodyPr/>
          <a:lstStyle/>
          <a:p>
            <a:pPr marL="609600" indent="-609600"/>
            <a:r>
              <a:rPr lang="en-US" altLang="zh-CN" sz="2800"/>
              <a:t>change[p]</a:t>
            </a:r>
            <a:r>
              <a:rPr lang="zh-CN" altLang="en-US" sz="2800"/>
              <a:t>：</a:t>
            </a:r>
            <a:r>
              <a:rPr lang="en-US" altLang="zh-CN" sz="2800"/>
              <a:t>p</a:t>
            </a:r>
            <a:r>
              <a:rPr lang="zh-CN" altLang="en-US" sz="2800"/>
              <a:t>可能改变的变量集合</a:t>
            </a:r>
          </a:p>
          <a:p>
            <a:pPr marL="609600" indent="-609600"/>
            <a:r>
              <a:rPr lang="en-US" altLang="zh-CN" sz="2800"/>
              <a:t>def[p]</a:t>
            </a:r>
            <a:r>
              <a:rPr lang="zh-CN" altLang="en-US" sz="2800"/>
              <a:t>：</a:t>
            </a:r>
            <a:r>
              <a:rPr lang="en-US" altLang="zh-CN" sz="2800"/>
              <a:t>p</a:t>
            </a:r>
            <a:r>
              <a:rPr lang="zh-CN" altLang="en-US" sz="2800"/>
              <a:t>中显式定义的全局变量及其形参</a:t>
            </a:r>
          </a:p>
          <a:p>
            <a:pPr marL="609600" indent="-609600"/>
            <a:r>
              <a:rPr lang="en-US" altLang="zh-CN" sz="2800"/>
              <a:t>change[p] = def[p]</a:t>
            </a:r>
            <a:r>
              <a:rPr lang="en-US" altLang="zh-CN" sz="2800">
                <a:latin typeface="宋体" panose="02010600030101010101" pitchFamily="2" charset="-122"/>
              </a:rPr>
              <a:t>∪</a:t>
            </a:r>
            <a:r>
              <a:rPr lang="en-US" altLang="zh-CN" sz="2800"/>
              <a:t>A </a:t>
            </a:r>
            <a:r>
              <a:rPr lang="en-US" altLang="zh-CN" sz="2800">
                <a:latin typeface="宋体" panose="02010600030101010101" pitchFamily="2" charset="-122"/>
              </a:rPr>
              <a:t>∪</a:t>
            </a:r>
            <a:r>
              <a:rPr lang="en-US" altLang="zh-CN" sz="2800"/>
              <a:t>G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A={a | a</a:t>
            </a:r>
            <a:r>
              <a:rPr lang="zh-CN" altLang="en-US" sz="2800"/>
              <a:t>是全局变量或</a:t>
            </a:r>
            <a:r>
              <a:rPr lang="en-US" altLang="zh-CN" sz="2800"/>
              <a:t>p</a:t>
            </a:r>
            <a:r>
              <a:rPr lang="zh-CN" altLang="en-US" sz="2800"/>
              <a:t>的形参，使得，对某个过程</a:t>
            </a:r>
            <a:r>
              <a:rPr lang="en-US" altLang="zh-CN" sz="2800"/>
              <a:t>q</a:t>
            </a:r>
            <a:r>
              <a:rPr lang="zh-CN" altLang="en-US" sz="2800"/>
              <a:t>和整数</a:t>
            </a:r>
            <a:r>
              <a:rPr lang="en-US" altLang="zh-CN" sz="2800"/>
              <a:t>i</a:t>
            </a:r>
            <a:r>
              <a:rPr lang="zh-CN" altLang="en-US" sz="2800"/>
              <a:t>，</a:t>
            </a:r>
            <a:r>
              <a:rPr lang="en-US" altLang="zh-CN" sz="2800"/>
              <a:t>p</a:t>
            </a:r>
            <a:r>
              <a:rPr lang="zh-CN" altLang="en-US" sz="2800"/>
              <a:t>调用</a:t>
            </a:r>
            <a:r>
              <a:rPr lang="en-US" altLang="zh-CN" sz="2800"/>
              <a:t>q</a:t>
            </a:r>
            <a:r>
              <a:rPr lang="zh-CN" altLang="en-US" sz="2800"/>
              <a:t>时将</a:t>
            </a:r>
            <a:r>
              <a:rPr lang="en-US" altLang="zh-CN" sz="2800"/>
              <a:t>a</a:t>
            </a:r>
            <a:r>
              <a:rPr lang="zh-CN" altLang="en-US" sz="2800"/>
              <a:t>作为第</a:t>
            </a:r>
            <a:r>
              <a:rPr lang="en-US" altLang="zh-CN" sz="2800"/>
              <a:t>i</a:t>
            </a:r>
            <a:r>
              <a:rPr lang="zh-CN" altLang="en-US" sz="2800"/>
              <a:t>个实参，且</a:t>
            </a:r>
            <a:r>
              <a:rPr lang="en-US" altLang="zh-CN" sz="2800"/>
              <a:t>q</a:t>
            </a:r>
            <a:r>
              <a:rPr lang="zh-CN" altLang="en-US" sz="2800"/>
              <a:t>的的</a:t>
            </a:r>
            <a:r>
              <a:rPr lang="en-US" altLang="zh-CN" sz="2800"/>
              <a:t>i</a:t>
            </a:r>
            <a:r>
              <a:rPr lang="zh-CN" altLang="en-US" sz="2800"/>
              <a:t>个形参在</a:t>
            </a:r>
            <a:r>
              <a:rPr lang="en-US" altLang="zh-CN" sz="2800"/>
              <a:t>change[p]</a:t>
            </a:r>
            <a:r>
              <a:rPr lang="zh-CN" altLang="en-US" sz="2800"/>
              <a:t>中</a:t>
            </a:r>
            <a:r>
              <a:rPr lang="en-US" altLang="zh-CN" sz="2800"/>
              <a:t>}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en-US" altLang="zh-CN" sz="2800"/>
              <a:t>G={g | g</a:t>
            </a:r>
            <a:r>
              <a:rPr lang="zh-CN" altLang="en-US" sz="2800"/>
              <a:t>是</a:t>
            </a:r>
            <a:r>
              <a:rPr lang="en-US" altLang="zh-CN" sz="2800"/>
              <a:t>change[q]</a:t>
            </a:r>
            <a:r>
              <a:rPr lang="zh-CN" altLang="en-US" sz="2800"/>
              <a:t>中的全局变量，且</a:t>
            </a:r>
            <a:r>
              <a:rPr lang="en-US" altLang="zh-CN" sz="2800"/>
              <a:t>p</a:t>
            </a:r>
            <a:r>
              <a:rPr lang="zh-CN" altLang="en-US" sz="2800"/>
              <a:t>调用了</a:t>
            </a:r>
            <a:r>
              <a:rPr lang="en-US" altLang="zh-CN" sz="2800"/>
              <a:t>q}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>
            <a:extLst>
              <a:ext uri="{FF2B5EF4-FFF2-40B4-BE49-F238E27FC236}">
                <a16:creationId xmlns:a16="http://schemas.microsoft.com/office/drawing/2014/main" id="{56C2A054-5C26-4ACE-8FF5-9DFFB98A2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10.13</a:t>
            </a:r>
          </a:p>
        </p:txBody>
      </p:sp>
      <p:sp>
        <p:nvSpPr>
          <p:cNvPr id="787459" name="Rectangle 3">
            <a:extLst>
              <a:ext uri="{FF2B5EF4-FFF2-40B4-BE49-F238E27FC236}">
                <a16:creationId xmlns:a16="http://schemas.microsoft.com/office/drawing/2014/main" id="{5E0568F0-A282-4DB8-B76B-C34178B9A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/>
              <a:t>输入：过程</a:t>
            </a:r>
            <a:r>
              <a:rPr lang="en-US" altLang="zh-CN" sz="2400"/>
              <a:t>p</a:t>
            </a:r>
            <a:r>
              <a:rPr lang="en-US" altLang="zh-CN" sz="2400" baseline="-25000"/>
              <a:t>1</a:t>
            </a:r>
            <a:r>
              <a:rPr lang="en-US" altLang="zh-CN" sz="2400"/>
              <a:t>, p</a:t>
            </a:r>
            <a:r>
              <a:rPr lang="en-US" altLang="zh-CN" sz="2400" baseline="-25000"/>
              <a:t>2</a:t>
            </a:r>
            <a:r>
              <a:rPr lang="en-US" altLang="zh-CN" sz="2400"/>
              <a:t>, …, p</a:t>
            </a:r>
            <a:r>
              <a:rPr lang="en-US" altLang="zh-CN" sz="2400" baseline="-25000"/>
              <a:t>n</a:t>
            </a:r>
            <a:r>
              <a:rPr lang="zh-CN" altLang="en-US" sz="2400"/>
              <a:t>。如果调用图（节点表示过程，</a:t>
            </a:r>
            <a:r>
              <a:rPr lang="en-US" altLang="zh-CN" sz="2400"/>
              <a:t>p</a:t>
            </a:r>
            <a:r>
              <a:rPr lang="en-US" altLang="zh-CN" sz="2400">
                <a:sym typeface="Wingdings" panose="05000000000000000000" pitchFamily="2" charset="2"/>
              </a:rPr>
              <a:t>q</a:t>
            </a:r>
            <a:r>
              <a:rPr lang="zh-CN" altLang="en-US" sz="2400">
                <a:sym typeface="Wingdings" panose="05000000000000000000" pitchFamily="2" charset="2"/>
              </a:rPr>
              <a:t>的边表示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zh-CN" altLang="en-US" sz="2400">
                <a:sym typeface="Wingdings" panose="05000000000000000000" pitchFamily="2" charset="2"/>
              </a:rPr>
              <a:t>调用</a:t>
            </a:r>
            <a:r>
              <a:rPr lang="en-US" altLang="zh-CN" sz="2400">
                <a:sym typeface="Wingdings" panose="05000000000000000000" pitchFamily="2" charset="2"/>
              </a:rPr>
              <a:t>q</a:t>
            </a:r>
            <a:r>
              <a:rPr lang="zh-CN" altLang="en-US" sz="2400">
                <a:sym typeface="Wingdings" panose="05000000000000000000" pitchFamily="2" charset="2"/>
              </a:rPr>
              <a:t>）是一个无环图，假设仅当</a:t>
            </a:r>
            <a:r>
              <a:rPr lang="en-US" altLang="zh-CN" sz="2400">
                <a:sym typeface="Wingdings" panose="05000000000000000000" pitchFamily="2" charset="2"/>
              </a:rPr>
              <a:t>j&lt;i</a:t>
            </a:r>
            <a:r>
              <a:rPr lang="zh-CN" altLang="en-US" sz="2400">
                <a:sym typeface="Wingdings" panose="05000000000000000000" pitchFamily="2" charset="2"/>
              </a:rPr>
              <a:t>时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en-US" altLang="zh-CN" sz="2400" baseline="-25000">
                <a:sym typeface="Wingdings" panose="05000000000000000000" pitchFamily="2" charset="2"/>
              </a:rPr>
              <a:t>i</a:t>
            </a:r>
            <a:r>
              <a:rPr lang="zh-CN" altLang="en-US" sz="2400">
                <a:sym typeface="Wingdings" panose="05000000000000000000" pitchFamily="2" charset="2"/>
              </a:rPr>
              <a:t>才调用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en-US" altLang="zh-CN" sz="2400" baseline="-25000">
                <a:sym typeface="Wingdings" panose="05000000000000000000" pitchFamily="2" charset="2"/>
              </a:rPr>
              <a:t>j</a:t>
            </a:r>
            <a:r>
              <a:rPr lang="zh-CN" altLang="en-US" sz="2400">
                <a:sym typeface="Wingdings" panose="05000000000000000000" pitchFamily="2" charset="2"/>
              </a:rPr>
              <a:t>。否则，对过程间的调用顺序不做任何假设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>
                <a:sym typeface="Wingdings" panose="05000000000000000000" pitchFamily="2" charset="2"/>
              </a:rPr>
              <a:t>输出：对每个过程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zh-CN" altLang="en-US" sz="2400">
                <a:sym typeface="Wingdings" panose="05000000000000000000" pitchFamily="2" charset="2"/>
              </a:rPr>
              <a:t>，给出</a:t>
            </a:r>
            <a:r>
              <a:rPr lang="en-US" altLang="zh-CN" sz="2400">
                <a:sym typeface="Wingdings" panose="05000000000000000000" pitchFamily="2" charset="2"/>
              </a:rPr>
              <a:t>change[p]</a:t>
            </a:r>
            <a:r>
              <a:rPr lang="zh-CN" altLang="en-US" sz="2400">
                <a:sym typeface="Wingdings" panose="05000000000000000000" pitchFamily="2" charset="2"/>
              </a:rPr>
              <a:t>，即并非通过别名改变而是被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zh-CN" altLang="en-US" sz="2400">
                <a:sym typeface="Wingdings" panose="05000000000000000000" pitchFamily="2" charset="2"/>
              </a:rPr>
              <a:t>显示改变的的全局变量和</a:t>
            </a:r>
            <a:r>
              <a:rPr lang="en-US" altLang="zh-CN" sz="2400">
                <a:sym typeface="Wingdings" panose="05000000000000000000" pitchFamily="2" charset="2"/>
              </a:rPr>
              <a:t>p</a:t>
            </a:r>
            <a:r>
              <a:rPr lang="zh-CN" altLang="en-US" sz="2400">
                <a:sym typeface="Wingdings" panose="05000000000000000000" pitchFamily="2" charset="2"/>
              </a:rPr>
              <a:t>的形参的集合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400">
                <a:sym typeface="Wingdings" panose="05000000000000000000" pitchFamily="2" charset="2"/>
              </a:rPr>
              <a:t>方法：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通过检查，对每个过程</a:t>
            </a:r>
            <a:r>
              <a:rPr lang="en-US" altLang="zh-CN" sz="2400"/>
              <a:t>p</a:t>
            </a:r>
            <a:r>
              <a:rPr lang="zh-CN" altLang="en-US" sz="2400"/>
              <a:t>，计算</a:t>
            </a:r>
            <a:r>
              <a:rPr lang="en-US" altLang="zh-CN" sz="2400"/>
              <a:t>def[p]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执行以下程序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>
            <a:extLst>
              <a:ext uri="{FF2B5EF4-FFF2-40B4-BE49-F238E27FC236}">
                <a16:creationId xmlns:a16="http://schemas.microsoft.com/office/drawing/2014/main" id="{09AB3CF4-618D-463C-BD9D-8F0145D8DE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</a:t>
            </a:r>
            <a:r>
              <a:rPr lang="en-US" altLang="zh-CN"/>
              <a:t>change</a:t>
            </a:r>
            <a:r>
              <a:rPr lang="zh-CN" altLang="en-US"/>
              <a:t>的迭代算法</a:t>
            </a:r>
          </a:p>
        </p:txBody>
      </p:sp>
      <p:sp>
        <p:nvSpPr>
          <p:cNvPr id="788483" name="Rectangle 3">
            <a:extLst>
              <a:ext uri="{FF2B5EF4-FFF2-40B4-BE49-F238E27FC236}">
                <a16:creationId xmlns:a16="http://schemas.microsoft.com/office/drawing/2014/main" id="{3C7A01B1-9B69-47A6-B694-6DD9B00BA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51816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for </a:t>
            </a:r>
            <a:r>
              <a:rPr lang="zh-CN" altLang="en-US" sz="2000"/>
              <a:t>每个过程</a:t>
            </a:r>
            <a:r>
              <a:rPr lang="en-US" altLang="zh-CN" sz="2000"/>
              <a:t>p do change[p] := def[p];</a:t>
            </a:r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while change[p]</a:t>
            </a:r>
            <a:r>
              <a:rPr lang="zh-CN" altLang="en-US" sz="2000"/>
              <a:t>发生变化 </a:t>
            </a:r>
            <a:r>
              <a:rPr lang="en-US" altLang="zh-CN" sz="2000"/>
              <a:t>do</a:t>
            </a:r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for i := 1 to n do</a:t>
            </a:r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for p</a:t>
            </a:r>
            <a:r>
              <a:rPr lang="en-US" altLang="zh-CN" sz="2000" baseline="-25000"/>
              <a:t>i</a:t>
            </a:r>
            <a:r>
              <a:rPr lang="en-US" altLang="zh-CN" sz="2000"/>
              <a:t> </a:t>
            </a:r>
            <a:r>
              <a:rPr lang="zh-CN" altLang="en-US" sz="2000"/>
              <a:t>调用的每个过程</a:t>
            </a:r>
            <a:r>
              <a:rPr lang="en-US" altLang="zh-CN" sz="2000"/>
              <a:t>q do begin</a:t>
            </a:r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</a:t>
            </a:r>
            <a:r>
              <a:rPr lang="zh-CN" altLang="en-US" sz="2000"/>
              <a:t>将</a:t>
            </a:r>
            <a:r>
              <a:rPr lang="en-US" altLang="zh-CN" sz="2000"/>
              <a:t>change[q]</a:t>
            </a:r>
            <a:r>
              <a:rPr lang="zh-CN" altLang="en-US" sz="2000"/>
              <a:t>中的所有全局变量添加到</a:t>
            </a:r>
            <a:r>
              <a:rPr lang="en-US" altLang="zh-CN" sz="2000"/>
              <a:t>change[p</a:t>
            </a:r>
            <a:r>
              <a:rPr lang="en-US" altLang="zh-CN" sz="2000" baseline="-25000"/>
              <a:t>i</a:t>
            </a:r>
            <a:r>
              <a:rPr lang="en-US" altLang="zh-CN" sz="2000"/>
              <a:t>]</a:t>
            </a:r>
            <a:r>
              <a:rPr lang="zh-CN" altLang="en-US" sz="2000"/>
              <a:t>中</a:t>
            </a:r>
            <a:r>
              <a:rPr lang="en-US" altLang="zh-CN" sz="2000"/>
              <a:t>;</a:t>
            </a:r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for q</a:t>
            </a:r>
            <a:r>
              <a:rPr lang="zh-CN" altLang="en-US" sz="2000"/>
              <a:t>的每个形式参数</a:t>
            </a:r>
            <a:r>
              <a:rPr lang="en-US" altLang="zh-CN" sz="2000"/>
              <a:t>x</a:t>
            </a:r>
            <a:r>
              <a:rPr lang="zh-CN" altLang="en-US" sz="2000"/>
              <a:t>（第</a:t>
            </a:r>
            <a:r>
              <a:rPr lang="en-US" altLang="zh-CN" sz="2000"/>
              <a:t>j</a:t>
            </a:r>
            <a:r>
              <a:rPr lang="zh-CN" altLang="en-US" sz="2000"/>
              <a:t>个）</a:t>
            </a:r>
            <a:r>
              <a:rPr lang="en-US" altLang="zh-CN" sz="2000"/>
              <a:t>do</a:t>
            </a:r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   if x</a:t>
            </a:r>
            <a:r>
              <a:rPr lang="zh-CN" altLang="en-US" sz="2000"/>
              <a:t>在</a:t>
            </a:r>
            <a:r>
              <a:rPr lang="en-US" altLang="zh-CN" sz="2000"/>
              <a:t>change[q]</a:t>
            </a:r>
            <a:r>
              <a:rPr lang="zh-CN" altLang="en-US" sz="2000"/>
              <a:t>中 </a:t>
            </a:r>
            <a:r>
              <a:rPr lang="en-US" altLang="zh-CN" sz="2000"/>
              <a:t>then</a:t>
            </a:r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      for p</a:t>
            </a:r>
            <a:r>
              <a:rPr lang="en-US" altLang="zh-CN" sz="2000" baseline="-25000"/>
              <a:t>i</a:t>
            </a:r>
            <a:r>
              <a:rPr lang="zh-CN" altLang="en-US" sz="2000"/>
              <a:t>对</a:t>
            </a:r>
            <a:r>
              <a:rPr lang="en-US" altLang="zh-CN" sz="2000"/>
              <a:t>q</a:t>
            </a:r>
            <a:r>
              <a:rPr lang="zh-CN" altLang="en-US" sz="2000"/>
              <a:t>的每次调用</a:t>
            </a:r>
            <a:r>
              <a:rPr lang="en-US" altLang="zh-CN" sz="2000"/>
              <a:t>do</a:t>
            </a:r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en-US" altLang="zh-CN" sz="2000"/>
              <a:t>                  if </a:t>
            </a:r>
            <a:r>
              <a:rPr lang="zh-CN" altLang="en-US" sz="2000"/>
              <a:t>本次调用的第</a:t>
            </a:r>
            <a:r>
              <a:rPr lang="en-US" altLang="zh-CN" sz="2000"/>
              <a:t>j</a:t>
            </a:r>
            <a:r>
              <a:rPr lang="zh-CN" altLang="en-US" sz="2000"/>
              <a:t>个实参</a:t>
            </a:r>
            <a:r>
              <a:rPr lang="en-US" altLang="zh-CN" sz="2000"/>
              <a:t>a</a:t>
            </a:r>
            <a:r>
              <a:rPr lang="zh-CN" altLang="en-US" sz="2000"/>
              <a:t>是全局变量或</a:t>
            </a:r>
            <a:r>
              <a:rPr lang="en-US" altLang="zh-CN" sz="2000"/>
              <a:t>p</a:t>
            </a:r>
            <a:r>
              <a:rPr lang="en-US" altLang="zh-CN" sz="2000" baseline="-25000"/>
              <a:t>i</a:t>
            </a:r>
            <a:r>
              <a:rPr lang="zh-CN" altLang="en-US" sz="2000"/>
              <a:t>的形式参数 </a:t>
            </a:r>
            <a:r>
              <a:rPr lang="en-US" altLang="zh-CN" sz="2000"/>
              <a:t>then </a:t>
            </a:r>
            <a:r>
              <a:rPr lang="zh-CN" altLang="en-US" sz="2000"/>
              <a:t>将</a:t>
            </a:r>
            <a:r>
              <a:rPr lang="en-US" altLang="zh-CN" sz="2000"/>
              <a:t>a</a:t>
            </a:r>
            <a:r>
              <a:rPr lang="zh-CN" altLang="en-US" sz="2000"/>
              <a:t>添加到</a:t>
            </a:r>
            <a:r>
              <a:rPr lang="en-US" altLang="zh-CN" sz="2000"/>
              <a:t>change[p</a:t>
            </a:r>
            <a:r>
              <a:rPr lang="en-US" altLang="zh-CN" sz="2000" baseline="-25000"/>
              <a:t>i</a:t>
            </a:r>
            <a:r>
              <a:rPr lang="en-US" altLang="zh-CN" sz="2000"/>
              <a:t>]</a:t>
            </a:r>
            <a:r>
              <a:rPr lang="zh-CN" altLang="en-US" sz="2000"/>
              <a:t>中</a:t>
            </a:r>
          </a:p>
          <a:p>
            <a:pPr marL="609600" indent="-609600">
              <a:buFont typeface="Wingdings" panose="05000000000000000000" pitchFamily="2" charset="2"/>
              <a:buAutoNum type="arabicParenBoth"/>
            </a:pPr>
            <a:r>
              <a:rPr lang="zh-CN" altLang="en-US" sz="2000"/>
              <a:t>      </a:t>
            </a:r>
            <a:r>
              <a:rPr lang="en-US" altLang="zh-CN" sz="2000"/>
              <a:t>end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4A7C6E06-E26B-4AF3-925E-4323886FD8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</a:t>
            </a:r>
            <a:r>
              <a:rPr lang="en-US" altLang="zh-CN"/>
              <a:t>9.4</a:t>
            </a:r>
          </a:p>
        </p:txBody>
      </p:sp>
      <p:graphicFrame>
        <p:nvGraphicFramePr>
          <p:cNvPr id="602133" name="Group 21">
            <a:extLst>
              <a:ext uri="{FF2B5EF4-FFF2-40B4-BE49-F238E27FC236}">
                <a16:creationId xmlns:a16="http://schemas.microsoft.com/office/drawing/2014/main" id="{35D3D009-5093-4E51-B348-3F8536BF8798}"/>
              </a:ext>
            </a:extLst>
          </p:cNvPr>
          <p:cNvGraphicFramePr>
            <a:graphicFrameLocks noGrp="1"/>
          </p:cNvGraphicFramePr>
          <p:nvPr/>
        </p:nvGraphicFramePr>
        <p:xfrm>
          <a:off x="3276600" y="1371600"/>
          <a:ext cx="2438400" cy="83820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1078901715"/>
                    </a:ext>
                  </a:extLst>
                </a:gridCol>
              </a:tblGrid>
              <a:tr h="838200">
                <a:tc>
                  <a:txBody>
                    <a:bodyPr/>
                    <a:lstStyle>
                      <a:lvl1pPr marL="533400" indent="-533400" algn="l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914400" indent="-4572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295400" indent="-381000" algn="l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714500" indent="-342900"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171700" indent="-342900"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6289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30861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5433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40005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prod := 0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968459"/>
                  </a:ext>
                </a:extLst>
              </a:tr>
            </a:tbl>
          </a:graphicData>
        </a:graphic>
      </p:graphicFrame>
      <p:graphicFrame>
        <p:nvGraphicFramePr>
          <p:cNvPr id="602131" name="Group 19">
            <a:extLst>
              <a:ext uri="{FF2B5EF4-FFF2-40B4-BE49-F238E27FC236}">
                <a16:creationId xmlns:a16="http://schemas.microsoft.com/office/drawing/2014/main" id="{5615F3A2-04FA-4FD0-A28F-3DCBD061FDF3}"/>
              </a:ext>
            </a:extLst>
          </p:cNvPr>
          <p:cNvGraphicFramePr>
            <a:graphicFrameLocks noGrp="1"/>
          </p:cNvGraphicFramePr>
          <p:nvPr/>
        </p:nvGraphicFramePr>
        <p:xfrm>
          <a:off x="3276600" y="2590800"/>
          <a:ext cx="2438400" cy="3713163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1048739461"/>
                    </a:ext>
                  </a:extLst>
                </a:gridCol>
              </a:tblGrid>
              <a:tr h="3713163">
                <a:tc>
                  <a:txBody>
                    <a:bodyPr/>
                    <a:lstStyle>
                      <a:lvl1pPr marL="533400" indent="-533400" algn="l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914400" indent="-4572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295400" indent="-381000" algn="l"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714500" indent="-342900"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171700" indent="-342900"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6289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30861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5433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40005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4 *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a [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]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4 *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b [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*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prod +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prod :=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+ 1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:= t</a:t>
                      </a:r>
                      <a:r>
                        <a:rPr kumimoji="1" lang="en-US" altLang="zh-CN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&lt;= 20 </a:t>
                      </a:r>
                      <a:r>
                        <a:rPr kumimoji="1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goto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(3)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344275"/>
                  </a:ext>
                </a:extLst>
              </a:tr>
            </a:tbl>
          </a:graphicData>
        </a:graphic>
      </p:graphicFrame>
      <p:sp>
        <p:nvSpPr>
          <p:cNvPr id="37903" name="Line 22">
            <a:extLst>
              <a:ext uri="{FF2B5EF4-FFF2-40B4-BE49-F238E27FC236}">
                <a16:creationId xmlns:a16="http://schemas.microsoft.com/office/drawing/2014/main" id="{FC8183B3-A578-4192-98F6-13F495BBE7C1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495800" y="2209800"/>
            <a:ext cx="0" cy="3810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4" name="Line 23">
            <a:extLst>
              <a:ext uri="{FF2B5EF4-FFF2-40B4-BE49-F238E27FC236}">
                <a16:creationId xmlns:a16="http://schemas.microsoft.com/office/drawing/2014/main" id="{BABF7CFF-4E80-4EDD-9B68-1CEAC9A6D662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572000" y="6324600"/>
            <a:ext cx="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5" name="Freeform 24">
            <a:extLst>
              <a:ext uri="{FF2B5EF4-FFF2-40B4-BE49-F238E27FC236}">
                <a16:creationId xmlns:a16="http://schemas.microsoft.com/office/drawing/2014/main" id="{CD1D279B-F8A1-4AC2-AE6A-B9D0EB9F074A}"/>
              </a:ext>
            </a:extLst>
          </p:cNvPr>
          <p:cNvSpPr>
            <a:spLocks/>
          </p:cNvSpPr>
          <p:nvPr/>
        </p:nvSpPr>
        <p:spPr bwMode="ltGray">
          <a:xfrm>
            <a:off x="2413000" y="2232025"/>
            <a:ext cx="1300163" cy="4586288"/>
          </a:xfrm>
          <a:custGeom>
            <a:avLst/>
            <a:gdLst>
              <a:gd name="T0" fmla="*/ 1300163 w 819"/>
              <a:gd name="T1" fmla="*/ 4056063 h 2889"/>
              <a:gd name="T2" fmla="*/ 1103313 w 819"/>
              <a:gd name="T3" fmla="*/ 4408488 h 2889"/>
              <a:gd name="T4" fmla="*/ 161925 w 819"/>
              <a:gd name="T5" fmla="*/ 3957638 h 2889"/>
              <a:gd name="T6" fmla="*/ 133350 w 819"/>
              <a:gd name="T7" fmla="*/ 638175 h 2889"/>
              <a:gd name="T8" fmla="*/ 906463 w 819"/>
              <a:gd name="T9" fmla="*/ 131763 h 2889"/>
              <a:gd name="T10" fmla="*/ 1230313 w 819"/>
              <a:gd name="T11" fmla="*/ 384175 h 288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19" h="2889">
                <a:moveTo>
                  <a:pt x="819" y="2555"/>
                </a:moveTo>
                <a:cubicBezTo>
                  <a:pt x="798" y="2593"/>
                  <a:pt x="814" y="2787"/>
                  <a:pt x="695" y="2777"/>
                </a:cubicBezTo>
                <a:cubicBezTo>
                  <a:pt x="576" y="2767"/>
                  <a:pt x="204" y="2889"/>
                  <a:pt x="102" y="2493"/>
                </a:cubicBezTo>
                <a:cubicBezTo>
                  <a:pt x="0" y="2097"/>
                  <a:pt x="6" y="804"/>
                  <a:pt x="84" y="402"/>
                </a:cubicBezTo>
                <a:cubicBezTo>
                  <a:pt x="162" y="0"/>
                  <a:pt x="456" y="110"/>
                  <a:pt x="571" y="83"/>
                </a:cubicBezTo>
                <a:cubicBezTo>
                  <a:pt x="686" y="56"/>
                  <a:pt x="733" y="209"/>
                  <a:pt x="775" y="242"/>
                </a:cubicBezTo>
              </a:path>
            </a:pathLst>
          </a:custGeom>
          <a:noFill/>
          <a:ln w="25400" cap="flat" cmpd="sng">
            <a:solidFill>
              <a:srgbClr val="FF3300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>
            <a:extLst>
              <a:ext uri="{FF2B5EF4-FFF2-40B4-BE49-F238E27FC236}">
                <a16:creationId xmlns:a16="http://schemas.microsoft.com/office/drawing/2014/main" id="{B468E393-B3E3-4D66-BA83-7527D685CF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10.29</a:t>
            </a:r>
          </a:p>
        </p:txBody>
      </p:sp>
      <p:sp>
        <p:nvSpPr>
          <p:cNvPr id="789507" name="Rectangle 3">
            <a:extLst>
              <a:ext uri="{FF2B5EF4-FFF2-40B4-BE49-F238E27FC236}">
                <a16:creationId xmlns:a16="http://schemas.microsoft.com/office/drawing/2014/main" id="{62BF4CB5-EF74-4272-A8E1-138070AC2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2779712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global g, h;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main();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local i;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g := …;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one(h, i);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one(w, x);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x := …;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two(w, w);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two(g, x);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two(y, z);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local k;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h := …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one(k, y);</a:t>
            </a:r>
          </a:p>
          <a:p>
            <a:pPr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</a:t>
            </a:r>
            <a:endParaRPr lang="en-US" altLang="zh-CN"/>
          </a:p>
        </p:txBody>
      </p:sp>
      <p:sp>
        <p:nvSpPr>
          <p:cNvPr id="789508" name="Rectangle 4">
            <a:extLst>
              <a:ext uri="{FF2B5EF4-FFF2-40B4-BE49-F238E27FC236}">
                <a16:creationId xmlns:a16="http://schemas.microsoft.com/office/drawing/2014/main" id="{1804C59B-7545-48C7-B106-58D93BA78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1600"/>
            <a:ext cx="480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def[main]={g}, def[one]={x}, def[two]={h}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two</a:t>
            </a:r>
            <a:r>
              <a:rPr lang="zh-CN" altLang="en-US" sz="2000" baseline="0"/>
              <a:t>：只调用</a:t>
            </a:r>
            <a:r>
              <a:rPr lang="en-US" altLang="zh-CN" sz="2000" baseline="0"/>
              <a:t>one</a:t>
            </a:r>
            <a:r>
              <a:rPr lang="zh-CN" altLang="en-US" sz="2000" baseline="0"/>
              <a:t>，</a:t>
            </a:r>
            <a:r>
              <a:rPr lang="en-US" altLang="zh-CN" sz="2000" baseline="0"/>
              <a:t>change[one]={x}</a:t>
            </a:r>
            <a:r>
              <a:rPr lang="zh-CN" altLang="en-US" sz="2000" baseline="0"/>
              <a:t>，而</a:t>
            </a:r>
            <a:r>
              <a:rPr lang="en-US" altLang="zh-CN" sz="2000" baseline="0"/>
              <a:t>x</a:t>
            </a:r>
            <a:r>
              <a:rPr lang="zh-CN" altLang="en-US" sz="2000" baseline="0"/>
              <a:t>不是全局变量，不加入</a:t>
            </a:r>
            <a:r>
              <a:rPr lang="en-US" altLang="zh-CN" sz="2000" baseline="0"/>
              <a:t>change[two]</a:t>
            </a:r>
            <a:r>
              <a:rPr lang="zh-CN" altLang="en-US" sz="2000" baseline="0"/>
              <a:t>；</a:t>
            </a:r>
            <a:r>
              <a:rPr lang="en-US" altLang="zh-CN" sz="2000" baseline="0"/>
              <a:t>x</a:t>
            </a:r>
            <a:r>
              <a:rPr lang="zh-CN" altLang="en-US" sz="2000" baseline="0"/>
              <a:t>是</a:t>
            </a:r>
            <a:r>
              <a:rPr lang="en-US" altLang="zh-CN" sz="2000" baseline="0"/>
              <a:t>one</a:t>
            </a:r>
            <a:r>
              <a:rPr lang="zh-CN" altLang="en-US" sz="2000" baseline="0"/>
              <a:t>的形参，对应的实参</a:t>
            </a:r>
            <a:r>
              <a:rPr lang="en-US" altLang="zh-CN" sz="2000" baseline="0"/>
              <a:t>y</a:t>
            </a:r>
            <a:r>
              <a:rPr lang="zh-CN" altLang="en-US" sz="2000" baseline="0"/>
              <a:t>是</a:t>
            </a:r>
            <a:r>
              <a:rPr lang="en-US" altLang="zh-CN" sz="2000" baseline="0"/>
              <a:t>two</a:t>
            </a:r>
            <a:r>
              <a:rPr lang="zh-CN" altLang="en-US" sz="2000" baseline="0"/>
              <a:t>的形参，因此</a:t>
            </a:r>
            <a:r>
              <a:rPr lang="en-US" altLang="zh-CN" sz="2000" baseline="0"/>
              <a:t>change[two]={h, y}</a:t>
            </a:r>
          </a:p>
          <a:p>
            <a:pPr>
              <a:lnSpc>
                <a:spcPct val="90000"/>
              </a:lnSpc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one</a:t>
            </a:r>
            <a:r>
              <a:rPr lang="zh-CN" altLang="en-US" sz="2000" baseline="0"/>
              <a:t>：两次调用</a:t>
            </a:r>
            <a:r>
              <a:rPr lang="en-US" altLang="zh-CN" sz="2000" baseline="0"/>
              <a:t>two</a:t>
            </a:r>
            <a:r>
              <a:rPr lang="zh-CN" altLang="en-US" sz="2000" baseline="0"/>
              <a:t>，</a:t>
            </a:r>
            <a:r>
              <a:rPr lang="en-US" altLang="zh-CN" sz="2000" baseline="0"/>
              <a:t>h</a:t>
            </a:r>
            <a:r>
              <a:rPr lang="zh-CN" altLang="en-US" sz="2000" baseline="0"/>
              <a:t>是全局变量</a:t>
            </a:r>
            <a:r>
              <a:rPr lang="zh-CN" altLang="en-US" sz="2000" baseline="0">
                <a:sym typeface="Wingdings" panose="05000000000000000000" pitchFamily="2" charset="2"/>
              </a:rPr>
              <a:t></a:t>
            </a:r>
            <a:r>
              <a:rPr lang="en-US" altLang="zh-CN" sz="2000" baseline="0">
                <a:sym typeface="Wingdings" panose="05000000000000000000" pitchFamily="2" charset="2"/>
              </a:rPr>
              <a:t>change[one]={h, x}</a:t>
            </a:r>
            <a:r>
              <a:rPr lang="zh-CN" altLang="en-US" sz="2000" baseline="0">
                <a:sym typeface="Wingdings" panose="05000000000000000000" pitchFamily="2" charset="2"/>
              </a:rPr>
              <a:t>；</a:t>
            </a:r>
            <a:r>
              <a:rPr lang="en-US" altLang="zh-CN" sz="2000" baseline="0">
                <a:sym typeface="Wingdings" panose="05000000000000000000" pitchFamily="2" charset="2"/>
              </a:rPr>
              <a:t>y</a:t>
            </a:r>
            <a:r>
              <a:rPr lang="zh-CN" altLang="en-US" sz="2000" baseline="0">
                <a:sym typeface="Wingdings" panose="05000000000000000000" pitchFamily="2" charset="2"/>
              </a:rPr>
              <a:t>是</a:t>
            </a:r>
            <a:r>
              <a:rPr lang="en-US" altLang="zh-CN" sz="2000" baseline="0">
                <a:sym typeface="Wingdings" panose="05000000000000000000" pitchFamily="2" charset="2"/>
              </a:rPr>
              <a:t>two</a:t>
            </a:r>
            <a:r>
              <a:rPr lang="zh-CN" altLang="en-US" sz="2000" baseline="0">
                <a:sym typeface="Wingdings" panose="05000000000000000000" pitchFamily="2" charset="2"/>
              </a:rPr>
              <a:t>的形参，对应的实参为</a:t>
            </a:r>
            <a:r>
              <a:rPr lang="en-US" altLang="zh-CN" sz="2000" baseline="0">
                <a:sym typeface="Wingdings" panose="05000000000000000000" pitchFamily="2" charset="2"/>
              </a:rPr>
              <a:t>w</a:t>
            </a:r>
            <a:r>
              <a:rPr lang="zh-CN" altLang="en-US" sz="2000" baseline="0">
                <a:sym typeface="Wingdings" panose="05000000000000000000" pitchFamily="2" charset="2"/>
              </a:rPr>
              <a:t>、</a:t>
            </a:r>
            <a:r>
              <a:rPr lang="en-US" altLang="zh-CN" sz="2000" baseline="0">
                <a:sym typeface="Wingdings" panose="05000000000000000000" pitchFamily="2" charset="2"/>
              </a:rPr>
              <a:t>g</a:t>
            </a:r>
            <a:r>
              <a:rPr lang="zh-CN" altLang="en-US" sz="2000" baseline="0">
                <a:sym typeface="Wingdings" panose="05000000000000000000" pitchFamily="2" charset="2"/>
              </a:rPr>
              <a:t>，分别为</a:t>
            </a:r>
            <a:r>
              <a:rPr lang="en-US" altLang="zh-CN" sz="2000" baseline="0">
                <a:sym typeface="Wingdings" panose="05000000000000000000" pitchFamily="2" charset="2"/>
              </a:rPr>
              <a:t>one</a:t>
            </a:r>
            <a:r>
              <a:rPr lang="zh-CN" altLang="en-US" sz="2000" baseline="0">
                <a:sym typeface="Wingdings" panose="05000000000000000000" pitchFamily="2" charset="2"/>
              </a:rPr>
              <a:t>的形参和全局变量，</a:t>
            </a:r>
            <a:r>
              <a:rPr lang="en-US" altLang="zh-CN" sz="2000" baseline="0">
                <a:sym typeface="Wingdings" panose="05000000000000000000" pitchFamily="2" charset="2"/>
              </a:rPr>
              <a:t>change[one]={g,h,w,x}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>
                <a:sym typeface="Wingdings" panose="05000000000000000000" pitchFamily="2" charset="2"/>
              </a:rPr>
              <a:t>main</a:t>
            </a:r>
            <a:r>
              <a:rPr lang="zh-CN" altLang="en-US" sz="2000" baseline="0">
                <a:sym typeface="Wingdings" panose="05000000000000000000" pitchFamily="2" charset="2"/>
              </a:rPr>
              <a:t>：调用</a:t>
            </a:r>
            <a:r>
              <a:rPr lang="en-US" altLang="zh-CN" sz="2000" baseline="0">
                <a:sym typeface="Wingdings" panose="05000000000000000000" pitchFamily="2" charset="2"/>
              </a:rPr>
              <a:t>one</a:t>
            </a:r>
            <a:r>
              <a:rPr lang="zh-CN" altLang="en-US" sz="2000" baseline="0">
                <a:sym typeface="Wingdings" panose="05000000000000000000" pitchFamily="2" charset="2"/>
              </a:rPr>
              <a:t>，</a:t>
            </a:r>
            <a:r>
              <a:rPr lang="en-US" altLang="zh-CN" sz="2000" baseline="0">
                <a:sym typeface="Wingdings" panose="05000000000000000000" pitchFamily="2" charset="2"/>
              </a:rPr>
              <a:t>g</a:t>
            </a:r>
            <a:r>
              <a:rPr lang="zh-CN" altLang="en-US" sz="2000" baseline="0">
                <a:sym typeface="Wingdings" panose="05000000000000000000" pitchFamily="2" charset="2"/>
              </a:rPr>
              <a:t>、</a:t>
            </a:r>
            <a:r>
              <a:rPr lang="en-US" altLang="zh-CN" sz="2000" baseline="0">
                <a:sym typeface="Wingdings" panose="05000000000000000000" pitchFamily="2" charset="2"/>
              </a:rPr>
              <a:t>h</a:t>
            </a:r>
            <a:r>
              <a:rPr lang="zh-CN" altLang="en-US" sz="2000" baseline="0">
                <a:sym typeface="Wingdings" panose="05000000000000000000" pitchFamily="2" charset="2"/>
              </a:rPr>
              <a:t>是全局变量</a:t>
            </a:r>
            <a:r>
              <a:rPr lang="en-US" altLang="zh-CN" sz="2000" baseline="0">
                <a:sym typeface="Wingdings" panose="05000000000000000000" pitchFamily="2" charset="2"/>
              </a:rPr>
              <a:t>change[main]={g,h}</a:t>
            </a:r>
            <a:r>
              <a:rPr lang="zh-CN" altLang="en-US" sz="2000" baseline="0">
                <a:sym typeface="Wingdings" panose="05000000000000000000" pitchFamily="2" charset="2"/>
              </a:rPr>
              <a:t>；</a:t>
            </a:r>
            <a:r>
              <a:rPr lang="en-US" altLang="zh-CN" sz="2000" baseline="0">
                <a:sym typeface="Wingdings" panose="05000000000000000000" pitchFamily="2" charset="2"/>
              </a:rPr>
              <a:t>w</a:t>
            </a:r>
            <a:r>
              <a:rPr lang="zh-CN" altLang="en-US" sz="2000" baseline="0">
                <a:sym typeface="Wingdings" panose="05000000000000000000" pitchFamily="2" charset="2"/>
              </a:rPr>
              <a:t>、</a:t>
            </a:r>
            <a:r>
              <a:rPr lang="en-US" altLang="zh-CN" sz="2000" baseline="0">
                <a:sym typeface="Wingdings" panose="05000000000000000000" pitchFamily="2" charset="2"/>
              </a:rPr>
              <a:t>x</a:t>
            </a:r>
            <a:r>
              <a:rPr lang="zh-CN" altLang="en-US" sz="2000" baseline="0">
                <a:sym typeface="Wingdings" panose="05000000000000000000" pitchFamily="2" charset="2"/>
              </a:rPr>
              <a:t>是</a:t>
            </a:r>
            <a:r>
              <a:rPr lang="en-US" altLang="zh-CN" sz="2000" baseline="0">
                <a:sym typeface="Wingdings" panose="05000000000000000000" pitchFamily="2" charset="2"/>
              </a:rPr>
              <a:t>one</a:t>
            </a:r>
            <a:r>
              <a:rPr lang="zh-CN" altLang="en-US" sz="2000" baseline="0">
                <a:sym typeface="Wingdings" panose="05000000000000000000" pitchFamily="2" charset="2"/>
              </a:rPr>
              <a:t>的形参，对应实参为</a:t>
            </a:r>
            <a:r>
              <a:rPr lang="en-US" altLang="zh-CN" sz="2000" baseline="0">
                <a:sym typeface="Wingdings" panose="05000000000000000000" pitchFamily="2" charset="2"/>
              </a:rPr>
              <a:t>h</a:t>
            </a:r>
            <a:r>
              <a:rPr lang="zh-CN" altLang="en-US" sz="2000" baseline="0">
                <a:sym typeface="Wingdings" panose="05000000000000000000" pitchFamily="2" charset="2"/>
              </a:rPr>
              <a:t>、</a:t>
            </a:r>
            <a:r>
              <a:rPr lang="en-US" altLang="zh-CN" sz="2000" baseline="0">
                <a:sym typeface="Wingdings" panose="05000000000000000000" pitchFamily="2" charset="2"/>
              </a:rPr>
              <a:t>i</a:t>
            </a:r>
            <a:r>
              <a:rPr lang="zh-CN" altLang="en-US" sz="2000" baseline="0">
                <a:sym typeface="Wingdings" panose="05000000000000000000" pitchFamily="2" charset="2"/>
              </a:rPr>
              <a:t>，但</a:t>
            </a:r>
            <a:r>
              <a:rPr lang="en-US" altLang="zh-CN" sz="2000" baseline="0">
                <a:sym typeface="Wingdings" panose="05000000000000000000" pitchFamily="2" charset="2"/>
              </a:rPr>
              <a:t>i</a:t>
            </a:r>
            <a:r>
              <a:rPr lang="zh-CN" altLang="en-US" sz="2000" baseline="0">
                <a:sym typeface="Wingdings" panose="05000000000000000000" pitchFamily="2" charset="2"/>
              </a:rPr>
              <a:t>是局部变量，因此</a:t>
            </a:r>
            <a:r>
              <a:rPr lang="en-US" altLang="zh-CN" sz="2000" baseline="0">
                <a:sym typeface="Wingdings" panose="05000000000000000000" pitchFamily="2" charset="2"/>
              </a:rPr>
              <a:t>change[main]={g,h}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baseline="0">
                <a:sym typeface="Wingdings" panose="05000000000000000000" pitchFamily="2" charset="2"/>
              </a:rPr>
              <a:t>迭代</a:t>
            </a:r>
            <a:r>
              <a:rPr lang="en-US" altLang="zh-CN" sz="2000" baseline="0">
                <a:sym typeface="Wingdings" panose="05000000000000000000" pitchFamily="2" charset="2"/>
              </a:rPr>
              <a:t>two</a:t>
            </a:r>
            <a:r>
              <a:rPr lang="zh-CN" altLang="en-US" sz="2000" baseline="0">
                <a:sym typeface="Wingdings" panose="05000000000000000000" pitchFamily="2" charset="2"/>
              </a:rPr>
              <a:t>：</a:t>
            </a:r>
            <a:r>
              <a:rPr lang="en-US" altLang="zh-CN" sz="2000" baseline="0">
                <a:sym typeface="Wingdings" panose="05000000000000000000" pitchFamily="2" charset="2"/>
              </a:rPr>
              <a:t>g</a:t>
            </a:r>
            <a:r>
              <a:rPr lang="zh-CN" altLang="en-US" sz="2000" baseline="0">
                <a:sym typeface="Wingdings" panose="05000000000000000000" pitchFamily="2" charset="2"/>
              </a:rPr>
              <a:t>为全局变量，而</a:t>
            </a:r>
            <a:r>
              <a:rPr lang="en-US" altLang="zh-CN" sz="2000" baseline="0">
                <a:sym typeface="Wingdings" panose="05000000000000000000" pitchFamily="2" charset="2"/>
              </a:rPr>
              <a:t>w</a:t>
            </a:r>
            <a:r>
              <a:rPr lang="zh-CN" altLang="en-US" sz="2000" baseline="0">
                <a:sym typeface="Wingdings" panose="05000000000000000000" pitchFamily="2" charset="2"/>
              </a:rPr>
              <a:t>对应的实参</a:t>
            </a:r>
            <a:r>
              <a:rPr lang="en-US" altLang="zh-CN" sz="2000" baseline="0">
                <a:sym typeface="Wingdings" panose="05000000000000000000" pitchFamily="2" charset="2"/>
              </a:rPr>
              <a:t>k</a:t>
            </a:r>
            <a:r>
              <a:rPr lang="zh-CN" altLang="en-US" sz="2000" baseline="0">
                <a:sym typeface="Wingdings" panose="05000000000000000000" pitchFamily="2" charset="2"/>
              </a:rPr>
              <a:t>为局部变量，因此</a:t>
            </a:r>
            <a:r>
              <a:rPr lang="en-US" altLang="zh-CN" sz="2000" baseline="0">
                <a:sym typeface="Wingdings" panose="05000000000000000000" pitchFamily="2" charset="2"/>
              </a:rPr>
              <a:t>change[two]={g,h,y}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baseline="0">
                <a:sym typeface="Wingdings" panose="05000000000000000000" pitchFamily="2" charset="2"/>
              </a:rPr>
              <a:t>继续迭代没有变化，停止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>
            <a:extLst>
              <a:ext uri="{FF2B5EF4-FFF2-40B4-BE49-F238E27FC236}">
                <a16:creationId xmlns:a16="http://schemas.microsoft.com/office/drawing/2014/main" id="{AE355D49-2E1F-4E9B-8680-5C89F07AC5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10.8.8  change</a:t>
            </a:r>
            <a:r>
              <a:rPr lang="zh-CN" altLang="en-US"/>
              <a:t>信息的用途</a:t>
            </a:r>
          </a:p>
        </p:txBody>
      </p:sp>
      <p:sp>
        <p:nvSpPr>
          <p:cNvPr id="790531" name="Rectangle 3">
            <a:extLst>
              <a:ext uri="{FF2B5EF4-FFF2-40B4-BE49-F238E27FC236}">
                <a16:creationId xmlns:a16="http://schemas.microsoft.com/office/drawing/2014/main" id="{C2B6A5AD-F662-437E-9A19-3C62D10E7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 sz="2800"/>
              <a:t>计算块</a:t>
            </a:r>
            <a:r>
              <a:rPr lang="en-US" altLang="zh-CN" sz="2800"/>
              <a:t>B</a:t>
            </a:r>
            <a:r>
              <a:rPr lang="zh-CN" altLang="en-US" sz="2800"/>
              <a:t>的</a:t>
            </a:r>
            <a:r>
              <a:rPr lang="en-US" altLang="zh-CN" sz="2800"/>
              <a:t>a_kill[B]</a:t>
            </a:r>
          </a:p>
          <a:p>
            <a:pPr lvl="1"/>
            <a:r>
              <a:rPr lang="zh-CN" altLang="en-US" sz="2400"/>
              <a:t>只有</a:t>
            </a:r>
            <a:r>
              <a:rPr lang="en-US" altLang="zh-CN" sz="2400"/>
              <a:t>a</a:t>
            </a:r>
            <a:r>
              <a:rPr lang="zh-CN" altLang="en-US" sz="2400"/>
              <a:t>是</a:t>
            </a:r>
            <a:r>
              <a:rPr lang="en-US" altLang="zh-CN" sz="2400"/>
              <a:t>change[q]</a:t>
            </a:r>
            <a:r>
              <a:rPr lang="zh-CN" altLang="en-US" sz="2400"/>
              <a:t>中某个变量的别名，才可认为</a:t>
            </a:r>
            <a:r>
              <a:rPr lang="en-US" altLang="zh-CN" sz="2400"/>
              <a:t>B</a:t>
            </a:r>
            <a:r>
              <a:rPr lang="zh-CN" altLang="en-US" sz="2400"/>
              <a:t>中对</a:t>
            </a:r>
            <a:r>
              <a:rPr lang="en-US" altLang="zh-CN" sz="2400"/>
              <a:t>q</a:t>
            </a:r>
            <a:r>
              <a:rPr lang="zh-CN" altLang="en-US" sz="2400"/>
              <a:t>的调用注销了含有</a:t>
            </a:r>
            <a:r>
              <a:rPr lang="en-US" altLang="zh-CN" sz="2400"/>
              <a:t>a</a:t>
            </a:r>
            <a:r>
              <a:rPr lang="zh-CN" altLang="en-US" sz="2400"/>
              <a:t>的表达式</a:t>
            </a:r>
          </a:p>
          <a:p>
            <a:r>
              <a:rPr lang="zh-CN" altLang="en-US" sz="2800"/>
              <a:t>计算可用表达式</a:t>
            </a:r>
          </a:p>
          <a:p>
            <a:pPr lvl="1"/>
            <a:r>
              <a:rPr lang="zh-CN" altLang="en-US" sz="2400"/>
              <a:t>从</a:t>
            </a:r>
            <a:r>
              <a:rPr lang="en-US" altLang="zh-CN" sz="2400"/>
              <a:t>q</a:t>
            </a:r>
            <a:r>
              <a:rPr lang="zh-CN" altLang="en-US" sz="2400"/>
              <a:t>的入口到返回点的每条路径，都计算</a:t>
            </a:r>
            <a:r>
              <a:rPr lang="en-US" altLang="zh-CN" sz="2400"/>
              <a:t>a+b</a:t>
            </a:r>
            <a:r>
              <a:rPr lang="zh-CN" altLang="en-US" sz="2400"/>
              <a:t>，且在其后没有对</a:t>
            </a:r>
            <a:r>
              <a:rPr lang="en-US" altLang="zh-CN" sz="2400"/>
              <a:t>a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的重新定义，才能认为</a:t>
            </a:r>
            <a:r>
              <a:rPr lang="en-US" altLang="zh-CN" sz="2400"/>
              <a:t>q</a:t>
            </a:r>
            <a:r>
              <a:rPr lang="zh-CN" altLang="en-US" sz="2400"/>
              <a:t>产生了</a:t>
            </a:r>
            <a:r>
              <a:rPr lang="en-US" altLang="zh-CN" sz="2400"/>
              <a:t>a+b</a:t>
            </a:r>
            <a:r>
              <a:rPr lang="zh-CN" altLang="en-US" sz="2400"/>
              <a:t>，别名的考虑也是如此</a:t>
            </a:r>
          </a:p>
          <a:p>
            <a:pPr lvl="1"/>
            <a:r>
              <a:rPr lang="zh-CN" altLang="en-US" sz="2400"/>
              <a:t>最简单的（保守、保险的）方法</a:t>
            </a:r>
            <a:r>
              <a:rPr lang="en-US" altLang="zh-CN" sz="2400"/>
              <a:t>——</a:t>
            </a:r>
            <a:r>
              <a:rPr lang="zh-CN" altLang="en-US" sz="2400"/>
              <a:t>过程调用不产生任何表达式</a:t>
            </a:r>
          </a:p>
          <a:p>
            <a:pPr lvl="1"/>
            <a:r>
              <a:rPr lang="zh-CN" altLang="en-US" sz="2400"/>
              <a:t>更复杂、准确的方法</a:t>
            </a:r>
            <a:r>
              <a:rPr lang="en-US" altLang="zh-CN" sz="2400"/>
              <a:t>——</a:t>
            </a:r>
            <a:r>
              <a:rPr lang="zh-CN" altLang="en-US" sz="2400"/>
              <a:t>迭代计算</a:t>
            </a:r>
            <a:r>
              <a:rPr lang="en-US" altLang="zh-CN" sz="2400"/>
              <a:t>gen[p]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>
            <a:extLst>
              <a:ext uri="{FF2B5EF4-FFF2-40B4-BE49-F238E27FC236}">
                <a16:creationId xmlns:a16="http://schemas.microsoft.com/office/drawing/2014/main" id="{333B7B06-5F6E-4E42-B70E-F62FFFFC9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  </a:t>
            </a:r>
            <a:r>
              <a:rPr lang="zh-CN" altLang="en-US"/>
              <a:t>结构化流图的数据流分析</a:t>
            </a:r>
          </a:p>
        </p:txBody>
      </p:sp>
      <p:sp>
        <p:nvSpPr>
          <p:cNvPr id="791555" name="Rectangle 3">
            <a:extLst>
              <a:ext uri="{FF2B5EF4-FFF2-40B4-BE49-F238E27FC236}">
                <a16:creationId xmlns:a16="http://schemas.microsoft.com/office/drawing/2014/main" id="{9878F652-CD3D-4C74-9365-D327330A5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10.9.1  </a:t>
            </a:r>
            <a:r>
              <a:rPr lang="zh-CN" altLang="en-US"/>
              <a:t>深度优先搜索</a:t>
            </a:r>
          </a:p>
          <a:p>
            <a:r>
              <a:rPr lang="zh-CN" altLang="en-US"/>
              <a:t>例</a:t>
            </a:r>
            <a:r>
              <a:rPr lang="en-US" altLang="zh-CN"/>
              <a:t>10.30</a:t>
            </a:r>
            <a:r>
              <a:rPr lang="zh-CN" altLang="en-US"/>
              <a:t>：流图节点的深度优先排序</a:t>
            </a:r>
          </a:p>
        </p:txBody>
      </p:sp>
      <p:pic>
        <p:nvPicPr>
          <p:cNvPr id="791556" name="Picture 4" descr="C:\Documents and Settings\Administrator\My Documents\wg\编译原理\jiangyi\figures\10\reduce.gif">
            <a:extLst>
              <a:ext uri="{FF2B5EF4-FFF2-40B4-BE49-F238E27FC236}">
                <a16:creationId xmlns:a16="http://schemas.microsoft.com/office/drawing/2014/main" id="{E083B240-12C9-40D2-8FC3-48C153F6E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522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1557" name="Freeform 5">
            <a:extLst>
              <a:ext uri="{FF2B5EF4-FFF2-40B4-BE49-F238E27FC236}">
                <a16:creationId xmlns:a16="http://schemas.microsoft.com/office/drawing/2014/main" id="{EC5CB08F-E0E2-4293-B056-22E30C5CFECC}"/>
              </a:ext>
            </a:extLst>
          </p:cNvPr>
          <p:cNvSpPr>
            <a:spLocks/>
          </p:cNvSpPr>
          <p:nvPr/>
        </p:nvSpPr>
        <p:spPr bwMode="ltGray">
          <a:xfrm>
            <a:off x="200025" y="240665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58" name="Freeform 6">
            <a:extLst>
              <a:ext uri="{FF2B5EF4-FFF2-40B4-BE49-F238E27FC236}">
                <a16:creationId xmlns:a16="http://schemas.microsoft.com/office/drawing/2014/main" id="{ECD1C6C5-E377-41B6-A299-7E2A4C966EE5}"/>
              </a:ext>
            </a:extLst>
          </p:cNvPr>
          <p:cNvSpPr>
            <a:spLocks/>
          </p:cNvSpPr>
          <p:nvPr/>
        </p:nvSpPr>
        <p:spPr bwMode="ltGray">
          <a:xfrm>
            <a:off x="1849438" y="323532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91559" name="Picture 7" descr="C:\Documents and Settings\Administrator\My Documents\wg\教学\编译原理\lecture\figures\10\depth.gif">
            <a:extLst>
              <a:ext uri="{FF2B5EF4-FFF2-40B4-BE49-F238E27FC236}">
                <a16:creationId xmlns:a16="http://schemas.microsoft.com/office/drawing/2014/main" id="{E77F01A1-07D5-423F-B086-A57E3766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451100"/>
            <a:ext cx="43688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Rectangle 2">
            <a:extLst>
              <a:ext uri="{FF2B5EF4-FFF2-40B4-BE49-F238E27FC236}">
                <a16:creationId xmlns:a16="http://schemas.microsoft.com/office/drawing/2014/main" id="{FACC9F72-7880-49A0-B207-B705F472BC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10.31</a:t>
            </a:r>
          </a:p>
        </p:txBody>
      </p:sp>
      <p:sp>
        <p:nvSpPr>
          <p:cNvPr id="792579" name="Rectangle 3">
            <a:extLst>
              <a:ext uri="{FF2B5EF4-FFF2-40B4-BE49-F238E27FC236}">
                <a16:creationId xmlns:a16="http://schemas.microsoft.com/office/drawing/2014/main" id="{05861E40-9923-4D5C-A38C-A7D04030B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10.30</a:t>
            </a:r>
            <a:r>
              <a:rPr lang="zh-CN" altLang="en-US"/>
              <a:t>中，深度优先遍历树，节点的完整访问顺序为：</a:t>
            </a:r>
            <a:br>
              <a:rPr lang="zh-CN" altLang="en-US"/>
            </a:br>
            <a:r>
              <a:rPr lang="en-US" altLang="zh-CN"/>
              <a:t>1, 3, 4, 6, 7, 8, 10, 8, 9, 8, 7, 6, 4, 5, 4, 3, 1, 2, 1</a:t>
            </a:r>
          </a:p>
          <a:p>
            <a:r>
              <a:rPr lang="zh-CN" altLang="en-US"/>
              <a:t>标注每个节点最后一次的出现：</a:t>
            </a:r>
            <a:br>
              <a:rPr lang="zh-CN" altLang="en-US"/>
            </a:br>
            <a:r>
              <a:rPr lang="en-US" altLang="zh-CN"/>
              <a:t>1, 3, 4, 6, 7, 8, </a:t>
            </a:r>
            <a:r>
              <a:rPr lang="en-US" altLang="zh-CN" u="sng"/>
              <a:t>10</a:t>
            </a:r>
            <a:r>
              <a:rPr lang="en-US" altLang="zh-CN"/>
              <a:t>, 8, </a:t>
            </a:r>
            <a:r>
              <a:rPr lang="en-US" altLang="zh-CN" u="sng"/>
              <a:t>9</a:t>
            </a:r>
            <a:r>
              <a:rPr lang="en-US" altLang="zh-CN"/>
              <a:t>, </a:t>
            </a:r>
            <a:r>
              <a:rPr lang="en-US" altLang="zh-CN" u="sng"/>
              <a:t>8</a:t>
            </a:r>
            <a:r>
              <a:rPr lang="en-US" altLang="zh-CN"/>
              <a:t>, </a:t>
            </a:r>
            <a:r>
              <a:rPr lang="en-US" altLang="zh-CN" u="sng"/>
              <a:t>7</a:t>
            </a:r>
            <a:r>
              <a:rPr lang="en-US" altLang="zh-CN"/>
              <a:t>, </a:t>
            </a:r>
            <a:r>
              <a:rPr lang="en-US" altLang="zh-CN" u="sng"/>
              <a:t>6</a:t>
            </a:r>
            <a:r>
              <a:rPr lang="en-US" altLang="zh-CN"/>
              <a:t>, 4, </a:t>
            </a:r>
            <a:r>
              <a:rPr lang="en-US" altLang="zh-CN" u="sng"/>
              <a:t>5</a:t>
            </a:r>
            <a:r>
              <a:rPr lang="en-US" altLang="zh-CN"/>
              <a:t>, </a:t>
            </a:r>
            <a:r>
              <a:rPr lang="en-US" altLang="zh-CN" u="sng"/>
              <a:t>4</a:t>
            </a:r>
            <a:r>
              <a:rPr lang="en-US" altLang="zh-CN"/>
              <a:t>, </a:t>
            </a:r>
            <a:r>
              <a:rPr lang="en-US" altLang="zh-CN" u="sng"/>
              <a:t>3</a:t>
            </a:r>
            <a:r>
              <a:rPr lang="en-US" altLang="zh-CN"/>
              <a:t>, 1, </a:t>
            </a:r>
            <a:r>
              <a:rPr lang="en-US" altLang="zh-CN" u="sng"/>
              <a:t>2</a:t>
            </a:r>
            <a:r>
              <a:rPr lang="en-US" altLang="zh-CN"/>
              <a:t>, </a:t>
            </a:r>
            <a:r>
              <a:rPr lang="en-US" altLang="zh-CN" u="sng"/>
              <a:t>1</a:t>
            </a:r>
          </a:p>
          <a:p>
            <a:r>
              <a:rPr lang="zh-CN" altLang="en-US"/>
              <a:t>标注的顺序恰好是节点编号逆序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>
            <a:extLst>
              <a:ext uri="{FF2B5EF4-FFF2-40B4-BE49-F238E27FC236}">
                <a16:creationId xmlns:a16="http://schemas.microsoft.com/office/drawing/2014/main" id="{C209F018-B161-461A-BA12-151B54EE8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10.14  </a:t>
            </a:r>
            <a:r>
              <a:rPr lang="zh-CN" altLang="en-US"/>
              <a:t>深度优先排序</a:t>
            </a:r>
          </a:p>
        </p:txBody>
      </p:sp>
      <p:sp>
        <p:nvSpPr>
          <p:cNvPr id="793603" name="Rectangle 3">
            <a:extLst>
              <a:ext uri="{FF2B5EF4-FFF2-40B4-BE49-F238E27FC236}">
                <a16:creationId xmlns:a16="http://schemas.microsoft.com/office/drawing/2014/main" id="{6AF93219-DA75-454B-8E7D-DE0ED835F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输入：流图</a:t>
            </a:r>
            <a:r>
              <a:rPr lang="en-US" altLang="zh-CN" sz="2800"/>
              <a:t>G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输出：</a:t>
            </a:r>
            <a:r>
              <a:rPr lang="en-US" altLang="zh-CN" sz="2800"/>
              <a:t>G</a:t>
            </a:r>
            <a:r>
              <a:rPr lang="zh-CN" altLang="en-US" sz="2800"/>
              <a:t>的深度优先生成树（</a:t>
            </a:r>
            <a:r>
              <a:rPr lang="en-US" altLang="zh-CN" sz="2800"/>
              <a:t>dfst</a:t>
            </a:r>
            <a:r>
              <a:rPr lang="zh-CN" altLang="en-US" sz="2800"/>
              <a:t>）</a:t>
            </a:r>
            <a:r>
              <a:rPr lang="en-US" altLang="zh-CN" sz="2800"/>
              <a:t>T</a:t>
            </a:r>
            <a:r>
              <a:rPr lang="zh-CN" altLang="en-US" sz="2800"/>
              <a:t>和</a:t>
            </a:r>
            <a:r>
              <a:rPr lang="en-US" altLang="zh-CN" sz="2800"/>
              <a:t>G</a:t>
            </a:r>
            <a:r>
              <a:rPr lang="zh-CN" altLang="en-US" sz="2800"/>
              <a:t>的节点的深度优先顺序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使用递归过程</a:t>
            </a:r>
            <a:r>
              <a:rPr lang="en-US" altLang="zh-CN" sz="2800"/>
              <a:t>search(n)</a:t>
            </a:r>
            <a:r>
              <a:rPr lang="zh-CN" altLang="en-US" sz="2800"/>
              <a:t>，算法首先将</a:t>
            </a:r>
            <a:r>
              <a:rPr lang="en-US" altLang="zh-CN" sz="2800"/>
              <a:t>G</a:t>
            </a:r>
            <a:r>
              <a:rPr lang="zh-CN" altLang="en-US" sz="2800"/>
              <a:t>的所有节点初始化为“未访问”，然后调用</a:t>
            </a:r>
            <a:r>
              <a:rPr lang="en-US" altLang="zh-CN" sz="2800"/>
              <a:t>search(n</a:t>
            </a:r>
            <a:r>
              <a:rPr lang="en-US" altLang="zh-CN" sz="2800" baseline="-25000"/>
              <a:t>0</a:t>
            </a:r>
            <a:r>
              <a:rPr lang="en-US" altLang="zh-CN" sz="2800"/>
              <a:t>)</a:t>
            </a:r>
            <a:r>
              <a:rPr lang="zh-CN" altLang="en-US" sz="2800"/>
              <a:t>，</a:t>
            </a:r>
            <a:r>
              <a:rPr lang="en-US" altLang="zh-CN" sz="2800"/>
              <a:t>n</a:t>
            </a:r>
            <a:r>
              <a:rPr lang="en-US" altLang="zh-CN" sz="2800" baseline="-25000"/>
              <a:t>0</a:t>
            </a:r>
            <a:r>
              <a:rPr lang="zh-CN" altLang="en-US" sz="2800"/>
              <a:t>是起始节点。</a:t>
            </a:r>
            <a:r>
              <a:rPr lang="en-US" altLang="zh-CN" sz="2800"/>
              <a:t>search(n)</a:t>
            </a:r>
            <a:r>
              <a:rPr lang="zh-CN" altLang="en-US" sz="2800"/>
              <a:t>首先将</a:t>
            </a:r>
            <a:r>
              <a:rPr lang="en-US" altLang="zh-CN" sz="2800"/>
              <a:t>n</a:t>
            </a:r>
            <a:r>
              <a:rPr lang="zh-CN" altLang="en-US" sz="2800"/>
              <a:t>标记为“已访问”，避免重复访问。用变量</a:t>
            </a:r>
            <a:r>
              <a:rPr lang="en-US" altLang="zh-CN" sz="2800"/>
              <a:t>i</a:t>
            </a:r>
            <a:r>
              <a:rPr lang="zh-CN" altLang="en-US" sz="2800"/>
              <a:t>记录</a:t>
            </a:r>
            <a:r>
              <a:rPr lang="en-US" altLang="zh-CN" sz="2800"/>
              <a:t>G</a:t>
            </a:r>
            <a:r>
              <a:rPr lang="zh-CN" altLang="en-US" sz="2800"/>
              <a:t>的节点数，并递减到</a:t>
            </a:r>
            <a:r>
              <a:rPr lang="en-US" altLang="zh-CN" sz="2800"/>
              <a:t>1</a:t>
            </a:r>
            <a:r>
              <a:rPr lang="zh-CN" altLang="en-US" sz="2800"/>
              <a:t>，搜索时将深度优先编号</a:t>
            </a:r>
            <a:r>
              <a:rPr lang="en-US" altLang="zh-CN" sz="2800"/>
              <a:t>dfn[n]</a:t>
            </a:r>
            <a:r>
              <a:rPr lang="zh-CN" altLang="en-US" sz="2800"/>
              <a:t>赋予节点</a:t>
            </a:r>
            <a:r>
              <a:rPr lang="en-US" altLang="zh-CN" sz="2800"/>
              <a:t>n</a:t>
            </a:r>
            <a:r>
              <a:rPr lang="zh-CN" altLang="en-US" sz="2800"/>
              <a:t>。边（树边）</a:t>
            </a:r>
            <a:r>
              <a:rPr lang="en-US" altLang="zh-CN" sz="2800"/>
              <a:t>T</a:t>
            </a:r>
            <a:r>
              <a:rPr lang="zh-CN" altLang="en-US" sz="2800"/>
              <a:t>的集合形成深度优先生成树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>
            <a:extLst>
              <a:ext uri="{FF2B5EF4-FFF2-40B4-BE49-F238E27FC236}">
                <a16:creationId xmlns:a16="http://schemas.microsoft.com/office/drawing/2014/main" id="{026EE923-ED3B-448C-98D6-D2ED44A3B7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</a:t>
            </a:r>
            <a:r>
              <a:rPr lang="zh-CN" altLang="en-US"/>
              <a:t>过程</a:t>
            </a:r>
          </a:p>
        </p:txBody>
      </p:sp>
      <p:sp>
        <p:nvSpPr>
          <p:cNvPr id="794627" name="Rectangle 3">
            <a:extLst>
              <a:ext uri="{FF2B5EF4-FFF2-40B4-BE49-F238E27FC236}">
                <a16:creationId xmlns:a16="http://schemas.microsoft.com/office/drawing/2014/main" id="{E5643E4B-DB44-4758-8A85-33155E2410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procedure search(n);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begin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</a:t>
            </a:r>
            <a:r>
              <a:rPr lang="zh-CN" altLang="en-US" sz="2000"/>
              <a:t>将</a:t>
            </a:r>
            <a:r>
              <a:rPr lang="en-US" altLang="zh-CN" sz="2000"/>
              <a:t>n</a:t>
            </a:r>
            <a:r>
              <a:rPr lang="zh-CN" altLang="en-US" sz="2000"/>
              <a:t>标记为已访问</a:t>
            </a:r>
            <a:r>
              <a:rPr lang="en-US" altLang="zh-CN" sz="2000"/>
              <a:t>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for n</a:t>
            </a:r>
            <a:r>
              <a:rPr lang="zh-CN" altLang="en-US" sz="2000"/>
              <a:t>的每个后继</a:t>
            </a:r>
            <a:r>
              <a:rPr lang="en-US" altLang="zh-CN" sz="2000"/>
              <a:t>s do;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	if s </a:t>
            </a:r>
            <a:r>
              <a:rPr lang="zh-CN" altLang="en-US" sz="2000"/>
              <a:t>标记为“未访问” </a:t>
            </a:r>
            <a:r>
              <a:rPr lang="en-US" altLang="zh-CN" sz="2000"/>
              <a:t>then begin;</a:t>
            </a:r>
          </a:p>
          <a:p>
            <a:pPr marL="533400" indent="-5334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		</a:t>
            </a:r>
            <a:r>
              <a:rPr lang="zh-CN" altLang="en-US" sz="2000"/>
              <a:t>将边</a:t>
            </a:r>
            <a:r>
              <a:rPr lang="en-US" altLang="zh-CN" sz="2000"/>
              <a:t>n</a:t>
            </a:r>
            <a:r>
              <a:rPr lang="en-US" altLang="zh-CN" sz="2000">
                <a:sym typeface="Wingdings" panose="05000000000000000000" pitchFamily="2" charset="2"/>
              </a:rPr>
              <a:t>s</a:t>
            </a:r>
            <a:r>
              <a:rPr lang="zh-CN" altLang="en-US" sz="2000">
                <a:sym typeface="Wingdings" panose="05000000000000000000" pitchFamily="2" charset="2"/>
              </a:rPr>
              <a:t>添加到</a:t>
            </a:r>
            <a:r>
              <a:rPr lang="en-US" altLang="zh-CN" sz="2000">
                <a:sym typeface="Wingdings" panose="05000000000000000000" pitchFamily="2" charset="2"/>
              </a:rPr>
              <a:t>T</a:t>
            </a:r>
            <a:r>
              <a:rPr lang="en-US" altLang="zh-CN" sz="2000"/>
              <a:t>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/>
            </a:pPr>
            <a:r>
              <a:rPr lang="en-US" altLang="zh-CN" sz="2000"/>
              <a:t>			search(s)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	end;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6"/>
            </a:pPr>
            <a:r>
              <a:rPr lang="en-US" altLang="zh-CN" sz="2000"/>
              <a:t>	dfn[n] := i;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6"/>
            </a:pPr>
            <a:r>
              <a:rPr lang="en-US" altLang="zh-CN" sz="2000"/>
              <a:t>	i := i - 1;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	end;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8"/>
            </a:pPr>
            <a:r>
              <a:rPr lang="en-US" altLang="zh-CN" sz="2000"/>
              <a:t>T := </a:t>
            </a:r>
            <a:r>
              <a:rPr lang="zh-CN" altLang="en-US" sz="2000"/>
              <a:t>空</a:t>
            </a:r>
            <a:r>
              <a:rPr lang="en-US" altLang="zh-CN" sz="2000"/>
              <a:t>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8"/>
            </a:pPr>
            <a:r>
              <a:rPr lang="en-US" altLang="zh-CN" sz="2000"/>
              <a:t>for G</a:t>
            </a:r>
            <a:r>
              <a:rPr lang="zh-CN" altLang="en-US" sz="2000"/>
              <a:t>的每个节点</a:t>
            </a:r>
            <a:r>
              <a:rPr lang="en-US" altLang="zh-CN" sz="2000"/>
              <a:t>n do </a:t>
            </a:r>
            <a:r>
              <a:rPr lang="zh-CN" altLang="en-US" sz="2000"/>
              <a:t>将</a:t>
            </a:r>
            <a:r>
              <a:rPr lang="en-US" altLang="zh-CN" sz="2000"/>
              <a:t>n </a:t>
            </a:r>
            <a:r>
              <a:rPr lang="zh-CN" altLang="en-US" sz="2000"/>
              <a:t>标记为“未访问”</a:t>
            </a:r>
            <a:r>
              <a:rPr lang="en-US" altLang="zh-CN" sz="2000"/>
              <a:t>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8"/>
            </a:pPr>
            <a:r>
              <a:rPr lang="en-US" altLang="zh-CN" sz="2000"/>
              <a:t>i := G</a:t>
            </a:r>
            <a:r>
              <a:rPr lang="zh-CN" altLang="en-US" sz="2000"/>
              <a:t>的节点数</a:t>
            </a:r>
            <a:r>
              <a:rPr lang="en-US" altLang="zh-CN" sz="2000"/>
              <a:t>;</a:t>
            </a:r>
          </a:p>
          <a:p>
            <a:pPr marL="533400" indent="-533400">
              <a:lnSpc>
                <a:spcPct val="90000"/>
              </a:lnSpc>
              <a:spcBef>
                <a:spcPct val="10000"/>
              </a:spcBef>
              <a:buFont typeface="Wingdings" panose="05000000000000000000" pitchFamily="2" charset="2"/>
              <a:buAutoNum type="arabicParenR" startAt="8"/>
            </a:pPr>
            <a:r>
              <a:rPr lang="en-US" altLang="zh-CN" sz="2000"/>
              <a:t>search(n</a:t>
            </a:r>
            <a:r>
              <a:rPr lang="en-US" altLang="zh-CN" sz="2000" baseline="-25000"/>
              <a:t>0</a:t>
            </a:r>
            <a:r>
              <a:rPr lang="en-US" altLang="zh-CN" sz="2000"/>
              <a:t>);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>
            <a:extLst>
              <a:ext uri="{FF2B5EF4-FFF2-40B4-BE49-F238E27FC236}">
                <a16:creationId xmlns:a16="http://schemas.microsoft.com/office/drawing/2014/main" id="{2BEB66FA-3B8B-4327-8C16-07B5D8D87D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10.9.2  </a:t>
            </a:r>
            <a:r>
              <a:rPr lang="zh-CN" altLang="en-US"/>
              <a:t>流图深度优先表示的边</a:t>
            </a:r>
          </a:p>
        </p:txBody>
      </p:sp>
      <p:sp>
        <p:nvSpPr>
          <p:cNvPr id="795651" name="Rectangle 3">
            <a:extLst>
              <a:ext uri="{FF2B5EF4-FFF2-40B4-BE49-F238E27FC236}">
                <a16:creationId xmlns:a16="http://schemas.microsoft.com/office/drawing/2014/main" id="{D83D3513-81EF-4D0D-BF0A-650467EC7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/>
              <a:t>从节点</a:t>
            </a:r>
            <a:r>
              <a:rPr lang="en-US" altLang="zh-CN"/>
              <a:t>m</a:t>
            </a:r>
            <a:r>
              <a:rPr lang="zh-CN" altLang="en-US"/>
              <a:t>到它的祖先的边</a:t>
            </a:r>
            <a:r>
              <a:rPr lang="en-US" altLang="zh-CN"/>
              <a:t>——</a:t>
            </a:r>
            <a:r>
              <a:rPr lang="en-US" altLang="zh-CN">
                <a:solidFill>
                  <a:schemeClr val="hlink"/>
                </a:solidFill>
              </a:rPr>
              <a:t>retreating</a:t>
            </a:r>
            <a:r>
              <a:rPr lang="zh-CN" altLang="en-US"/>
              <a:t>边，若流图可约，恰好就是回边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/>
              <a:t>从节点</a:t>
            </a:r>
            <a:r>
              <a:rPr lang="en-US" altLang="zh-CN"/>
              <a:t>m</a:t>
            </a:r>
            <a:r>
              <a:rPr lang="zh-CN" altLang="en-US"/>
              <a:t>到它的后代的边</a:t>
            </a:r>
            <a:r>
              <a:rPr lang="en-US" altLang="zh-CN"/>
              <a:t>——</a:t>
            </a:r>
            <a:r>
              <a:rPr lang="zh-CN" altLang="en-US"/>
              <a:t>前进边，</a:t>
            </a:r>
            <a:r>
              <a:rPr lang="en-US" altLang="zh-CN"/>
              <a:t>dfst</a:t>
            </a:r>
            <a:r>
              <a:rPr lang="zh-CN" altLang="en-US"/>
              <a:t>中所有边都是前进边</a:t>
            </a:r>
          </a:p>
          <a:p>
            <a:pPr marL="609600" indent="-609600"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zh-CN" altLang="en-US"/>
              <a:t>边</a:t>
            </a:r>
            <a:r>
              <a:rPr lang="en-US" altLang="zh-CN"/>
              <a:t>m</a:t>
            </a:r>
            <a:r>
              <a:rPr lang="en-US" altLang="zh-CN">
                <a:sym typeface="Wingdings" panose="05000000000000000000" pitchFamily="2" charset="2"/>
              </a:rPr>
              <a:t>n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无祖先后代关系</a:t>
            </a:r>
            <a:r>
              <a:rPr lang="en-US" altLang="zh-CN"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交叉边，若画</a:t>
            </a:r>
            <a:r>
              <a:rPr lang="en-US" altLang="zh-CN">
                <a:sym typeface="Wingdings" panose="05000000000000000000" pitchFamily="2" charset="2"/>
              </a:rPr>
              <a:t>dfst</a:t>
            </a:r>
            <a:r>
              <a:rPr lang="zh-CN" altLang="en-US">
                <a:sym typeface="Wingdings" panose="05000000000000000000" pitchFamily="2" charset="2"/>
              </a:rPr>
              <a:t>时，每个节点的孩子都是由左至右加入的，则交叉边必是由右至左的</a:t>
            </a:r>
          </a:p>
          <a:p>
            <a:pPr marL="609600" indent="-609600"/>
            <a:r>
              <a:rPr lang="en-US" altLang="zh-CN"/>
              <a:t>dfn[m]</a:t>
            </a:r>
            <a:r>
              <a:rPr lang="en-US" altLang="zh-CN">
                <a:latin typeface="宋体" panose="02010600030101010101" pitchFamily="2" charset="-122"/>
              </a:rPr>
              <a:t>≥</a:t>
            </a:r>
            <a:r>
              <a:rPr lang="en-US" altLang="zh-CN"/>
              <a:t>dfn[n]</a:t>
            </a:r>
            <a:r>
              <a:rPr lang="en-US" altLang="zh-CN">
                <a:sym typeface="Wingdings" panose="05000000000000000000" pitchFamily="2" charset="2"/>
              </a:rPr>
              <a:t>mn</a:t>
            </a:r>
            <a:r>
              <a:rPr lang="zh-CN" altLang="en-US">
                <a:sym typeface="Wingdings" panose="05000000000000000000" pitchFamily="2" charset="2"/>
              </a:rPr>
              <a:t>是后退边</a:t>
            </a:r>
            <a:endParaRPr lang="zh-CN" alt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>
            <a:extLst>
              <a:ext uri="{FF2B5EF4-FFF2-40B4-BE49-F238E27FC236}">
                <a16:creationId xmlns:a16="http://schemas.microsoft.com/office/drawing/2014/main" id="{045FB137-B2A7-4AA9-8FAB-2A382ECCAB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10.9.3  </a:t>
            </a:r>
            <a:r>
              <a:rPr lang="zh-CN" altLang="en-US"/>
              <a:t>流图的深度</a:t>
            </a:r>
          </a:p>
        </p:txBody>
      </p:sp>
      <p:sp>
        <p:nvSpPr>
          <p:cNvPr id="796675" name="Rectangle 3">
            <a:extLst>
              <a:ext uri="{FF2B5EF4-FFF2-40B4-BE49-F238E27FC236}">
                <a16:creationId xmlns:a16="http://schemas.microsoft.com/office/drawing/2014/main" id="{965EC636-4BB2-4463-AED8-13BB824A5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给定一个流图的深度优先生成树，深度</a:t>
            </a:r>
            <a:r>
              <a:rPr lang="en-US" altLang="zh-CN"/>
              <a:t>——</a:t>
            </a:r>
            <a:r>
              <a:rPr lang="zh-CN" altLang="en-US"/>
              <a:t>无环路径上后退边的最大数目</a:t>
            </a:r>
          </a:p>
          <a:p>
            <a:r>
              <a:rPr lang="zh-CN" altLang="en-US"/>
              <a:t>例</a:t>
            </a:r>
            <a:r>
              <a:rPr lang="en-US" altLang="zh-CN"/>
              <a:t>10.33</a:t>
            </a:r>
            <a:r>
              <a:rPr lang="zh-CN" altLang="en-US"/>
              <a:t>：例</a:t>
            </a:r>
            <a:r>
              <a:rPr lang="en-US" altLang="zh-CN"/>
              <a:t>10.30</a:t>
            </a:r>
            <a:r>
              <a:rPr lang="zh-CN" altLang="en-US"/>
              <a:t>中流图深度为</a:t>
            </a:r>
            <a:r>
              <a:rPr lang="en-US" altLang="zh-CN"/>
              <a:t>3</a:t>
            </a:r>
          </a:p>
          <a:p>
            <a:r>
              <a:rPr lang="zh-CN" altLang="en-US"/>
              <a:t>深度不会大于循环嵌套的深度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>
            <a:extLst>
              <a:ext uri="{FF2B5EF4-FFF2-40B4-BE49-F238E27FC236}">
                <a16:creationId xmlns:a16="http://schemas.microsoft.com/office/drawing/2014/main" id="{C3AD28F4-77D8-4C1A-AC33-A5B511F6D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10.9.4  </a:t>
            </a:r>
            <a:r>
              <a:rPr lang="zh-CN" altLang="en-US"/>
              <a:t>区间（</a:t>
            </a:r>
            <a:r>
              <a:rPr lang="en-US" altLang="zh-CN">
                <a:solidFill>
                  <a:schemeClr val="hlink"/>
                </a:solidFill>
              </a:rPr>
              <a:t>interval</a:t>
            </a:r>
            <a:r>
              <a:rPr lang="zh-CN" altLang="en-US"/>
              <a:t>）</a:t>
            </a:r>
          </a:p>
        </p:txBody>
      </p:sp>
      <p:sp>
        <p:nvSpPr>
          <p:cNvPr id="797699" name="Rectangle 3">
            <a:extLst>
              <a:ext uri="{FF2B5EF4-FFF2-40B4-BE49-F238E27FC236}">
                <a16:creationId xmlns:a16="http://schemas.microsoft.com/office/drawing/2014/main" id="{5F5DDD9B-581A-4AD8-B8D0-E29D8EB51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/>
            <a:r>
              <a:rPr lang="zh-CN" altLang="en-US"/>
              <a:t>流图中的自然循环加上在该循环节点上的无环路结构</a:t>
            </a:r>
            <a:r>
              <a:rPr lang="en-US" altLang="zh-CN"/>
              <a:t>——</a:t>
            </a:r>
            <a:r>
              <a:rPr lang="zh-CN" altLang="en-US"/>
              <a:t>其中一个节点（首节点）支配所有其他节点</a:t>
            </a:r>
          </a:p>
          <a:p>
            <a:pPr marL="609600" indent="-609600"/>
            <a:r>
              <a:rPr lang="zh-CN" altLang="en-US"/>
              <a:t>形式化定义：给定一个具有初始节点</a:t>
            </a:r>
            <a:r>
              <a:rPr lang="en-US" altLang="zh-CN"/>
              <a:t>n</a:t>
            </a:r>
            <a:r>
              <a:rPr lang="en-US" altLang="zh-CN" baseline="-25000"/>
              <a:t>0</a:t>
            </a:r>
            <a:r>
              <a:rPr lang="zh-CN" altLang="en-US"/>
              <a:t>的流图</a:t>
            </a:r>
            <a:r>
              <a:rPr lang="en-US" altLang="zh-CN"/>
              <a:t>G</a:t>
            </a:r>
            <a:r>
              <a:rPr lang="zh-CN" altLang="en-US"/>
              <a:t>和</a:t>
            </a:r>
            <a:r>
              <a:rPr lang="en-US" altLang="zh-CN"/>
              <a:t>G</a:t>
            </a:r>
            <a:r>
              <a:rPr lang="zh-CN" altLang="en-US"/>
              <a:t>的一个节点</a:t>
            </a:r>
            <a:r>
              <a:rPr lang="en-US" altLang="zh-CN"/>
              <a:t>n</a:t>
            </a:r>
            <a:r>
              <a:rPr lang="zh-CN" altLang="en-US"/>
              <a:t>，首节点为</a:t>
            </a:r>
            <a:r>
              <a:rPr lang="en-US" altLang="zh-CN"/>
              <a:t>n</a:t>
            </a:r>
            <a:r>
              <a:rPr lang="zh-CN" altLang="en-US"/>
              <a:t>的区间（记为</a:t>
            </a:r>
            <a:r>
              <a:rPr lang="en-US" altLang="zh-CN"/>
              <a:t>I(n)</a:t>
            </a:r>
            <a:r>
              <a:rPr lang="zh-CN" altLang="en-US"/>
              <a:t>）定义如下：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n</a:t>
            </a:r>
            <a:r>
              <a:rPr lang="zh-CN" altLang="en-US"/>
              <a:t>在</a:t>
            </a:r>
            <a:r>
              <a:rPr lang="en-US" altLang="zh-CN"/>
              <a:t>I(n)</a:t>
            </a:r>
            <a:r>
              <a:rPr lang="zh-CN" altLang="en-US"/>
              <a:t>中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若某个节点</a:t>
            </a:r>
            <a:r>
              <a:rPr lang="en-US" altLang="zh-CN"/>
              <a:t>m(m</a:t>
            </a:r>
            <a:r>
              <a:rPr lang="en-US" altLang="zh-CN">
                <a:ea typeface="Arial Unicode MS" pitchFamily="34" charset="-122"/>
              </a:rPr>
              <a:t>≠</a:t>
            </a:r>
            <a:r>
              <a:rPr lang="en-US" altLang="zh-CN"/>
              <a:t>n</a:t>
            </a:r>
            <a:r>
              <a:rPr lang="en-US" altLang="zh-CN" baseline="-25000"/>
              <a:t>0</a:t>
            </a:r>
            <a:r>
              <a:rPr lang="en-US" altLang="zh-CN"/>
              <a:t>)</a:t>
            </a:r>
            <a:r>
              <a:rPr lang="zh-CN" altLang="en-US"/>
              <a:t>的所有前驱在</a:t>
            </a:r>
            <a:r>
              <a:rPr lang="en-US" altLang="zh-CN"/>
              <a:t>I(n)</a:t>
            </a:r>
            <a:r>
              <a:rPr lang="zh-CN" altLang="en-US"/>
              <a:t>中，则</a:t>
            </a:r>
            <a:r>
              <a:rPr lang="en-US" altLang="zh-CN"/>
              <a:t>m</a:t>
            </a:r>
            <a:r>
              <a:rPr lang="zh-CN" altLang="en-US"/>
              <a:t>在</a:t>
            </a:r>
            <a:r>
              <a:rPr lang="en-US" altLang="zh-CN"/>
              <a:t>I(n)</a:t>
            </a:r>
            <a:r>
              <a:rPr lang="zh-CN" altLang="en-US"/>
              <a:t>中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I(n)</a:t>
            </a:r>
            <a:r>
              <a:rPr lang="zh-CN" altLang="en-US"/>
              <a:t>中没有其他任何节点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2" name="Rectangle 2">
            <a:extLst>
              <a:ext uri="{FF2B5EF4-FFF2-40B4-BE49-F238E27FC236}">
                <a16:creationId xmlns:a16="http://schemas.microsoft.com/office/drawing/2014/main" id="{1D301751-C203-4B04-8FFB-2C82B3368B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10.9.5  </a:t>
            </a:r>
            <a:r>
              <a:rPr lang="zh-CN" altLang="en-US"/>
              <a:t>区间划分</a:t>
            </a:r>
          </a:p>
        </p:txBody>
      </p:sp>
      <p:sp>
        <p:nvSpPr>
          <p:cNvPr id="798723" name="Rectangle 3">
            <a:extLst>
              <a:ext uri="{FF2B5EF4-FFF2-40B4-BE49-F238E27FC236}">
                <a16:creationId xmlns:a16="http://schemas.microsoft.com/office/drawing/2014/main" id="{D3393598-9852-4E74-9F36-54B6CB247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算法</a:t>
            </a:r>
            <a:r>
              <a:rPr lang="en-US" altLang="zh-CN" sz="2800"/>
              <a:t>10.15  </a:t>
            </a:r>
            <a:r>
              <a:rPr lang="zh-CN" altLang="en-US" sz="2800"/>
              <a:t>流图的区间分析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输入：带有初始节点</a:t>
            </a:r>
            <a:r>
              <a:rPr lang="en-US" altLang="zh-CN" sz="2400"/>
              <a:t>n</a:t>
            </a:r>
            <a:r>
              <a:rPr lang="en-US" altLang="zh-CN" sz="2400" baseline="-25000"/>
              <a:t>0</a:t>
            </a:r>
            <a:r>
              <a:rPr lang="zh-CN" altLang="en-US" sz="2400"/>
              <a:t>的流图</a:t>
            </a:r>
            <a:r>
              <a:rPr lang="en-US" altLang="zh-CN" sz="2400"/>
              <a:t>G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输出：流图</a:t>
            </a:r>
            <a:r>
              <a:rPr lang="en-US" altLang="zh-CN" sz="2400"/>
              <a:t>G </a:t>
            </a:r>
            <a:r>
              <a:rPr lang="zh-CN" altLang="en-US" sz="2400"/>
              <a:t>的不相交区间的一个划分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方法：对任意的节点</a:t>
            </a:r>
            <a:r>
              <a:rPr lang="en-US" altLang="zh-CN" sz="2400"/>
              <a:t>n</a:t>
            </a:r>
            <a:r>
              <a:rPr lang="zh-CN" altLang="en-US" sz="2400"/>
              <a:t>，通过上面概述的算法计算</a:t>
            </a:r>
            <a:r>
              <a:rPr lang="en-US" altLang="zh-CN" sz="2400"/>
              <a:t>I(n)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I(n) := {n};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while </a:t>
            </a:r>
            <a:r>
              <a:rPr lang="zh-CN" altLang="en-US" sz="2000"/>
              <a:t>存在所有前驱都在</a:t>
            </a:r>
            <a:r>
              <a:rPr lang="en-US" altLang="zh-CN" sz="2000"/>
              <a:t>I(n)</a:t>
            </a:r>
            <a:r>
              <a:rPr lang="zh-CN" altLang="en-US" sz="2000"/>
              <a:t>中的节点</a:t>
            </a:r>
            <a:r>
              <a:rPr lang="en-US" altLang="zh-CN" sz="2000"/>
              <a:t>m</a:t>
            </a:r>
            <a:r>
              <a:rPr lang="en-US" altLang="zh-CN" sz="2000">
                <a:ea typeface="Arial Unicode MS" pitchFamily="34" charset="-122"/>
              </a:rPr>
              <a:t>≠</a:t>
            </a:r>
            <a:r>
              <a:rPr lang="en-US" altLang="zh-CN" sz="2000"/>
              <a:t>n</a:t>
            </a:r>
            <a:r>
              <a:rPr lang="en-US" altLang="zh-CN" sz="2000" baseline="-25000"/>
              <a:t>0</a:t>
            </a:r>
            <a:r>
              <a:rPr lang="en-US" altLang="zh-CN" sz="2000"/>
              <a:t> 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I(n) := I(n) 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 m;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首节点</a:t>
            </a:r>
            <a:r>
              <a:rPr lang="en-US" altLang="zh-CN" sz="2400"/>
              <a:t>n</a:t>
            </a:r>
            <a:r>
              <a:rPr lang="zh-CN" altLang="en-US" sz="2400"/>
              <a:t>的选择方法，初始所有节点均“未选中”：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构造</a:t>
            </a:r>
            <a:r>
              <a:rPr lang="en-US" altLang="zh-CN" sz="2000"/>
              <a:t>I(n</a:t>
            </a:r>
            <a:r>
              <a:rPr lang="en-US" altLang="zh-CN" sz="2000" baseline="-25000"/>
              <a:t>0</a:t>
            </a:r>
            <a:r>
              <a:rPr lang="en-US" altLang="zh-CN" sz="2000"/>
              <a:t>)</a:t>
            </a:r>
            <a:r>
              <a:rPr lang="zh-CN" altLang="en-US" sz="2000"/>
              <a:t>并“选中”该区间中所有节点</a:t>
            </a:r>
            <a:r>
              <a:rPr lang="en-US" altLang="zh-CN" sz="2000"/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while </a:t>
            </a:r>
            <a:r>
              <a:rPr lang="zh-CN" altLang="en-US" sz="2000"/>
              <a:t>存在一个还“未选中”但其一个前驱节点被选中的节点</a:t>
            </a:r>
            <a:r>
              <a:rPr lang="en-US" altLang="zh-CN" sz="2000"/>
              <a:t>m 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  <a:r>
              <a:rPr lang="zh-CN" altLang="en-US" sz="2000"/>
              <a:t>构造</a:t>
            </a:r>
            <a:r>
              <a:rPr lang="en-US" altLang="zh-CN" sz="2000"/>
              <a:t>I(m)</a:t>
            </a:r>
            <a:r>
              <a:rPr lang="zh-CN" altLang="en-US" sz="2000"/>
              <a:t>并选中该区间中所有节点</a:t>
            </a:r>
            <a:r>
              <a:rPr lang="en-US" altLang="zh-CN" sz="2000"/>
              <a:t>02;</a:t>
            </a:r>
            <a:endParaRPr lang="en-US" altLang="zh-CN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>
            <a:extLst>
              <a:ext uri="{FF2B5EF4-FFF2-40B4-BE49-F238E27FC236}">
                <a16:creationId xmlns:a16="http://schemas.microsoft.com/office/drawing/2014/main" id="{31C68558-3FD3-4DA7-9868-B7B1856E6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学习内容</a:t>
            </a:r>
          </a:p>
        </p:txBody>
      </p:sp>
      <p:sp>
        <p:nvSpPr>
          <p:cNvPr id="773123" name="Rectangle 3">
            <a:extLst>
              <a:ext uri="{FF2B5EF4-FFF2-40B4-BE49-F238E27FC236}">
                <a16:creationId xmlns:a16="http://schemas.microsoft.com/office/drawing/2014/main" id="{DAE79D28-0DE3-476E-BDEF-DB3FE053D8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基本块</a:t>
            </a:r>
            <a:r>
              <a:rPr lang="en-US" altLang="zh-CN" dirty="0"/>
              <a:t>/</a:t>
            </a:r>
            <a:r>
              <a:rPr lang="zh-CN" altLang="en-US" dirty="0"/>
              <a:t>流图，优化种类</a:t>
            </a:r>
          </a:p>
          <a:p>
            <a:r>
              <a:rPr lang="zh-CN" altLang="en-US" dirty="0"/>
              <a:t>循环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SSA</a:t>
            </a:r>
            <a:r>
              <a:rPr lang="zh-CN" altLang="en-US" dirty="0"/>
              <a:t>的全局优化</a:t>
            </a:r>
          </a:p>
          <a:p>
            <a:r>
              <a:rPr lang="zh-CN" altLang="en-US" dirty="0"/>
              <a:t>全局数据流分析</a:t>
            </a:r>
          </a:p>
          <a:p>
            <a:r>
              <a:rPr lang="zh-CN" altLang="en-US" dirty="0"/>
              <a:t>利用数据流信息进行全局优化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A769F29-047B-41B6-8586-019598DAF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9.4.6  </a:t>
            </a:r>
            <a:r>
              <a:rPr lang="zh-CN" altLang="en-US"/>
              <a:t>基本块的表示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FFABF5E-9085-4CDE-B7B7-9487886957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记录</a:t>
            </a:r>
          </a:p>
          <a:p>
            <a:pPr lvl="1" eaLnBrk="1" hangingPunct="1"/>
            <a:r>
              <a:rPr lang="zh-CN" altLang="en-US"/>
              <a:t>计数器：四元组（三地址码语句）数目</a:t>
            </a:r>
          </a:p>
          <a:p>
            <a:pPr lvl="1" eaLnBrk="1" hangingPunct="1"/>
            <a:r>
              <a:rPr lang="zh-CN" altLang="en-US"/>
              <a:t>指向</a:t>
            </a:r>
            <a:r>
              <a:rPr lang="en-US" altLang="zh-CN"/>
              <a:t>leader</a:t>
            </a:r>
            <a:r>
              <a:rPr lang="zh-CN" altLang="en-US"/>
              <a:t>的指针</a:t>
            </a:r>
          </a:p>
          <a:p>
            <a:pPr lvl="1" eaLnBrk="1" hangingPunct="1"/>
            <a:r>
              <a:rPr lang="zh-CN" altLang="en-US"/>
              <a:t>指向前驱基本块和后继基本块的指针</a:t>
            </a:r>
          </a:p>
          <a:p>
            <a:pPr eaLnBrk="1" hangingPunct="1"/>
            <a:r>
              <a:rPr lang="zh-CN" altLang="en-US"/>
              <a:t>优化时代码改变或移动</a:t>
            </a:r>
          </a:p>
          <a:p>
            <a:pPr lvl="1" eaLnBrk="1" hangingPunct="1"/>
            <a:r>
              <a:rPr lang="zh-CN" altLang="en-US"/>
              <a:t>跳转到语句号</a:t>
            </a:r>
            <a:r>
              <a:rPr lang="zh-CN" altLang="en-US">
                <a:sym typeface="Wingdings" panose="05000000000000000000" pitchFamily="2" charset="2"/>
              </a:rPr>
              <a:t>跳转到基本块</a:t>
            </a:r>
            <a:endParaRPr lang="zh-CN" altLang="en-US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>
            <a:extLst>
              <a:ext uri="{FF2B5EF4-FFF2-40B4-BE49-F238E27FC236}">
                <a16:creationId xmlns:a16="http://schemas.microsoft.com/office/drawing/2014/main" id="{8C4CB258-E1A7-4C5D-94B5-61D3E57D8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10.34</a:t>
            </a:r>
          </a:p>
        </p:txBody>
      </p:sp>
      <p:sp>
        <p:nvSpPr>
          <p:cNvPr id="799747" name="Rectangle 3">
            <a:extLst>
              <a:ext uri="{FF2B5EF4-FFF2-40B4-BE49-F238E27FC236}">
                <a16:creationId xmlns:a16="http://schemas.microsoft.com/office/drawing/2014/main" id="{E54E70E0-D86F-4193-8FF6-DDE5F2830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24200" y="1371600"/>
            <a:ext cx="5830888" cy="4724400"/>
          </a:xfrm>
        </p:spPr>
        <p:txBody>
          <a:bodyPr/>
          <a:lstStyle/>
          <a:p>
            <a:r>
              <a:rPr lang="en-US" altLang="zh-CN" sz="2800"/>
              <a:t>2</a:t>
            </a:r>
            <a:r>
              <a:rPr lang="zh-CN" altLang="en-US" sz="2800"/>
              <a:t>的唯一前驱是</a:t>
            </a:r>
            <a:r>
              <a:rPr lang="en-US" altLang="zh-CN" sz="2800"/>
              <a:t>1</a:t>
            </a:r>
            <a:r>
              <a:rPr lang="zh-CN" altLang="en-US" sz="2800"/>
              <a:t>，加入</a:t>
            </a:r>
            <a:r>
              <a:rPr lang="en-US" altLang="zh-CN" sz="2800"/>
              <a:t>I(1)</a:t>
            </a:r>
            <a:r>
              <a:rPr lang="zh-CN" altLang="en-US" sz="2800"/>
              <a:t>，而</a:t>
            </a:r>
            <a:r>
              <a:rPr lang="en-US" altLang="zh-CN" sz="2800"/>
              <a:t>3</a:t>
            </a:r>
            <a:r>
              <a:rPr lang="zh-CN" altLang="en-US" sz="2800"/>
              <a:t>不是，其他节点的前驱都不是</a:t>
            </a:r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2</a:t>
            </a:r>
            <a:r>
              <a:rPr lang="zh-CN" altLang="en-US" sz="2800"/>
              <a:t>，因此</a:t>
            </a:r>
            <a:r>
              <a:rPr lang="en-US" altLang="zh-CN" sz="2800"/>
              <a:t>I(1)={1, 2}</a:t>
            </a:r>
          </a:p>
          <a:p>
            <a:r>
              <a:rPr lang="en-US" altLang="zh-CN" sz="2800"/>
              <a:t>3</a:t>
            </a:r>
            <a:r>
              <a:rPr lang="zh-CN" altLang="en-US" sz="2800"/>
              <a:t>的前驱</a:t>
            </a:r>
            <a:r>
              <a:rPr lang="en-US" altLang="zh-CN" sz="2800"/>
              <a:t>1</a:t>
            </a:r>
            <a:r>
              <a:rPr lang="zh-CN" altLang="en-US" sz="2800"/>
              <a:t>、</a:t>
            </a:r>
            <a:r>
              <a:rPr lang="en-US" altLang="zh-CN" sz="2800"/>
              <a:t>2</a:t>
            </a:r>
            <a:r>
              <a:rPr lang="zh-CN" altLang="en-US" sz="2800"/>
              <a:t>已经选中，构造</a:t>
            </a:r>
            <a:r>
              <a:rPr lang="en-US" altLang="zh-CN" sz="2800"/>
              <a:t>I(3)</a:t>
            </a:r>
            <a:r>
              <a:rPr lang="zh-CN" altLang="en-US" sz="2800"/>
              <a:t>，没有节点可以加入，</a:t>
            </a:r>
            <a:r>
              <a:rPr lang="en-US" altLang="zh-CN" sz="2800"/>
              <a:t>I(3)={3, 4, 5}</a:t>
            </a:r>
          </a:p>
          <a:p>
            <a:r>
              <a:rPr lang="zh-CN" altLang="en-US" sz="2800"/>
              <a:t>构造</a:t>
            </a:r>
            <a:r>
              <a:rPr lang="en-US" altLang="zh-CN" sz="2800"/>
              <a:t>I(4)</a:t>
            </a:r>
            <a:r>
              <a:rPr lang="zh-CN" altLang="en-US" sz="2800"/>
              <a:t>，</a:t>
            </a:r>
            <a:r>
              <a:rPr lang="en-US" altLang="zh-CN" sz="2800"/>
              <a:t>5</a:t>
            </a:r>
            <a:r>
              <a:rPr lang="zh-CN" altLang="en-US" sz="2800"/>
              <a:t>、</a:t>
            </a:r>
            <a:r>
              <a:rPr lang="en-US" altLang="zh-CN" sz="2800"/>
              <a:t>6</a:t>
            </a:r>
            <a:r>
              <a:rPr lang="zh-CN" altLang="en-US" sz="2800"/>
              <a:t>可以加入，没有其他节点，</a:t>
            </a:r>
            <a:r>
              <a:rPr lang="en-US" altLang="zh-CN" sz="2800"/>
              <a:t>I(4)={4, 5, 6}</a:t>
            </a:r>
          </a:p>
          <a:p>
            <a:r>
              <a:rPr lang="zh-CN" altLang="en-US" sz="2800"/>
              <a:t>构造</a:t>
            </a:r>
            <a:r>
              <a:rPr lang="en-US" altLang="zh-CN" sz="2800"/>
              <a:t>I(7)={7, 8, 9, 10}</a:t>
            </a:r>
          </a:p>
        </p:txBody>
      </p:sp>
      <p:pic>
        <p:nvPicPr>
          <p:cNvPr id="799748" name="Picture 4" descr="C:\Documents and Settings\Administrator\My Documents\wg\编译原理\jiangyi\figures\10\reduce.gif">
            <a:extLst>
              <a:ext uri="{FF2B5EF4-FFF2-40B4-BE49-F238E27FC236}">
                <a16:creationId xmlns:a16="http://schemas.microsoft.com/office/drawing/2014/main" id="{92E07BB1-F1DE-41C4-B990-2007EE36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676400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9749" name="Freeform 5">
            <a:extLst>
              <a:ext uri="{FF2B5EF4-FFF2-40B4-BE49-F238E27FC236}">
                <a16:creationId xmlns:a16="http://schemas.microsoft.com/office/drawing/2014/main" id="{9A751871-B56F-441A-848A-62CA5EBE9D11}"/>
              </a:ext>
            </a:extLst>
          </p:cNvPr>
          <p:cNvSpPr>
            <a:spLocks/>
          </p:cNvSpPr>
          <p:nvPr/>
        </p:nvSpPr>
        <p:spPr bwMode="ltGray">
          <a:xfrm>
            <a:off x="0" y="1647825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9750" name="Freeform 6">
            <a:extLst>
              <a:ext uri="{FF2B5EF4-FFF2-40B4-BE49-F238E27FC236}">
                <a16:creationId xmlns:a16="http://schemas.microsoft.com/office/drawing/2014/main" id="{EA8198EC-FCB8-4AA9-B5E6-B99F8A39DCA8}"/>
              </a:ext>
            </a:extLst>
          </p:cNvPr>
          <p:cNvSpPr>
            <a:spLocks/>
          </p:cNvSpPr>
          <p:nvPr/>
        </p:nvSpPr>
        <p:spPr bwMode="ltGray">
          <a:xfrm>
            <a:off x="1649413" y="2476500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>
            <a:extLst>
              <a:ext uri="{FF2B5EF4-FFF2-40B4-BE49-F238E27FC236}">
                <a16:creationId xmlns:a16="http://schemas.microsoft.com/office/drawing/2014/main" id="{32568C18-F7BF-4109-982C-37321DB397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10.9.6  </a:t>
            </a:r>
            <a:r>
              <a:rPr lang="zh-CN" altLang="en-US"/>
              <a:t>区间图</a:t>
            </a:r>
          </a:p>
        </p:txBody>
      </p:sp>
      <p:sp>
        <p:nvSpPr>
          <p:cNvPr id="800771" name="Rectangle 3">
            <a:extLst>
              <a:ext uri="{FF2B5EF4-FFF2-40B4-BE49-F238E27FC236}">
                <a16:creationId xmlns:a16="http://schemas.microsoft.com/office/drawing/2014/main" id="{F0EEC856-D55D-4555-BCEA-600F49072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流图</a:t>
            </a:r>
            <a:r>
              <a:rPr lang="en-US" altLang="zh-CN"/>
              <a:t>G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zh-CN" altLang="en-US">
                <a:sym typeface="Wingdings" panose="05000000000000000000" pitchFamily="2" charset="2"/>
              </a:rPr>
              <a:t>区间图</a:t>
            </a:r>
            <a:r>
              <a:rPr lang="en-US" altLang="zh-CN">
                <a:sym typeface="Wingdings" panose="05000000000000000000" pitchFamily="2" charset="2"/>
              </a:rPr>
              <a:t>I(G)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I(G)</a:t>
            </a:r>
            <a:r>
              <a:rPr lang="zh-CN" altLang="en-US"/>
              <a:t>的节点对应</a:t>
            </a:r>
            <a:r>
              <a:rPr lang="en-US" altLang="zh-CN"/>
              <a:t>G</a:t>
            </a:r>
            <a:r>
              <a:rPr lang="zh-CN" altLang="en-US"/>
              <a:t>的区间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I(G)</a:t>
            </a:r>
            <a:r>
              <a:rPr lang="zh-CN" altLang="en-US"/>
              <a:t>的初始节点是包含</a:t>
            </a:r>
            <a:r>
              <a:rPr lang="en-US" altLang="zh-CN"/>
              <a:t>G</a:t>
            </a:r>
            <a:r>
              <a:rPr lang="zh-CN" altLang="en-US"/>
              <a:t>的初始节点的区间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I(G)</a:t>
            </a:r>
            <a:r>
              <a:rPr lang="zh-CN" altLang="en-US"/>
              <a:t>的节点到其另一节点（一个区间</a:t>
            </a:r>
            <a:r>
              <a:rPr lang="en-US" altLang="zh-CN"/>
              <a:t>I</a:t>
            </a:r>
            <a:r>
              <a:rPr lang="zh-CN" altLang="en-US"/>
              <a:t>到另一个区间</a:t>
            </a:r>
            <a:r>
              <a:rPr lang="en-US" altLang="zh-CN"/>
              <a:t>J</a:t>
            </a:r>
            <a:r>
              <a:rPr lang="zh-CN" altLang="en-US"/>
              <a:t>）存在一条边，当且仅当存在一条从</a:t>
            </a:r>
            <a:r>
              <a:rPr lang="en-US" altLang="zh-CN"/>
              <a:t>I</a:t>
            </a:r>
            <a:r>
              <a:rPr lang="zh-CN" altLang="en-US"/>
              <a:t>的某个节点到</a:t>
            </a:r>
            <a:r>
              <a:rPr lang="en-US" altLang="zh-CN"/>
              <a:t>J</a:t>
            </a:r>
            <a:r>
              <a:rPr lang="zh-CN" altLang="en-US"/>
              <a:t>的首节点的边</a:t>
            </a:r>
            <a:r>
              <a:rPr lang="en-US" altLang="zh-CN"/>
              <a:t>——</a:t>
            </a:r>
            <a:r>
              <a:rPr lang="zh-CN" altLang="en-US"/>
              <a:t>不可能存在到</a:t>
            </a:r>
            <a:r>
              <a:rPr lang="en-US" altLang="zh-CN"/>
              <a:t>J</a:t>
            </a:r>
            <a:r>
              <a:rPr lang="zh-CN" altLang="en-US"/>
              <a:t>的非首节点</a:t>
            </a:r>
            <a:r>
              <a:rPr lang="en-US" altLang="zh-CN"/>
              <a:t>n</a:t>
            </a:r>
            <a:r>
              <a:rPr lang="zh-CN" altLang="en-US"/>
              <a:t>的边，在算法中</a:t>
            </a:r>
            <a:r>
              <a:rPr lang="en-US" altLang="zh-CN"/>
              <a:t>n</a:t>
            </a:r>
            <a:r>
              <a:rPr lang="zh-CN" altLang="en-US"/>
              <a:t>不可能被加入</a:t>
            </a:r>
            <a:r>
              <a:rPr lang="en-US" altLang="zh-CN"/>
              <a:t>J</a:t>
            </a:r>
          </a:p>
          <a:p>
            <a:pPr>
              <a:lnSpc>
                <a:spcPct val="90000"/>
              </a:lnSpc>
            </a:pPr>
            <a:r>
              <a:rPr lang="zh-CN" altLang="en-US"/>
              <a:t>区间图序列：</a:t>
            </a:r>
            <a:r>
              <a:rPr lang="en-US" altLang="zh-CN"/>
              <a:t>I(G), I(I(G)), …</a:t>
            </a:r>
          </a:p>
          <a:p>
            <a:pPr>
              <a:lnSpc>
                <a:spcPct val="90000"/>
              </a:lnSpc>
            </a:pPr>
            <a:r>
              <a:rPr lang="zh-CN" altLang="en-US"/>
              <a:t>最终得到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限制流图</a:t>
            </a:r>
            <a:r>
              <a:rPr lang="zh-CN" altLang="en-US"/>
              <a:t>：每个节点是孤立区间</a:t>
            </a:r>
          </a:p>
          <a:p>
            <a:pPr>
              <a:lnSpc>
                <a:spcPct val="90000"/>
              </a:lnSpc>
            </a:pPr>
            <a:r>
              <a:rPr lang="zh-CN" altLang="en-US"/>
              <a:t>若</a:t>
            </a:r>
            <a:r>
              <a:rPr lang="en-US" altLang="zh-CN"/>
              <a:t>G</a:t>
            </a:r>
            <a:r>
              <a:rPr lang="zh-CN" altLang="en-US"/>
              <a:t>可约，则限制流图为单节点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>
            <a:extLst>
              <a:ext uri="{FF2B5EF4-FFF2-40B4-BE49-F238E27FC236}">
                <a16:creationId xmlns:a16="http://schemas.microsoft.com/office/drawing/2014/main" id="{A1931233-0CE6-4ACE-BCE5-28C233CD8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10.35  </a:t>
            </a:r>
            <a:r>
              <a:rPr lang="zh-CN" altLang="en-US"/>
              <a:t>区间图序列</a:t>
            </a:r>
          </a:p>
        </p:txBody>
      </p:sp>
      <p:pic>
        <p:nvPicPr>
          <p:cNvPr id="801796" name="Picture 4" descr="C:\Documents and Settings\Administrator\My Documents\wg\教学\编译原理\lecture\figures\10\area.gif">
            <a:extLst>
              <a:ext uri="{FF2B5EF4-FFF2-40B4-BE49-F238E27FC236}">
                <a16:creationId xmlns:a16="http://schemas.microsoft.com/office/drawing/2014/main" id="{73C3EF92-4A42-4A37-AF5F-E40F476BB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862888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8" name="Rectangle 2">
            <a:extLst>
              <a:ext uri="{FF2B5EF4-FFF2-40B4-BE49-F238E27FC236}">
                <a16:creationId xmlns:a16="http://schemas.microsoft.com/office/drawing/2014/main" id="{62C4E815-BFB3-494D-B741-623DEE342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10.9.7  </a:t>
            </a:r>
            <a:r>
              <a:rPr lang="zh-CN" altLang="en-US"/>
              <a:t>节点分裂</a:t>
            </a:r>
          </a:p>
        </p:txBody>
      </p:sp>
      <p:sp>
        <p:nvSpPr>
          <p:cNvPr id="802819" name="Rectangle 3">
            <a:extLst>
              <a:ext uri="{FF2B5EF4-FFF2-40B4-BE49-F238E27FC236}">
                <a16:creationId xmlns:a16="http://schemas.microsoft.com/office/drawing/2014/main" id="{855B955A-5D0C-4131-82DF-943F2D4CA3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如果原流图不可约，得到不是单节点的限制流图，可将节点分裂，继续构造</a:t>
            </a:r>
          </a:p>
          <a:p>
            <a:r>
              <a:rPr lang="zh-CN" altLang="en-US"/>
              <a:t>分裂：若节点</a:t>
            </a:r>
            <a:r>
              <a:rPr lang="en-US" altLang="zh-CN"/>
              <a:t>n</a:t>
            </a:r>
            <a:r>
              <a:rPr lang="zh-CN" altLang="en-US"/>
              <a:t>有</a:t>
            </a:r>
            <a:r>
              <a:rPr lang="en-US" altLang="zh-CN"/>
              <a:t>k</a:t>
            </a:r>
            <a:r>
              <a:rPr lang="zh-CN" altLang="en-US"/>
              <a:t>个前驱，则用</a:t>
            </a:r>
            <a:r>
              <a:rPr lang="en-US" altLang="zh-CN"/>
              <a:t>n</a:t>
            </a:r>
            <a:r>
              <a:rPr lang="en-US" altLang="zh-CN" baseline="-25000"/>
              <a:t>1</a:t>
            </a:r>
            <a:r>
              <a:rPr lang="en-US" altLang="zh-CN"/>
              <a:t>, n</a:t>
            </a:r>
            <a:r>
              <a:rPr lang="en-US" altLang="zh-CN" baseline="-25000"/>
              <a:t>2</a:t>
            </a:r>
            <a:r>
              <a:rPr lang="en-US" altLang="zh-CN"/>
              <a:t>, …</a:t>
            </a:r>
            <a:r>
              <a:rPr lang="zh-CN" altLang="en-US"/>
              <a:t>取代</a:t>
            </a:r>
            <a:r>
              <a:rPr lang="en-US" altLang="zh-CN"/>
              <a:t>n</a:t>
            </a:r>
            <a:r>
              <a:rPr lang="zh-CN" altLang="en-US"/>
              <a:t>，</a:t>
            </a:r>
            <a:r>
              <a:rPr lang="en-US" altLang="zh-CN"/>
              <a:t>n</a:t>
            </a:r>
            <a:r>
              <a:rPr lang="zh-CN" altLang="en-US"/>
              <a:t>的第</a:t>
            </a:r>
            <a:r>
              <a:rPr lang="en-US" altLang="zh-CN"/>
              <a:t>i</a:t>
            </a:r>
            <a:r>
              <a:rPr lang="zh-CN" altLang="en-US"/>
              <a:t>个前驱成为</a:t>
            </a:r>
            <a:r>
              <a:rPr lang="en-US" altLang="zh-CN"/>
              <a:t>n</a:t>
            </a:r>
            <a:r>
              <a:rPr lang="en-US" altLang="zh-CN" baseline="-25000"/>
              <a:t>i</a:t>
            </a:r>
            <a:r>
              <a:rPr lang="zh-CN" altLang="en-US"/>
              <a:t>的唯一前驱，而</a:t>
            </a:r>
            <a:r>
              <a:rPr lang="en-US" altLang="zh-CN"/>
              <a:t>n</a:t>
            </a:r>
            <a:r>
              <a:rPr lang="zh-CN" altLang="en-US"/>
              <a:t>的所有后继都成为</a:t>
            </a:r>
            <a:r>
              <a:rPr lang="en-US" altLang="zh-CN"/>
              <a:t>n</a:t>
            </a:r>
            <a:r>
              <a:rPr lang="en-US" altLang="zh-CN" baseline="-25000"/>
              <a:t>i</a:t>
            </a:r>
            <a:r>
              <a:rPr lang="zh-CN" altLang="en-US"/>
              <a:t>的后继</a:t>
            </a:r>
          </a:p>
          <a:p>
            <a:endParaRPr lang="en-US" altLang="zh-CN"/>
          </a:p>
        </p:txBody>
      </p:sp>
      <p:pic>
        <p:nvPicPr>
          <p:cNvPr id="802820" name="Picture 4" descr="C:\Documents and Settings\Administrator\My Documents\wg\教学\编译原理\lecture\figures\10\area2.gif">
            <a:extLst>
              <a:ext uri="{FF2B5EF4-FFF2-40B4-BE49-F238E27FC236}">
                <a16:creationId xmlns:a16="http://schemas.microsoft.com/office/drawing/2014/main" id="{3BCBC10C-E455-46C0-BE26-A178562C4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8501063" cy="229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>
            <a:extLst>
              <a:ext uri="{FF2B5EF4-FFF2-40B4-BE49-F238E27FC236}">
                <a16:creationId xmlns:a16="http://schemas.microsoft.com/office/drawing/2014/main" id="{25B2B269-82D1-440E-ACAD-01C5A9EBC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10.9.8  T</a:t>
            </a:r>
            <a:r>
              <a:rPr lang="en-US" altLang="zh-CN" baseline="-25000"/>
              <a:t>1</a:t>
            </a:r>
            <a:r>
              <a:rPr lang="zh-CN" altLang="en-US"/>
              <a:t>－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分析</a:t>
            </a:r>
          </a:p>
        </p:txBody>
      </p:sp>
      <p:sp>
        <p:nvSpPr>
          <p:cNvPr id="803843" name="Rectangle 3">
            <a:extLst>
              <a:ext uri="{FF2B5EF4-FFF2-40B4-BE49-F238E27FC236}">
                <a16:creationId xmlns:a16="http://schemas.microsoft.com/office/drawing/2014/main" id="{DD5A00D4-CC83-4D7D-AE6C-0AC21856F7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/>
              <a:t>可达到区间分析同样效果：</a:t>
            </a:r>
          </a:p>
          <a:p>
            <a:pPr lvl="1">
              <a:spcBef>
                <a:spcPct val="0"/>
              </a:spcBef>
            </a:pP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变换：若</a:t>
            </a:r>
            <a:r>
              <a:rPr lang="en-US" altLang="zh-CN"/>
              <a:t>n</a:t>
            </a:r>
            <a:r>
              <a:rPr lang="zh-CN" altLang="en-US"/>
              <a:t>是一个带有循环的节点，即存在边</a:t>
            </a:r>
            <a:r>
              <a:rPr lang="en-US" altLang="zh-CN"/>
              <a:t>n</a:t>
            </a:r>
            <a:r>
              <a:rPr lang="en-US" altLang="zh-CN">
                <a:sym typeface="Wingdings" panose="05000000000000000000" pitchFamily="2" charset="2"/>
              </a:rPr>
              <a:t>m</a:t>
            </a:r>
            <a:r>
              <a:rPr lang="zh-CN" altLang="en-US">
                <a:sym typeface="Wingdings" panose="05000000000000000000" pitchFamily="2" charset="2"/>
              </a:rPr>
              <a:t>，则删除这条边</a:t>
            </a:r>
          </a:p>
          <a:p>
            <a:pPr lvl="1"/>
            <a:r>
              <a:rPr lang="en-US" altLang="zh-CN">
                <a:sym typeface="Wingdings" panose="05000000000000000000" pitchFamily="2" charset="2"/>
              </a:rPr>
              <a:t>T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变换：若节点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（不是初始节点）具有唯一的前驱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，那么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通过删除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并将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的所有后继（可能包括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）变成</a:t>
            </a:r>
            <a:r>
              <a:rPr lang="en-US" altLang="zh-CN">
                <a:sym typeface="Wingdings" panose="05000000000000000000" pitchFamily="2" charset="2"/>
              </a:rPr>
              <a:t>m</a:t>
            </a:r>
            <a:r>
              <a:rPr lang="zh-CN" altLang="en-US">
                <a:sym typeface="Wingdings" panose="05000000000000000000" pitchFamily="2" charset="2"/>
              </a:rPr>
              <a:t>的后继即可消掉</a:t>
            </a:r>
            <a:r>
              <a:rPr lang="en-US" altLang="zh-CN">
                <a:sym typeface="Wingdings" panose="05000000000000000000" pitchFamily="2" charset="2"/>
              </a:rPr>
              <a:t>n</a:t>
            </a:r>
          </a:p>
          <a:p>
            <a:r>
              <a:rPr lang="zh-CN" altLang="en-US"/>
              <a:t>按任意顺序对流图</a:t>
            </a:r>
            <a:r>
              <a:rPr lang="en-US" altLang="zh-CN"/>
              <a:t>G</a:t>
            </a:r>
            <a:r>
              <a:rPr lang="zh-CN" altLang="en-US"/>
              <a:t>应用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endParaRPr lang="en-US" altLang="zh-CN"/>
          </a:p>
          <a:p>
            <a:pPr lvl="1"/>
            <a:r>
              <a:rPr lang="zh-CN" altLang="en-US"/>
              <a:t>直至产生一个无法再变换的流图，结果是唯一的</a:t>
            </a:r>
            <a:r>
              <a:rPr lang="en-US" altLang="zh-CN"/>
              <a:t>——</a:t>
            </a:r>
            <a:r>
              <a:rPr lang="zh-CN" altLang="en-US"/>
              <a:t>即便先前应用了某些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，由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删除或由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消掉的候选者仍是候选者</a:t>
            </a:r>
          </a:p>
          <a:p>
            <a:pPr lvl="1"/>
            <a:r>
              <a:rPr lang="zh-CN" altLang="en-US"/>
              <a:t>得到的结果就是限制流图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6" name="Rectangle 2">
            <a:extLst>
              <a:ext uri="{FF2B5EF4-FFF2-40B4-BE49-F238E27FC236}">
                <a16:creationId xmlns:a16="http://schemas.microsoft.com/office/drawing/2014/main" id="{06131419-EAD4-4214-891A-287628A95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10.37  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</a:t>
            </a:r>
          </a:p>
        </p:txBody>
      </p:sp>
      <p:pic>
        <p:nvPicPr>
          <p:cNvPr id="804868" name="Picture 4" descr="C:\Documents and Settings\Administrator\My Documents\wg\教学\编译原理\lecture\figures\10\t1t2.gif">
            <a:extLst>
              <a:ext uri="{FF2B5EF4-FFF2-40B4-BE49-F238E27FC236}">
                <a16:creationId xmlns:a16="http://schemas.microsoft.com/office/drawing/2014/main" id="{90463CE5-5C03-47ED-B8E2-389CB7E8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349500"/>
            <a:ext cx="8255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0" name="Rectangle 2">
            <a:extLst>
              <a:ext uri="{FF2B5EF4-FFF2-40B4-BE49-F238E27FC236}">
                <a16:creationId xmlns:a16="http://schemas.microsoft.com/office/drawing/2014/main" id="{F6970494-D195-4E8F-9BD8-F2016AEF39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10.9.9  </a:t>
            </a:r>
            <a:r>
              <a:rPr lang="zh-CN" altLang="en-US"/>
              <a:t>区域</a:t>
            </a:r>
          </a:p>
        </p:txBody>
      </p:sp>
      <p:sp>
        <p:nvSpPr>
          <p:cNvPr id="805891" name="Rectangle 3">
            <a:extLst>
              <a:ext uri="{FF2B5EF4-FFF2-40B4-BE49-F238E27FC236}">
                <a16:creationId xmlns:a16="http://schemas.microsoft.com/office/drawing/2014/main" id="{9D415D03-3283-4354-BC74-2CF2367A3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region</a:t>
            </a:r>
            <a:r>
              <a:rPr lang="zh-CN" altLang="en-US"/>
              <a:t>：首节点支配其他所有节点，除进入首节点的边外，所有边都在区域内</a:t>
            </a:r>
          </a:p>
          <a:p>
            <a:r>
              <a:rPr lang="zh-CN" altLang="en-US"/>
              <a:t>区间必为区域，反之不一定</a:t>
            </a:r>
          </a:p>
          <a:p>
            <a:r>
              <a:rPr lang="zh-CN" altLang="en-US"/>
              <a:t>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化简流图</a:t>
            </a:r>
            <a:r>
              <a:rPr lang="en-US" altLang="zh-CN"/>
              <a:t>G</a:t>
            </a:r>
          </a:p>
          <a:p>
            <a:pPr lvl="1"/>
            <a:r>
              <a:rPr lang="zh-CN" altLang="en-US"/>
              <a:t>一个节点代表</a:t>
            </a:r>
            <a:r>
              <a:rPr lang="en-US" altLang="zh-CN"/>
              <a:t>G</a:t>
            </a:r>
            <a:r>
              <a:rPr lang="zh-CN" altLang="en-US"/>
              <a:t>的一个区域</a:t>
            </a:r>
          </a:p>
          <a:p>
            <a:pPr lvl="1">
              <a:spcBef>
                <a:spcPct val="0"/>
              </a:spcBef>
            </a:pPr>
            <a:r>
              <a:rPr lang="en-US" altLang="zh-CN"/>
              <a:t>a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zh-CN" altLang="en-US">
                <a:sym typeface="Wingdings" panose="05000000000000000000" pitchFamily="2" charset="2"/>
              </a:rPr>
              <a:t>的边</a:t>
            </a:r>
            <a:r>
              <a:rPr lang="en-US" altLang="zh-CN">
                <a:sym typeface="Wingdings" panose="05000000000000000000" pitchFamily="2" charset="2"/>
              </a:rPr>
              <a:t>——a</a:t>
            </a:r>
            <a:r>
              <a:rPr lang="zh-CN" altLang="en-US">
                <a:sym typeface="Wingdings" panose="05000000000000000000" pitchFamily="2" charset="2"/>
              </a:rPr>
              <a:t>表示的区域中的节点指向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的首节点的一组边</a:t>
            </a:r>
          </a:p>
          <a:p>
            <a:pPr lvl="1"/>
            <a:r>
              <a:rPr lang="en-US" altLang="zh-CN">
                <a:sym typeface="Wingdings" panose="05000000000000000000" pitchFamily="2" charset="2"/>
              </a:rPr>
              <a:t>G</a:t>
            </a:r>
            <a:r>
              <a:rPr lang="zh-CN" altLang="en-US">
                <a:sym typeface="Wingdings" panose="05000000000000000000" pitchFamily="2" charset="2"/>
              </a:rPr>
              <a:t>中的每个节点和每条边恰好由当前图中的一个节点或一条边代表</a:t>
            </a:r>
            <a:endParaRPr lang="zh-CN" alt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>
            <a:extLst>
              <a:ext uri="{FF2B5EF4-FFF2-40B4-BE49-F238E27FC236}">
                <a16:creationId xmlns:a16="http://schemas.microsoft.com/office/drawing/2014/main" id="{0F9E84A6-8247-41CC-8B76-4432155FC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正确性</a:t>
            </a:r>
          </a:p>
        </p:txBody>
      </p:sp>
      <p:sp>
        <p:nvSpPr>
          <p:cNvPr id="806915" name="Rectangle 3">
            <a:extLst>
              <a:ext uri="{FF2B5EF4-FFF2-40B4-BE49-F238E27FC236}">
                <a16:creationId xmlns:a16="http://schemas.microsoft.com/office/drawing/2014/main" id="{691F284B-92E8-484E-9A01-3334BBFEB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对</a:t>
            </a:r>
            <a:r>
              <a:rPr lang="en-US" altLang="zh-CN"/>
              <a:t>G</a:t>
            </a:r>
            <a:r>
              <a:rPr lang="zh-CN" altLang="en-US"/>
              <a:t>本身，显然正确</a:t>
            </a:r>
          </a:p>
          <a:p>
            <a:pPr>
              <a:lnSpc>
                <a:spcPct val="90000"/>
              </a:lnSpc>
            </a:pPr>
            <a:r>
              <a:rPr lang="zh-CN" altLang="en-US"/>
              <a:t>对节点</a:t>
            </a:r>
            <a:r>
              <a:rPr lang="en-US" altLang="zh-CN"/>
              <a:t>n</a:t>
            </a:r>
            <a:r>
              <a:rPr lang="zh-CN" altLang="en-US"/>
              <a:t>（代表区域</a:t>
            </a:r>
            <a:r>
              <a:rPr lang="en-US" altLang="zh-CN"/>
              <a:t>R</a:t>
            </a:r>
            <a:r>
              <a:rPr lang="zh-CN" altLang="en-US"/>
              <a:t>）使用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endParaRPr lang="en-US" altLang="zh-CN"/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/>
              <a:t>n</a:t>
            </a:r>
            <a:r>
              <a:rPr lang="en-US" altLang="zh-CN">
                <a:sym typeface="Wingdings" panose="05000000000000000000" pitchFamily="2" charset="2"/>
              </a:rPr>
              <a:t>n</a:t>
            </a:r>
            <a:r>
              <a:rPr lang="zh-CN" altLang="en-US">
                <a:sym typeface="Wingdings" panose="05000000000000000000" pitchFamily="2" charset="2"/>
              </a:rPr>
              <a:t>代表一组边</a:t>
            </a:r>
            <a:r>
              <a:rPr lang="en-US" altLang="zh-CN">
                <a:sym typeface="Wingdings" panose="05000000000000000000" pitchFamily="2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，显然</a:t>
            </a:r>
            <a:r>
              <a:rPr lang="en-US" altLang="zh-CN">
                <a:sym typeface="Wingdings" panose="05000000000000000000" pitchFamily="2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都指向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的首节点</a:t>
            </a: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显然</a:t>
            </a:r>
            <a:r>
              <a:rPr lang="en-US" altLang="zh-CN">
                <a:sym typeface="Wingdings" panose="05000000000000000000" pitchFamily="2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（</a:t>
            </a:r>
            <a:r>
              <a:rPr lang="en-US" altLang="zh-CN">
                <a:sym typeface="Wingdings" panose="05000000000000000000" pitchFamily="2" charset="2"/>
              </a:rPr>
              <a:t>nn</a:t>
            </a:r>
            <a:r>
              <a:rPr lang="zh-CN" altLang="en-US">
                <a:sym typeface="Wingdings" panose="05000000000000000000" pitchFamily="2" charset="2"/>
              </a:rPr>
              <a:t>）加入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仍为区域</a:t>
            </a: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删除</a:t>
            </a:r>
            <a:r>
              <a:rPr lang="en-US" altLang="zh-CN">
                <a:sym typeface="Wingdings" panose="05000000000000000000" pitchFamily="2" charset="2"/>
              </a:rPr>
              <a:t>nn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代表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sym typeface="Wingdings" panose="05000000000000000000" pitchFamily="2" charset="2"/>
              </a:rPr>
              <a:t>E</a:t>
            </a:r>
            <a:r>
              <a:rPr lang="zh-CN" altLang="en-US">
                <a:sym typeface="Wingdings" panose="05000000000000000000" pitchFamily="2" charset="2"/>
              </a:rPr>
              <a:t>，仍是区域，正确</a:t>
            </a:r>
          </a:p>
          <a:p>
            <a:pPr>
              <a:lnSpc>
                <a:spcPct val="90000"/>
              </a:lnSpc>
            </a:pPr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，利用节点</a:t>
            </a:r>
            <a:r>
              <a:rPr lang="en-US" altLang="zh-CN"/>
              <a:t>a</a:t>
            </a:r>
            <a:r>
              <a:rPr lang="zh-CN" altLang="en-US"/>
              <a:t>消掉节点</a:t>
            </a:r>
            <a:r>
              <a:rPr lang="en-US" altLang="zh-CN"/>
              <a:t>b</a:t>
            </a:r>
            <a:r>
              <a:rPr lang="zh-CN" altLang="en-US"/>
              <a:t>，分别代表区域</a:t>
            </a:r>
            <a:r>
              <a:rPr lang="en-US" altLang="zh-CN"/>
              <a:t>R</a:t>
            </a:r>
            <a:r>
              <a:rPr lang="zh-CN" altLang="en-US"/>
              <a:t>和</a:t>
            </a:r>
            <a:r>
              <a:rPr lang="en-US" altLang="zh-CN"/>
              <a:t>S</a:t>
            </a:r>
            <a:r>
              <a:rPr lang="zh-CN" altLang="en-US"/>
              <a:t>，</a:t>
            </a:r>
            <a:r>
              <a:rPr lang="en-US" altLang="zh-CN"/>
              <a:t>a</a:t>
            </a:r>
            <a:r>
              <a:rPr lang="en-US" altLang="zh-CN">
                <a:sym typeface="Wingdings" panose="05000000000000000000" pitchFamily="2" charset="2"/>
              </a:rPr>
              <a:t>b——E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R</a:t>
            </a:r>
            <a:r>
              <a:rPr lang="zh-CN" altLang="en-US"/>
              <a:t>、</a:t>
            </a:r>
            <a:r>
              <a:rPr lang="en-US" altLang="zh-CN"/>
              <a:t>S</a:t>
            </a:r>
            <a:r>
              <a:rPr lang="zh-CN" altLang="en-US"/>
              <a:t>、</a:t>
            </a:r>
            <a:r>
              <a:rPr lang="en-US" altLang="zh-CN"/>
              <a:t>E</a:t>
            </a:r>
            <a:r>
              <a:rPr lang="zh-CN" altLang="en-US"/>
              <a:t>组合为一个区域，首节点为</a:t>
            </a:r>
            <a:r>
              <a:rPr lang="en-US" altLang="zh-CN"/>
              <a:t>R</a:t>
            </a:r>
            <a:r>
              <a:rPr lang="zh-CN" altLang="en-US"/>
              <a:t>的首节点，它支配</a:t>
            </a:r>
            <a:r>
              <a:rPr lang="en-US" altLang="zh-CN"/>
              <a:t>S</a:t>
            </a:r>
            <a:r>
              <a:rPr lang="zh-CN" altLang="en-US"/>
              <a:t>中所有节点</a:t>
            </a:r>
            <a:r>
              <a:rPr lang="en-US" altLang="zh-CN"/>
              <a:t>——</a:t>
            </a:r>
            <a:r>
              <a:rPr lang="zh-CN" altLang="en-US"/>
              <a:t>若不然，必有通向</a:t>
            </a:r>
            <a:r>
              <a:rPr lang="en-US" altLang="zh-CN"/>
              <a:t>S</a:t>
            </a:r>
            <a:r>
              <a:rPr lang="zh-CN" altLang="en-US"/>
              <a:t>首节点的路径，最后一条边不在</a:t>
            </a:r>
            <a:r>
              <a:rPr lang="en-US" altLang="zh-CN"/>
              <a:t>E</a:t>
            </a:r>
            <a:r>
              <a:rPr lang="zh-CN" altLang="en-US"/>
              <a:t>中，此边必为进入</a:t>
            </a:r>
            <a:r>
              <a:rPr lang="en-US" altLang="zh-CN"/>
              <a:t>b</a:t>
            </a:r>
            <a:r>
              <a:rPr lang="zh-CN" altLang="en-US"/>
              <a:t>的某条其他边，但既然使用了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，必然不存在这样的边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Rectangle 2">
            <a:extLst>
              <a:ext uri="{FF2B5EF4-FFF2-40B4-BE49-F238E27FC236}">
                <a16:creationId xmlns:a16="http://schemas.microsoft.com/office/drawing/2014/main" id="{2ABB8CBA-9BB0-4B4E-8906-84A53D7E27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10.38</a:t>
            </a:r>
          </a:p>
        </p:txBody>
      </p:sp>
      <p:pic>
        <p:nvPicPr>
          <p:cNvPr id="807940" name="Picture 4" descr="C:\Documents and Settings\Administrator\My Documents\wg\教学\编译原理\lecture\figures\10\t1t2.gif">
            <a:extLst>
              <a:ext uri="{FF2B5EF4-FFF2-40B4-BE49-F238E27FC236}">
                <a16:creationId xmlns:a16="http://schemas.microsoft.com/office/drawing/2014/main" id="{F164F4BE-339E-4A42-9DAD-E2E759E26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349500"/>
            <a:ext cx="8255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7941" name="Picture 5" descr="C:\Documents and Settings\Administrator\My Documents\wg\教学\编译原理\lecture\figures\10\area3.gif">
            <a:extLst>
              <a:ext uri="{FF2B5EF4-FFF2-40B4-BE49-F238E27FC236}">
                <a16:creationId xmlns:a16="http://schemas.microsoft.com/office/drawing/2014/main" id="{B8E9F371-1D6E-4C36-B761-0990FE6D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43400"/>
            <a:ext cx="4235450" cy="135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7942" name="Line 6">
            <a:extLst>
              <a:ext uri="{FF2B5EF4-FFF2-40B4-BE49-F238E27FC236}">
                <a16:creationId xmlns:a16="http://schemas.microsoft.com/office/drawing/2014/main" id="{4903EAE2-0340-4F91-A9EF-F0124B9AC974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276600" y="3581400"/>
            <a:ext cx="38100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7943" name="Line 7">
            <a:extLst>
              <a:ext uri="{FF2B5EF4-FFF2-40B4-BE49-F238E27FC236}">
                <a16:creationId xmlns:a16="http://schemas.microsoft.com/office/drawing/2014/main" id="{5032AF18-3A5C-41E4-8052-161864FB3626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5410200" y="3581400"/>
            <a:ext cx="381000" cy="762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7944" name="Line 8">
            <a:extLst>
              <a:ext uri="{FF2B5EF4-FFF2-40B4-BE49-F238E27FC236}">
                <a16:creationId xmlns:a16="http://schemas.microsoft.com/office/drawing/2014/main" id="{07767F19-EF59-4F3B-A077-D70E77449354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010400" y="2743200"/>
            <a:ext cx="152400" cy="1600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>
            <a:extLst>
              <a:ext uri="{FF2B5EF4-FFF2-40B4-BE49-F238E27FC236}">
                <a16:creationId xmlns:a16="http://schemas.microsoft.com/office/drawing/2014/main" id="{01D8C2E7-E556-4D74-8235-A97717957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10.9.10  </a:t>
            </a:r>
            <a:r>
              <a:rPr lang="zh-CN" altLang="en-US"/>
              <a:t>寻找支配节点</a:t>
            </a:r>
          </a:p>
        </p:txBody>
      </p:sp>
      <p:sp>
        <p:nvSpPr>
          <p:cNvPr id="808963" name="Rectangle 3">
            <a:extLst>
              <a:ext uri="{FF2B5EF4-FFF2-40B4-BE49-F238E27FC236}">
                <a16:creationId xmlns:a16="http://schemas.microsoft.com/office/drawing/2014/main" id="{73698C36-C353-47F1-8EA9-FA1CA7A93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05400"/>
          </a:xfrm>
        </p:spPr>
        <p:txBody>
          <a:bodyPr/>
          <a:lstStyle/>
          <a:p>
            <a:r>
              <a:rPr lang="en-US" altLang="zh-CN"/>
              <a:t>d</a:t>
            </a:r>
            <a:r>
              <a:rPr lang="zh-CN" altLang="en-US"/>
              <a:t>支配</a:t>
            </a:r>
            <a:r>
              <a:rPr lang="en-US" altLang="zh-CN"/>
              <a:t>n</a:t>
            </a:r>
            <a:r>
              <a:rPr lang="zh-CN" altLang="en-US"/>
              <a:t>：</a:t>
            </a:r>
            <a:r>
              <a:rPr lang="en-US" altLang="zh-CN"/>
              <a:t>p</a:t>
            </a:r>
            <a:r>
              <a:rPr lang="en-US" altLang="zh-CN" baseline="-25000"/>
              <a:t>1</a:t>
            </a:r>
            <a:r>
              <a:rPr lang="en-US" altLang="zh-CN"/>
              <a:t>, p</a:t>
            </a:r>
            <a:r>
              <a:rPr lang="en-US" altLang="zh-CN" baseline="-25000"/>
              <a:t>2</a:t>
            </a:r>
            <a:r>
              <a:rPr lang="en-US" altLang="zh-CN"/>
              <a:t>, …, p</a:t>
            </a:r>
            <a:r>
              <a:rPr lang="en-US" altLang="zh-CN" baseline="-25000"/>
              <a:t>k</a:t>
            </a:r>
            <a:r>
              <a:rPr lang="zh-CN" altLang="en-US"/>
              <a:t>是</a:t>
            </a:r>
            <a:r>
              <a:rPr lang="en-US" altLang="zh-CN"/>
              <a:t>n</a:t>
            </a:r>
            <a:r>
              <a:rPr lang="zh-CN" altLang="en-US"/>
              <a:t>的所有前驱且</a:t>
            </a:r>
            <a:r>
              <a:rPr lang="en-US" altLang="zh-CN"/>
              <a:t>d</a:t>
            </a:r>
            <a:r>
              <a:rPr lang="en-US" altLang="zh-CN">
                <a:ea typeface="Arial Unicode MS" pitchFamily="34" charset="-122"/>
              </a:rPr>
              <a:t>≠</a:t>
            </a:r>
            <a:r>
              <a:rPr lang="en-US" altLang="zh-CN"/>
              <a:t>n</a:t>
            </a:r>
            <a:r>
              <a:rPr lang="zh-CN" altLang="en-US"/>
              <a:t>，</a:t>
            </a:r>
            <a:r>
              <a:rPr lang="en-US" altLang="zh-CN"/>
              <a:t>d dom n</a:t>
            </a:r>
            <a:r>
              <a:rPr lang="zh-CN" altLang="en-US"/>
              <a:t>当且仅当对每个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d dom p</a:t>
            </a:r>
            <a:r>
              <a:rPr lang="en-US" altLang="zh-CN" baseline="-25000"/>
              <a:t>i</a:t>
            </a:r>
            <a:endParaRPr lang="en-US" altLang="zh-CN"/>
          </a:p>
          <a:p>
            <a:r>
              <a:rPr lang="zh-CN" altLang="en-US"/>
              <a:t>算法</a:t>
            </a:r>
            <a:r>
              <a:rPr lang="en-US" altLang="zh-CN"/>
              <a:t>10.16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输入：流图</a:t>
            </a:r>
            <a:r>
              <a:rPr lang="en-US" altLang="zh-CN" sz="2400"/>
              <a:t>G</a:t>
            </a:r>
            <a:r>
              <a:rPr lang="zh-CN" altLang="en-US" sz="2400"/>
              <a:t>，带有节点集合</a:t>
            </a:r>
            <a:r>
              <a:rPr lang="en-US" altLang="zh-CN" sz="2400"/>
              <a:t>N</a:t>
            </a:r>
            <a:r>
              <a:rPr lang="zh-CN" altLang="en-US" sz="2400"/>
              <a:t>，边集合</a:t>
            </a:r>
            <a:r>
              <a:rPr lang="en-US" altLang="zh-CN" sz="2400"/>
              <a:t>E</a:t>
            </a:r>
            <a:r>
              <a:rPr lang="zh-CN" altLang="en-US" sz="2400"/>
              <a:t>和初始节点</a:t>
            </a:r>
            <a:r>
              <a:rPr lang="en-US" altLang="zh-CN" sz="2400"/>
              <a:t>n</a:t>
            </a:r>
            <a:r>
              <a:rPr lang="en-US" altLang="zh-CN" sz="2400" baseline="-25000"/>
              <a:t>0</a:t>
            </a:r>
            <a:endParaRPr lang="en-US" altLang="zh-CN" sz="24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输出：关系</a:t>
            </a:r>
            <a:r>
              <a:rPr lang="en-US" altLang="zh-CN" sz="2400"/>
              <a:t>dom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方法：重复下面过程计算</a:t>
            </a:r>
            <a:r>
              <a:rPr lang="en-US" altLang="zh-CN" sz="2400"/>
              <a:t>D(n)——n</a:t>
            </a:r>
            <a:r>
              <a:rPr lang="zh-CN" altLang="en-US" sz="2400"/>
              <a:t>的支配节点集合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	</a:t>
            </a:r>
            <a:r>
              <a:rPr lang="en-US" altLang="zh-CN" sz="2000"/>
              <a:t>D(n</a:t>
            </a:r>
            <a:r>
              <a:rPr lang="en-US" altLang="zh-CN" sz="2000" baseline="-25000"/>
              <a:t>0</a:t>
            </a:r>
            <a:r>
              <a:rPr lang="en-US" altLang="zh-CN" sz="2000"/>
              <a:t>) = { n</a:t>
            </a:r>
            <a:r>
              <a:rPr lang="en-US" altLang="zh-CN" sz="2000" baseline="-25000"/>
              <a:t>0</a:t>
            </a:r>
            <a:r>
              <a:rPr lang="en-US" altLang="zh-CN" sz="2000"/>
              <a:t> };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	</a:t>
            </a:r>
            <a:r>
              <a:rPr lang="en-US" altLang="zh-CN" sz="2000" b="1"/>
              <a:t>for</a:t>
            </a:r>
            <a:r>
              <a:rPr lang="en-US" altLang="zh-CN" sz="2000"/>
              <a:t> N – {n</a:t>
            </a:r>
            <a:r>
              <a:rPr lang="en-US" altLang="zh-CN" sz="2000" baseline="-25000"/>
              <a:t>0</a:t>
            </a:r>
            <a:r>
              <a:rPr lang="en-US" altLang="zh-CN" sz="2000"/>
              <a:t>}</a:t>
            </a:r>
            <a:r>
              <a:rPr lang="zh-CN" altLang="en-US" sz="2000"/>
              <a:t>中的</a:t>
            </a:r>
            <a:r>
              <a:rPr lang="en-US" altLang="zh-CN" sz="2000"/>
              <a:t>n </a:t>
            </a:r>
            <a:r>
              <a:rPr lang="en-US" altLang="zh-CN" sz="2000" b="1"/>
              <a:t>do</a:t>
            </a:r>
            <a:r>
              <a:rPr lang="en-US" altLang="zh-CN" sz="2000"/>
              <a:t> D(n) := N;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	</a:t>
            </a:r>
            <a:r>
              <a:rPr lang="en-US" altLang="zh-CN" sz="2000" b="1"/>
              <a:t>while</a:t>
            </a:r>
            <a:r>
              <a:rPr lang="en-US" altLang="zh-CN" sz="2000"/>
              <a:t> D(n)</a:t>
            </a:r>
            <a:r>
              <a:rPr lang="zh-CN" altLang="en-US" sz="2000"/>
              <a:t>发生变化 </a:t>
            </a:r>
            <a:r>
              <a:rPr lang="en-US" altLang="zh-CN" sz="2000" b="1"/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4</a:t>
            </a:r>
            <a:r>
              <a:rPr lang="zh-CN" altLang="en-US" sz="2000"/>
              <a:t>）		</a:t>
            </a:r>
            <a:r>
              <a:rPr lang="en-US" altLang="zh-CN" sz="2000" b="1"/>
              <a:t>for</a:t>
            </a:r>
            <a:r>
              <a:rPr lang="en-US" altLang="zh-CN" sz="2000"/>
              <a:t> N – {n</a:t>
            </a:r>
            <a:r>
              <a:rPr lang="en-US" altLang="zh-CN" sz="2000" baseline="-25000"/>
              <a:t>0</a:t>
            </a:r>
            <a:r>
              <a:rPr lang="en-US" altLang="zh-CN" sz="2000"/>
              <a:t>}</a:t>
            </a:r>
            <a:r>
              <a:rPr lang="zh-CN" altLang="en-US" sz="2000"/>
              <a:t>中的</a:t>
            </a:r>
            <a:r>
              <a:rPr lang="en-US" altLang="zh-CN" sz="2000"/>
              <a:t>n </a:t>
            </a:r>
            <a:r>
              <a:rPr lang="en-US" altLang="zh-CN" sz="2000" b="1"/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）			</a:t>
            </a:r>
          </a:p>
        </p:txBody>
      </p:sp>
      <p:graphicFrame>
        <p:nvGraphicFramePr>
          <p:cNvPr id="808965" name="Object 5">
            <a:extLst>
              <a:ext uri="{FF2B5EF4-FFF2-40B4-BE49-F238E27FC236}">
                <a16:creationId xmlns:a16="http://schemas.microsoft.com/office/drawing/2014/main" id="{065CBAFD-4B59-49A9-8952-EA29EDBE13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5791200"/>
          <a:ext cx="28194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78" name="Equation" r:id="rId3" imgW="1549080" imgH="355320" progId="Equation.3">
                  <p:embed/>
                </p:oleObj>
              </mc:Choice>
              <mc:Fallback>
                <p:oleObj name="Equation" r:id="rId3" imgW="1549080" imgH="3553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791200"/>
                        <a:ext cx="281940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7333B67-C772-43A5-8282-45FF346CC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9.4.7  </a:t>
            </a:r>
            <a:r>
              <a:rPr lang="zh-CN" altLang="en-US"/>
              <a:t>循环（</a:t>
            </a:r>
            <a:r>
              <a:rPr lang="en-US" altLang="zh-CN">
                <a:solidFill>
                  <a:srgbClr val="FF3300"/>
                </a:solidFill>
              </a:rPr>
              <a:t>loop</a:t>
            </a:r>
            <a:r>
              <a:rPr lang="zh-CN" altLang="en-US"/>
              <a:t>）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BE27DA-4108-4E6A-832D-E4991CAF9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zh-CN" altLang="en-US" sz="2800"/>
              <a:t>什么是循环？如何找到循环？</a:t>
            </a:r>
          </a:p>
          <a:p>
            <a:pPr marL="609600" indent="-609600" eaLnBrk="1" hangingPunct="1"/>
            <a:r>
              <a:rPr lang="zh-CN" altLang="en-US" sz="2800"/>
              <a:t>循环</a:t>
            </a:r>
            <a:r>
              <a:rPr lang="en-US" altLang="zh-CN" sz="2800"/>
              <a:t>——</a:t>
            </a:r>
            <a:r>
              <a:rPr lang="zh-CN" altLang="en-US" sz="2800"/>
              <a:t>满足如下条件的一组节点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这组节点是强连通的</a:t>
            </a:r>
            <a:r>
              <a:rPr lang="en-US" altLang="zh-CN" sz="2400"/>
              <a:t>——</a:t>
            </a:r>
            <a:r>
              <a:rPr lang="zh-CN" altLang="en-US" sz="2400"/>
              <a:t>任何两个节点间都存在一条（完全包含在循环内的）路径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这组节点具有唯一的一个入口（</a:t>
            </a:r>
            <a:r>
              <a:rPr lang="en-US" altLang="zh-CN" sz="2400">
                <a:solidFill>
                  <a:srgbClr val="FF3300"/>
                </a:solidFill>
              </a:rPr>
              <a:t>entry</a:t>
            </a:r>
            <a:r>
              <a:rPr lang="zh-CN" altLang="en-US" sz="2400"/>
              <a:t>）</a:t>
            </a:r>
            <a:r>
              <a:rPr lang="en-US" altLang="zh-CN" sz="2400"/>
              <a:t>——</a:t>
            </a:r>
            <a:r>
              <a:rPr lang="zh-CN" altLang="en-US" sz="2400"/>
              <a:t>从循环外的节点到达循环内的节点，唯一的途径是先到达入口节点</a:t>
            </a:r>
          </a:p>
          <a:p>
            <a:pPr marL="609600" indent="-609600" eaLnBrk="1" hangingPunct="1"/>
            <a:r>
              <a:rPr lang="zh-CN" altLang="en-US" sz="2800"/>
              <a:t>内部不包含其他循环的循环</a:t>
            </a:r>
            <a:r>
              <a:rPr lang="en-US" altLang="zh-CN" sz="2800"/>
              <a:t>——</a:t>
            </a:r>
            <a:r>
              <a:rPr lang="zh-CN" altLang="en-US" sz="2800"/>
              <a:t>内层循环，</a:t>
            </a:r>
            <a:r>
              <a:rPr lang="en-US" altLang="zh-CN" sz="2800">
                <a:solidFill>
                  <a:srgbClr val="FF3300"/>
                </a:solidFill>
              </a:rPr>
              <a:t>inner loop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>
            <a:extLst>
              <a:ext uri="{FF2B5EF4-FFF2-40B4-BE49-F238E27FC236}">
                <a16:creationId xmlns:a16="http://schemas.microsoft.com/office/drawing/2014/main" id="{7DEAC8B2-A3AF-4BE6-8797-5125A3F59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10.39</a:t>
            </a:r>
          </a:p>
        </p:txBody>
      </p:sp>
      <p:sp>
        <p:nvSpPr>
          <p:cNvPr id="809987" name="Rectangle 3">
            <a:extLst>
              <a:ext uri="{FF2B5EF4-FFF2-40B4-BE49-F238E27FC236}">
                <a16:creationId xmlns:a16="http://schemas.microsoft.com/office/drawing/2014/main" id="{8982C842-EB02-46FE-9A02-61F99AA91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95600" y="1371600"/>
            <a:ext cx="6059488" cy="4724400"/>
          </a:xfrm>
        </p:spPr>
        <p:txBody>
          <a:bodyPr/>
          <a:lstStyle/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D(2)={2}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D(1)={1,2}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D(3)={3}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{{1}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{1,2}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{1,2,…,10})={1,3}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D(4)={4}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</a:t>
            </a:r>
            <a:r>
              <a:rPr lang="en-US" altLang="zh-CN" sz="2000">
                <a:solidFill>
                  <a:srgbClr val="000000"/>
                </a:solidFill>
              </a:rPr>
              <a:t>{1,3}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{1,2,…,10})={1,3,4}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D(5)={5}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{1,3,4}={1,3,4,5}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D(6)={6}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{1,3,4}={1,3,4,6}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D(7)={7}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/>
              <a:t>{</a:t>
            </a:r>
            <a:r>
              <a:rPr lang="en-US" altLang="zh-CN" sz="2000">
                <a:solidFill>
                  <a:srgbClr val="000000"/>
                </a:solidFill>
              </a:rPr>
              <a:t>{1,3,4}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{1,3,4,6}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 sz="2000">
                <a:solidFill>
                  <a:srgbClr val="000000"/>
                </a:solidFill>
              </a:rPr>
              <a:t>{1,2,…,10})={1,3,4,7}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D(8)={8}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{1,3,4,7}={1,3,4,7,8}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D(9)={9}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{1,3,4,7,8}={1,3,4,7,8,9}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sz="2000"/>
              <a:t>D(10)={10}</a:t>
            </a:r>
            <a:r>
              <a:rPr lang="en-US" altLang="zh-CN" sz="2000">
                <a:latin typeface="宋体" panose="02010600030101010101" pitchFamily="2" charset="-122"/>
              </a:rPr>
              <a:t>∪</a:t>
            </a:r>
            <a:r>
              <a:rPr lang="en-US" altLang="zh-CN" sz="2000">
                <a:solidFill>
                  <a:srgbClr val="000000"/>
                </a:solidFill>
              </a:rPr>
              <a:t>{1,3,4,7,8}={1,3,4,7,8,10}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00"/>
                </a:solidFill>
              </a:rPr>
              <a:t>不再改变</a:t>
            </a:r>
          </a:p>
        </p:txBody>
      </p:sp>
      <p:pic>
        <p:nvPicPr>
          <p:cNvPr id="809988" name="Picture 4" descr="C:\Documents and Settings\Administrator\My Documents\wg\编译原理\jiangyi\figures\10\reduce.gif">
            <a:extLst>
              <a:ext uri="{FF2B5EF4-FFF2-40B4-BE49-F238E27FC236}">
                <a16:creationId xmlns:a16="http://schemas.microsoft.com/office/drawing/2014/main" id="{2DCB8AAB-E171-4B0A-99C0-2C66FA2FC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676400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989" name="Freeform 5">
            <a:extLst>
              <a:ext uri="{FF2B5EF4-FFF2-40B4-BE49-F238E27FC236}">
                <a16:creationId xmlns:a16="http://schemas.microsoft.com/office/drawing/2014/main" id="{59A63078-14DF-4D31-BBA3-CC0BDDDECBFC}"/>
              </a:ext>
            </a:extLst>
          </p:cNvPr>
          <p:cNvSpPr>
            <a:spLocks/>
          </p:cNvSpPr>
          <p:nvPr/>
        </p:nvSpPr>
        <p:spPr bwMode="ltGray">
          <a:xfrm>
            <a:off x="0" y="1647825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990" name="Freeform 6">
            <a:extLst>
              <a:ext uri="{FF2B5EF4-FFF2-40B4-BE49-F238E27FC236}">
                <a16:creationId xmlns:a16="http://schemas.microsoft.com/office/drawing/2014/main" id="{5413FCE6-E004-464B-9B77-D5E4C21CB26E}"/>
              </a:ext>
            </a:extLst>
          </p:cNvPr>
          <p:cNvSpPr>
            <a:spLocks/>
          </p:cNvSpPr>
          <p:nvPr/>
        </p:nvSpPr>
        <p:spPr bwMode="ltGray">
          <a:xfrm>
            <a:off x="1649413" y="2476500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>
            <a:extLst>
              <a:ext uri="{FF2B5EF4-FFF2-40B4-BE49-F238E27FC236}">
                <a16:creationId xmlns:a16="http://schemas.microsoft.com/office/drawing/2014/main" id="{BE854D7D-260F-418A-8A38-771455A8F1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10.10  </a:t>
            </a:r>
            <a:r>
              <a:rPr lang="zh-CN" altLang="en-US"/>
              <a:t>高效数据流算法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E2D2BE47-EA33-42E9-A409-C5244B8312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334000"/>
          </a:xfrm>
        </p:spPr>
        <p:txBody>
          <a:bodyPr/>
          <a:lstStyle/>
          <a:p>
            <a:r>
              <a:rPr lang="en-US" altLang="zh-CN" sz="2800"/>
              <a:t>10.10.1  </a:t>
            </a:r>
            <a:r>
              <a:rPr lang="zh-CN" altLang="en-US" sz="2800"/>
              <a:t>迭代算法中的深度优先顺序</a:t>
            </a:r>
          </a:p>
          <a:p>
            <a:r>
              <a:rPr lang="zh-CN" altLang="en-US" sz="2800"/>
              <a:t>前面的研究都假定信息沿无环路径传播，实际上环路没有影响</a:t>
            </a:r>
            <a:r>
              <a:rPr lang="en-US" altLang="zh-CN" sz="2800"/>
              <a:t>——</a:t>
            </a:r>
            <a:r>
              <a:rPr lang="zh-CN" altLang="en-US" sz="2800"/>
              <a:t>删除环，形成更短的无环路径，信息传播没有改变</a:t>
            </a:r>
          </a:p>
          <a:p>
            <a:r>
              <a:rPr lang="zh-CN" altLang="en-US" sz="2800"/>
              <a:t>无环路径：修改数据流迭代算法的节点访问顺序，加快算法速度</a:t>
            </a:r>
          </a:p>
          <a:p>
            <a:r>
              <a:rPr lang="zh-CN" altLang="en-US" sz="2800">
                <a:solidFill>
                  <a:schemeClr val="accent2"/>
                </a:solidFill>
                <a:ea typeface="黑体" panose="02010609060101010101" pitchFamily="49" charset="-122"/>
              </a:rPr>
              <a:t>区间深度</a:t>
            </a:r>
            <a:r>
              <a:rPr lang="zh-CN" altLang="en-US" sz="2800"/>
              <a:t>：得到限制流图所需的区间划分次数</a:t>
            </a:r>
          </a:p>
          <a:p>
            <a:r>
              <a:rPr lang="en-US" altLang="zh-CN" sz="2800"/>
              <a:t>Knuth</a:t>
            </a:r>
            <a:r>
              <a:rPr lang="zh-CN" altLang="en-US" sz="2800"/>
              <a:t>统计得到：典型流图的区间深度很低，评价为</a:t>
            </a:r>
            <a:r>
              <a:rPr lang="en-US" altLang="zh-CN" sz="2800"/>
              <a:t>2.75</a:t>
            </a:r>
          </a:p>
          <a:p>
            <a:r>
              <a:rPr lang="zh-CN" altLang="en-US" sz="2800">
                <a:solidFill>
                  <a:schemeClr val="accent2"/>
                </a:solidFill>
                <a:ea typeface="黑体" panose="02010609060101010101" pitchFamily="49" charset="-122"/>
              </a:rPr>
              <a:t>深度</a:t>
            </a:r>
            <a:r>
              <a:rPr lang="zh-CN" altLang="en-US" sz="2800"/>
              <a:t>：无环路径上后退边的最大数目</a:t>
            </a:r>
          </a:p>
          <a:p>
            <a:r>
              <a:rPr lang="zh-CN" altLang="en-US" sz="2800"/>
              <a:t>区间深度永远不会比深度小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>
            <a:extLst>
              <a:ext uri="{FF2B5EF4-FFF2-40B4-BE49-F238E27FC236}">
                <a16:creationId xmlns:a16="http://schemas.microsoft.com/office/drawing/2014/main" id="{38181D73-DF2D-45C6-910E-57C4D6A9C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迭代次数</a:t>
            </a:r>
          </a:p>
        </p:txBody>
      </p:sp>
      <p:sp>
        <p:nvSpPr>
          <p:cNvPr id="813059" name="Rectangle 3">
            <a:extLst>
              <a:ext uri="{FF2B5EF4-FFF2-40B4-BE49-F238E27FC236}">
                <a16:creationId xmlns:a16="http://schemas.microsoft.com/office/drawing/2014/main" id="{DDD83AED-AF1A-4581-8A9C-7D3F7E6AEE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en-US" altLang="zh-CN"/>
              <a:t>a</a:t>
            </a:r>
            <a:r>
              <a:rPr lang="en-US" altLang="zh-CN">
                <a:sym typeface="Wingdings" panose="05000000000000000000" pitchFamily="2" charset="2"/>
              </a:rPr>
              <a:t>b</a:t>
            </a:r>
            <a:r>
              <a:rPr lang="zh-CN" altLang="en-US">
                <a:sym typeface="Wingdings" panose="05000000000000000000" pitchFamily="2" charset="2"/>
              </a:rPr>
              <a:t>是后退边时，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的深度优先编号才比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的编号小</a:t>
            </a:r>
            <a:r>
              <a:rPr lang="en-US" altLang="zh-CN"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修改算法</a:t>
            </a:r>
            <a:r>
              <a:rPr lang="en-US" altLang="zh-CN">
                <a:sym typeface="Wingdings" panose="05000000000000000000" pitchFamily="2" charset="2"/>
              </a:rPr>
              <a:t>10.2</a:t>
            </a:r>
            <a:r>
              <a:rPr lang="zh-CN" altLang="en-US">
                <a:sym typeface="Wingdings" panose="05000000000000000000" pitchFamily="2" charset="2"/>
              </a:rPr>
              <a:t>，按每个块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深度优先编号顺序计算到达定义</a:t>
            </a:r>
          </a:p>
          <a:p>
            <a:r>
              <a:rPr lang="zh-CN" altLang="en-US">
                <a:sym typeface="Wingdings" panose="05000000000000000000" pitchFamily="2" charset="2"/>
              </a:rPr>
              <a:t>假定存在定义</a:t>
            </a:r>
            <a:r>
              <a:rPr lang="en-US" altLang="zh-CN">
                <a:sym typeface="Wingdings" panose="05000000000000000000" pitchFamily="2" charset="2"/>
              </a:rPr>
              <a:t>d</a:t>
            </a:r>
            <a:r>
              <a:rPr lang="zh-CN" altLang="en-US">
                <a:sym typeface="Wingdings" panose="05000000000000000000" pitchFamily="2" charset="2"/>
              </a:rPr>
              <a:t>的传播路径：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35193516234541017</a:t>
            </a:r>
          </a:p>
          <a:p>
            <a:r>
              <a:rPr lang="zh-CN" altLang="en-US">
                <a:sym typeface="Wingdings" panose="05000000000000000000" pitchFamily="2" charset="2"/>
              </a:rPr>
              <a:t>第一次迭代：</a:t>
            </a:r>
            <a:r>
              <a:rPr lang="en-US" altLang="zh-CN">
                <a:sym typeface="Wingdings" panose="05000000000000000000" pitchFamily="2" charset="2"/>
              </a:rPr>
              <a:t>dout[3]in[5]out[5]… out[35]</a:t>
            </a:r>
            <a:r>
              <a:rPr lang="zh-CN" altLang="en-US">
                <a:sym typeface="Wingdings" panose="05000000000000000000" pitchFamily="2" charset="2"/>
              </a:rPr>
              <a:t>，在</a:t>
            </a:r>
            <a:r>
              <a:rPr lang="en-US" altLang="zh-CN">
                <a:sym typeface="Wingdings" panose="05000000000000000000" pitchFamily="2" charset="2"/>
              </a:rPr>
              <a:t>16</a:t>
            </a:r>
            <a:r>
              <a:rPr lang="zh-CN" altLang="en-US">
                <a:sym typeface="Wingdings" panose="05000000000000000000" pitchFamily="2" charset="2"/>
              </a:rPr>
              <a:t>处截断</a:t>
            </a:r>
            <a:r>
              <a:rPr lang="en-US" altLang="zh-CN">
                <a:sym typeface="Wingdings" panose="05000000000000000000" pitchFamily="2" charset="2"/>
              </a:rPr>
              <a:t>——</a:t>
            </a:r>
            <a:r>
              <a:rPr lang="zh-CN" altLang="en-US">
                <a:sym typeface="Wingdings" panose="05000000000000000000" pitchFamily="2" charset="2"/>
              </a:rPr>
              <a:t>先计算的</a:t>
            </a:r>
            <a:r>
              <a:rPr lang="en-US" altLang="zh-CN">
                <a:sym typeface="Wingdings" panose="05000000000000000000" pitchFamily="2" charset="2"/>
              </a:rPr>
              <a:t>in[16]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out[16]</a:t>
            </a:r>
            <a:r>
              <a:rPr lang="zh-CN" altLang="en-US">
                <a:sym typeface="Wingdings" panose="05000000000000000000" pitchFamily="2" charset="2"/>
              </a:rPr>
              <a:t>，后计算的</a:t>
            </a:r>
            <a:r>
              <a:rPr lang="en-US" altLang="zh-CN">
                <a:sym typeface="Wingdings" panose="05000000000000000000" pitchFamily="2" charset="2"/>
              </a:rPr>
              <a:t>35</a:t>
            </a:r>
          </a:p>
          <a:p>
            <a:r>
              <a:rPr lang="zh-CN" altLang="en-US">
                <a:sym typeface="Wingdings" panose="05000000000000000000" pitchFamily="2" charset="2"/>
              </a:rPr>
              <a:t>第二次迭代：在</a:t>
            </a:r>
            <a:r>
              <a:rPr lang="en-US" altLang="zh-CN">
                <a:sym typeface="Wingdings" panose="05000000000000000000" pitchFamily="2" charset="2"/>
              </a:rPr>
              <a:t>4</a:t>
            </a:r>
            <a:r>
              <a:rPr lang="zh-CN" altLang="en-US">
                <a:sym typeface="Wingdings" panose="05000000000000000000" pitchFamily="2" charset="2"/>
              </a:rPr>
              <a:t>处截断</a:t>
            </a:r>
          </a:p>
          <a:p>
            <a:r>
              <a:rPr lang="zh-CN" altLang="en-US">
                <a:sym typeface="Wingdings" panose="05000000000000000000" pitchFamily="2" charset="2"/>
              </a:rPr>
              <a:t>第三次迭代：完成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>
            <a:extLst>
              <a:ext uri="{FF2B5EF4-FFF2-40B4-BE49-F238E27FC236}">
                <a16:creationId xmlns:a16="http://schemas.microsoft.com/office/drawing/2014/main" id="{4308ACED-D49A-4951-91B3-023AD0245F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迭代次数（续）</a:t>
            </a:r>
          </a:p>
        </p:txBody>
      </p:sp>
      <p:sp>
        <p:nvSpPr>
          <p:cNvPr id="814083" name="Rectangle 3">
            <a:extLst>
              <a:ext uri="{FF2B5EF4-FFF2-40B4-BE49-F238E27FC236}">
                <a16:creationId xmlns:a16="http://schemas.microsoft.com/office/drawing/2014/main" id="{E8911E4F-B652-4076-BE01-4D93F4B07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一般的，迭代次数不超过后退边数目＋</a:t>
            </a:r>
            <a:r>
              <a:rPr lang="en-US" altLang="zh-CN"/>
              <a:t>1</a:t>
            </a:r>
          </a:p>
          <a:p>
            <a:r>
              <a:rPr lang="zh-CN" altLang="en-US"/>
              <a:t>所需遍历次数是深度＋</a:t>
            </a:r>
            <a:r>
              <a:rPr lang="en-US" altLang="zh-CN"/>
              <a:t>1</a:t>
            </a:r>
          </a:p>
          <a:p>
            <a:r>
              <a:rPr lang="zh-CN" altLang="en-US"/>
              <a:t>使用深度优先算法的遍数实际上是深度＋</a:t>
            </a:r>
            <a:r>
              <a:rPr lang="en-US" altLang="zh-CN"/>
              <a:t>2——</a:t>
            </a:r>
            <a:r>
              <a:rPr lang="zh-CN" altLang="en-US"/>
              <a:t>遍历次数不超过</a:t>
            </a:r>
            <a:r>
              <a:rPr lang="en-US" altLang="zh-CN"/>
              <a:t>5</a:t>
            </a:r>
          </a:p>
          <a:p>
            <a:r>
              <a:rPr lang="zh-CN" altLang="en-US"/>
              <a:t>可用表达式或其他通过前向传播计算的数据流问题，按深度优先顺序计算</a:t>
            </a:r>
          </a:p>
          <a:p>
            <a:r>
              <a:rPr lang="zh-CN" altLang="en-US"/>
              <a:t>活跃变量等后向传播计算的问题，按深度优先顺序的逆序计算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6" name="Rectangle 2">
            <a:extLst>
              <a:ext uri="{FF2B5EF4-FFF2-40B4-BE49-F238E27FC236}">
                <a16:creationId xmlns:a16="http://schemas.microsoft.com/office/drawing/2014/main" id="{CED55DB7-8918-4678-88B5-C50F58AA9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10.10.2  </a:t>
            </a:r>
            <a:r>
              <a:rPr lang="zh-CN" altLang="en-US"/>
              <a:t>基于结构的数据流分析</a:t>
            </a:r>
          </a:p>
        </p:txBody>
      </p:sp>
      <p:sp>
        <p:nvSpPr>
          <p:cNvPr id="815107" name="Rectangle 3">
            <a:extLst>
              <a:ext uri="{FF2B5EF4-FFF2-40B4-BE49-F238E27FC236}">
                <a16:creationId xmlns:a16="http://schemas.microsoft.com/office/drawing/2014/main" id="{26BEF57D-02EC-4F55-BCC9-293BBE3F62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访问节点的次数不会大于区间深度，平均次数比区间深度小得多</a:t>
            </a:r>
          </a:p>
          <a:p>
            <a:r>
              <a:rPr lang="zh-CN" altLang="en-US"/>
              <a:t>算法基于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和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变换得到结构上</a:t>
            </a:r>
          </a:p>
          <a:p>
            <a:r>
              <a:rPr lang="zh-CN" altLang="en-US"/>
              <a:t>对区域</a:t>
            </a:r>
            <a:r>
              <a:rPr lang="en-US" altLang="zh-CN"/>
              <a:t>R</a:t>
            </a:r>
            <a:r>
              <a:rPr lang="zh-CN" altLang="en-US"/>
              <a:t>中的每个块</a:t>
            </a:r>
            <a:r>
              <a:rPr lang="en-US" altLang="zh-CN"/>
              <a:t>B</a:t>
            </a:r>
            <a:r>
              <a:rPr lang="zh-CN" altLang="en-US"/>
              <a:t>，计算从区域首节点到</a:t>
            </a:r>
            <a:r>
              <a:rPr lang="en-US" altLang="zh-CN"/>
              <a:t>B</a:t>
            </a:r>
            <a:r>
              <a:rPr lang="zh-CN" altLang="en-US"/>
              <a:t>的末尾的路径上所产生和注销的定义集合</a:t>
            </a:r>
            <a:r>
              <a:rPr lang="en-US" altLang="zh-CN"/>
              <a:t>gen</a:t>
            </a:r>
            <a:r>
              <a:rPr lang="en-US" altLang="zh-CN" baseline="-25000"/>
              <a:t>R, B</a:t>
            </a:r>
            <a:r>
              <a:rPr lang="zh-CN" altLang="en-US"/>
              <a:t>和</a:t>
            </a:r>
            <a:r>
              <a:rPr lang="en-US" altLang="zh-CN"/>
              <a:t>kill</a:t>
            </a:r>
            <a:r>
              <a:rPr lang="en-US" altLang="zh-CN" baseline="-25000"/>
              <a:t>R, B</a:t>
            </a:r>
            <a:endParaRPr lang="en-US" altLang="zh-CN"/>
          </a:p>
          <a:p>
            <a:r>
              <a:rPr lang="zh-CN" altLang="en-US"/>
              <a:t>然后计算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转移函数</a:t>
            </a:r>
            <a:r>
              <a:rPr lang="en-US" altLang="zh-CN"/>
              <a:t>trans</a:t>
            </a:r>
            <a:r>
              <a:rPr lang="en-US" altLang="zh-CN" baseline="-25000"/>
              <a:t>R, B</a:t>
            </a:r>
            <a:r>
              <a:rPr lang="en-US" altLang="zh-CN"/>
              <a:t>(S)</a:t>
            </a:r>
            <a:r>
              <a:rPr lang="zh-CN" altLang="en-US"/>
              <a:t>：</a:t>
            </a:r>
            <a:r>
              <a:rPr lang="en-US" altLang="zh-CN"/>
              <a:t>S</a:t>
            </a:r>
            <a:r>
              <a:rPr lang="zh-CN" altLang="en-US"/>
              <a:t>中哪些定义会沿着</a:t>
            </a:r>
            <a:r>
              <a:rPr lang="en-US" altLang="zh-CN"/>
              <a:t>R</a:t>
            </a:r>
            <a:r>
              <a:rPr lang="zh-CN" altLang="en-US"/>
              <a:t>中路径到达</a:t>
            </a:r>
            <a:r>
              <a:rPr lang="en-US" altLang="zh-CN"/>
              <a:t>B</a:t>
            </a:r>
            <a:r>
              <a:rPr lang="zh-CN" altLang="en-US"/>
              <a:t>的末尾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0" name="Rectangle 2">
            <a:extLst>
              <a:ext uri="{FF2B5EF4-FFF2-40B4-BE49-F238E27FC236}">
                <a16:creationId xmlns:a16="http://schemas.microsoft.com/office/drawing/2014/main" id="{94F7AE8E-B57E-4E12-9F35-F75B2A3ED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基于结构的数据流分析（续）</a:t>
            </a:r>
          </a:p>
        </p:txBody>
      </p:sp>
      <p:sp>
        <p:nvSpPr>
          <p:cNvPr id="816131" name="Rectangle 3">
            <a:extLst>
              <a:ext uri="{FF2B5EF4-FFF2-40B4-BE49-F238E27FC236}">
                <a16:creationId xmlns:a16="http://schemas.microsoft.com/office/drawing/2014/main" id="{5FA9C84B-EB93-4F37-A4BC-F5E6F5CE4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到达块</a:t>
            </a:r>
            <a:r>
              <a:rPr lang="en-US" altLang="zh-CN"/>
              <a:t>B</a:t>
            </a:r>
            <a:r>
              <a:rPr lang="zh-CN" altLang="en-US"/>
              <a:t>末尾的定义可分为两类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R</a:t>
            </a:r>
            <a:r>
              <a:rPr lang="zh-CN" altLang="en-US"/>
              <a:t>中产生并传播到</a:t>
            </a:r>
            <a:r>
              <a:rPr lang="en-US" altLang="zh-CN"/>
              <a:t>B</a:t>
            </a:r>
            <a:r>
              <a:rPr lang="zh-CN" altLang="en-US"/>
              <a:t>末尾</a:t>
            </a:r>
            <a:r>
              <a:rPr lang="en-US" altLang="zh-CN"/>
              <a:t>——</a:t>
            </a:r>
            <a:r>
              <a:rPr lang="zh-CN" altLang="en-US"/>
              <a:t>与</a:t>
            </a:r>
            <a:r>
              <a:rPr lang="en-US" altLang="zh-CN"/>
              <a:t>S</a:t>
            </a:r>
            <a:r>
              <a:rPr lang="zh-CN" altLang="en-US"/>
              <a:t>无关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不是在</a:t>
            </a:r>
            <a:r>
              <a:rPr lang="en-US" altLang="zh-CN"/>
              <a:t>R</a:t>
            </a:r>
            <a:r>
              <a:rPr lang="zh-CN" altLang="en-US"/>
              <a:t>中产生，但在到</a:t>
            </a:r>
            <a:r>
              <a:rPr lang="en-US" altLang="zh-CN"/>
              <a:t>B</a:t>
            </a:r>
            <a:r>
              <a:rPr lang="zh-CN" altLang="en-US"/>
              <a:t>末尾的路径中也未注销，若它在</a:t>
            </a:r>
            <a:r>
              <a:rPr lang="en-US" altLang="zh-CN"/>
              <a:t>S</a:t>
            </a:r>
            <a:r>
              <a:rPr lang="zh-CN" altLang="en-US"/>
              <a:t>中则它在</a:t>
            </a:r>
            <a:r>
              <a:rPr lang="en-US" altLang="zh-CN"/>
              <a:t>trans</a:t>
            </a:r>
            <a:r>
              <a:rPr lang="en-US" altLang="zh-CN" baseline="-25000"/>
              <a:t>R,B</a:t>
            </a:r>
            <a:r>
              <a:rPr lang="en-US" altLang="zh-CN"/>
              <a:t>(S)</a:t>
            </a:r>
            <a:r>
              <a:rPr lang="zh-CN" altLang="en-US"/>
              <a:t>中</a:t>
            </a:r>
          </a:p>
          <a:p>
            <a:pPr marL="990600" lvl="1" indent="-533400"/>
            <a:r>
              <a:rPr lang="en-US" altLang="zh-CN"/>
              <a:t>trans</a:t>
            </a:r>
            <a:r>
              <a:rPr lang="en-US" altLang="zh-CN" baseline="-25000"/>
              <a:t>R,B</a:t>
            </a:r>
            <a:r>
              <a:rPr lang="en-US" altLang="zh-CN"/>
              <a:t>(S)=gen</a:t>
            </a:r>
            <a:r>
              <a:rPr lang="en-US" altLang="zh-CN" baseline="-25000"/>
              <a:t>R,B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(S - kill</a:t>
            </a:r>
            <a:r>
              <a:rPr lang="en-US" altLang="zh-CN" baseline="-25000"/>
              <a:t>R,B</a:t>
            </a:r>
            <a:r>
              <a:rPr lang="en-US" altLang="zh-CN"/>
              <a:t>)</a:t>
            </a:r>
          </a:p>
          <a:p>
            <a:pPr marL="609600" indent="-609600"/>
            <a:r>
              <a:rPr lang="zh-CN" altLang="en-US"/>
              <a:t>算法核心思想：对流图使用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、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变换逐渐变大的区域计算</a:t>
            </a:r>
            <a:r>
              <a:rPr lang="en-US" altLang="zh-CN"/>
              <a:t>trans</a:t>
            </a:r>
            <a:r>
              <a:rPr lang="en-US" altLang="zh-CN" baseline="-25000"/>
              <a:t>R,B</a:t>
            </a:r>
            <a:endParaRPr lang="en-US" altLang="zh-CN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4" name="Rectangle 2">
            <a:extLst>
              <a:ext uri="{FF2B5EF4-FFF2-40B4-BE49-F238E27FC236}">
                <a16:creationId xmlns:a16="http://schemas.microsoft.com/office/drawing/2014/main" id="{7EB0A111-C8B9-4F66-AA79-0461A8193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基于结构的数据流分析算法</a:t>
            </a:r>
          </a:p>
        </p:txBody>
      </p:sp>
      <p:sp>
        <p:nvSpPr>
          <p:cNvPr id="817155" name="Rectangle 3">
            <a:extLst>
              <a:ext uri="{FF2B5EF4-FFF2-40B4-BE49-F238E27FC236}">
                <a16:creationId xmlns:a16="http://schemas.microsoft.com/office/drawing/2014/main" id="{3B6E31EF-5EB5-4B57-B0FA-ED801C881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8040688" cy="4724400"/>
          </a:xfrm>
        </p:spPr>
        <p:txBody>
          <a:bodyPr/>
          <a:lstStyle/>
          <a:p>
            <a:r>
              <a:rPr lang="zh-CN" altLang="en-US"/>
              <a:t>起点是单个块</a:t>
            </a:r>
            <a:r>
              <a:rPr lang="en-US" altLang="zh-CN"/>
              <a:t>B</a:t>
            </a:r>
            <a:r>
              <a:rPr lang="zh-CN" altLang="en-US"/>
              <a:t>构成的区域</a:t>
            </a:r>
          </a:p>
          <a:p>
            <a:pPr lvl="1"/>
            <a:r>
              <a:rPr lang="en-US" altLang="zh-CN"/>
              <a:t>gen</a:t>
            </a:r>
            <a:r>
              <a:rPr lang="en-US" altLang="zh-CN" baseline="-25000"/>
              <a:t>B,B</a:t>
            </a:r>
            <a:r>
              <a:rPr lang="en-US" altLang="zh-CN"/>
              <a:t>=gen[B]</a:t>
            </a:r>
            <a:r>
              <a:rPr lang="zh-CN" altLang="en-US"/>
              <a:t>，</a:t>
            </a:r>
            <a:r>
              <a:rPr lang="en-US" altLang="zh-CN"/>
              <a:t>kill</a:t>
            </a:r>
            <a:r>
              <a:rPr lang="en-US" altLang="zh-CN" baseline="-25000"/>
              <a:t>B,B</a:t>
            </a:r>
            <a:r>
              <a:rPr lang="en-US" altLang="zh-CN"/>
              <a:t>=kill[B]</a:t>
            </a:r>
          </a:p>
          <a:p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变换：</a:t>
            </a:r>
            <a:r>
              <a:rPr lang="en-US" altLang="zh-CN"/>
              <a:t>R</a:t>
            </a:r>
            <a:r>
              <a:rPr lang="en-US" altLang="zh-CN" baseline="-25000"/>
              <a:t>1</a:t>
            </a:r>
            <a:r>
              <a:rPr lang="zh-CN" altLang="en-US"/>
              <a:t>消掉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构成</a:t>
            </a:r>
            <a:r>
              <a:rPr lang="en-US" altLang="zh-CN"/>
              <a:t>R</a:t>
            </a:r>
          </a:p>
          <a:p>
            <a:pPr lvl="1"/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到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首节点的边不属于</a:t>
            </a:r>
            <a:r>
              <a:rPr lang="en-US" altLang="zh-CN">
                <a:sym typeface="Wingdings" panose="05000000000000000000" pitchFamily="2" charset="2"/>
              </a:rPr>
              <a:t>R——</a:t>
            </a:r>
            <a:br>
              <a:rPr lang="en-US" altLang="zh-CN">
                <a:sym typeface="Wingdings" panose="05000000000000000000" pitchFamily="2" charset="2"/>
              </a:rPr>
            </a:b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zh-CN" altLang="en-US">
                <a:sym typeface="Wingdings" panose="05000000000000000000" pitchFamily="2" charset="2"/>
              </a:rPr>
              <a:t>中没有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到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后退边</a:t>
            </a:r>
            <a:r>
              <a:rPr lang="en-US" altLang="zh-CN">
                <a:sym typeface="Wingdings" panose="05000000000000000000" pitchFamily="2" charset="2"/>
              </a:rPr>
              <a:t>——R</a:t>
            </a:r>
            <a:r>
              <a:rPr lang="zh-CN" altLang="en-US">
                <a:sym typeface="Wingdings" panose="05000000000000000000" pitchFamily="2" charset="2"/>
              </a:rPr>
              <a:t>中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路径都是先穿过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（可无），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然后穿过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（可无），但不能</a:t>
            </a:r>
            <a:br>
              <a:rPr lang="zh-CN" altLang="en-US">
                <a:sym typeface="Wingdings" panose="05000000000000000000" pitchFamily="2" charset="2"/>
              </a:rPr>
            </a:br>
            <a:r>
              <a:rPr lang="zh-CN" altLang="en-US">
                <a:sym typeface="Wingdings" panose="05000000000000000000" pitchFamily="2" charset="2"/>
              </a:rPr>
              <a:t>返回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en-US" altLang="zh-CN">
                <a:sym typeface="Wingdings" panose="05000000000000000000" pitchFamily="2" charset="2"/>
              </a:rPr>
              <a:t>——R</a:t>
            </a:r>
            <a:r>
              <a:rPr lang="en-US" altLang="zh-CN" baseline="-25000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不会影响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中节点转移函数</a:t>
            </a: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对</a:t>
            </a:r>
            <a:r>
              <a:rPr lang="en-US" altLang="zh-CN">
                <a:sym typeface="Wingdings" panose="05000000000000000000" pitchFamily="2" charset="2"/>
              </a:rPr>
              <a:t>R</a:t>
            </a:r>
            <a:r>
              <a:rPr lang="en-US" altLang="zh-CN" baseline="-25000">
                <a:sym typeface="Wingdings" panose="05000000000000000000" pitchFamily="2" charset="2"/>
              </a:rPr>
              <a:t>1</a:t>
            </a:r>
            <a:r>
              <a:rPr lang="zh-CN" altLang="en-US">
                <a:sym typeface="Wingdings" panose="05000000000000000000" pitchFamily="2" charset="2"/>
              </a:rPr>
              <a:t>中的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：</a:t>
            </a:r>
            <a:r>
              <a:rPr lang="en-US" altLang="zh-CN">
                <a:sym typeface="Wingdings" panose="05000000000000000000" pitchFamily="2" charset="2"/>
              </a:rPr>
              <a:t>gen</a:t>
            </a:r>
            <a:r>
              <a:rPr lang="en-US" altLang="zh-CN" baseline="-25000">
                <a:sym typeface="Wingdings" panose="05000000000000000000" pitchFamily="2" charset="2"/>
              </a:rPr>
              <a:t>R,B</a:t>
            </a:r>
            <a:r>
              <a:rPr lang="en-US" altLang="zh-CN">
                <a:sym typeface="Wingdings" panose="05000000000000000000" pitchFamily="2" charset="2"/>
              </a:rPr>
              <a:t>=gen</a:t>
            </a:r>
            <a:r>
              <a:rPr lang="en-US" altLang="zh-CN" baseline="-25000">
                <a:sym typeface="Wingdings" panose="05000000000000000000" pitchFamily="2" charset="2"/>
              </a:rPr>
              <a:t>R1,B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sym typeface="Wingdings" panose="05000000000000000000" pitchFamily="2" charset="2"/>
              </a:rPr>
              <a:t>kill</a:t>
            </a:r>
            <a:r>
              <a:rPr lang="en-US" altLang="zh-CN" baseline="-25000">
                <a:sym typeface="Wingdings" panose="05000000000000000000" pitchFamily="2" charset="2"/>
              </a:rPr>
              <a:t>R,B</a:t>
            </a:r>
            <a:r>
              <a:rPr lang="en-US" altLang="zh-CN">
                <a:sym typeface="Wingdings" panose="05000000000000000000" pitchFamily="2" charset="2"/>
              </a:rPr>
              <a:t>=kill</a:t>
            </a:r>
            <a:r>
              <a:rPr lang="en-US" altLang="zh-CN" baseline="-25000">
                <a:sym typeface="Wingdings" panose="05000000000000000000" pitchFamily="2" charset="2"/>
              </a:rPr>
              <a:t>R1,B</a:t>
            </a:r>
            <a:endParaRPr lang="en-US" altLang="zh-CN"/>
          </a:p>
        </p:txBody>
      </p:sp>
      <p:pic>
        <p:nvPicPr>
          <p:cNvPr id="817156" name="Picture 4" descr="C:\Documents and Settings\Administrator\My Documents\wg\教学\编译原理\lecture\figures\10\t2genkill.gif">
            <a:extLst>
              <a:ext uri="{FF2B5EF4-FFF2-40B4-BE49-F238E27FC236}">
                <a16:creationId xmlns:a16="http://schemas.microsoft.com/office/drawing/2014/main" id="{79571ECF-7107-4DF2-BA4D-02BE3795A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2286000"/>
            <a:ext cx="24828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>
            <a:extLst>
              <a:ext uri="{FF2B5EF4-FFF2-40B4-BE49-F238E27FC236}">
                <a16:creationId xmlns:a16="http://schemas.microsoft.com/office/drawing/2014/main" id="{239D1500-9323-4B74-AE86-4ED8DF1723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变换（续）</a:t>
            </a:r>
          </a:p>
        </p:txBody>
      </p:sp>
      <p:sp>
        <p:nvSpPr>
          <p:cNvPr id="819203" name="Rectangle 3">
            <a:extLst>
              <a:ext uri="{FF2B5EF4-FFF2-40B4-BE49-F238E27FC236}">
                <a16:creationId xmlns:a16="http://schemas.microsoft.com/office/drawing/2014/main" id="{5052ADC9-A3EF-47FE-94C1-C92DE29F6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</a:pPr>
            <a:r>
              <a:rPr lang="zh-CN" altLang="en-US"/>
              <a:t>对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中的</a:t>
            </a:r>
            <a:r>
              <a:rPr lang="en-US" altLang="zh-CN"/>
              <a:t>B</a:t>
            </a:r>
            <a:r>
              <a:rPr lang="zh-CN" altLang="en-US"/>
              <a:t>，满足下列任一条件的定义都能到达</a:t>
            </a:r>
            <a:r>
              <a:rPr lang="en-US" altLang="zh-CN"/>
              <a:t>B</a:t>
            </a:r>
            <a:r>
              <a:rPr lang="zh-CN" altLang="en-US"/>
              <a:t>的末尾</a:t>
            </a:r>
          </a:p>
          <a:p>
            <a:pPr marL="1371600" lvl="2" indent="-4572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/>
              <a:t>定义是在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中产生的</a:t>
            </a:r>
          </a:p>
          <a:p>
            <a:pPr marL="1371600" lvl="2" indent="-4572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/>
              <a:t>定义是</a:t>
            </a:r>
            <a:r>
              <a:rPr lang="en-US" altLang="zh-CN"/>
              <a:t>R</a:t>
            </a:r>
            <a:r>
              <a:rPr lang="en-US" altLang="zh-CN" baseline="-25000"/>
              <a:t>1</a:t>
            </a:r>
            <a:r>
              <a:rPr lang="zh-CN" altLang="en-US"/>
              <a:t>产生的，并到达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首节点的某个前驱节点的末尾，在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首节点到</a:t>
            </a:r>
            <a:r>
              <a:rPr lang="en-US" altLang="zh-CN"/>
              <a:t>B</a:t>
            </a:r>
            <a:r>
              <a:rPr lang="zh-CN" altLang="en-US"/>
              <a:t>末尾的路径上没有被注销</a:t>
            </a:r>
          </a:p>
          <a:p>
            <a:pPr marL="1371600" lvl="2" indent="-4572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/>
              <a:t>定义属于</a:t>
            </a:r>
            <a:r>
              <a:rPr lang="en-US" altLang="zh-CN"/>
              <a:t>S</a:t>
            </a:r>
            <a:r>
              <a:rPr lang="zh-CN" altLang="en-US"/>
              <a:t>，到达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首节点的某个前驱没有注销，在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首节点到</a:t>
            </a:r>
            <a:r>
              <a:rPr lang="en-US" altLang="zh-CN"/>
              <a:t>B</a:t>
            </a:r>
            <a:r>
              <a:rPr lang="zh-CN" altLang="en-US"/>
              <a:t>末尾的路径上也没有注销</a:t>
            </a:r>
          </a:p>
          <a:p>
            <a:pPr marL="990600" lvl="1" indent="-533400">
              <a:lnSpc>
                <a:spcPct val="90000"/>
              </a:lnSpc>
            </a:pPr>
            <a:r>
              <a:rPr lang="zh-CN" altLang="en-US"/>
              <a:t>关键：能到达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首节点前驱末尾的定义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zh-CN"/>
              <a:t>gen</a:t>
            </a:r>
            <a:r>
              <a:rPr lang="en-US" altLang="zh-CN" baseline="-25000"/>
              <a:t>R,B </a:t>
            </a:r>
            <a:r>
              <a:rPr lang="en-US" altLang="zh-CN"/>
              <a:t>= gen</a:t>
            </a:r>
            <a:r>
              <a:rPr lang="en-US" altLang="zh-CN" baseline="-25000"/>
              <a:t>R2,B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 – kill</a:t>
            </a:r>
            <a:r>
              <a:rPr lang="en-US" altLang="zh-CN" baseline="-25000"/>
              <a:t>R2,B</a:t>
            </a:r>
            <a:r>
              <a:rPr lang="en-US" altLang="zh-CN"/>
              <a:t>)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R,B </a:t>
            </a:r>
            <a:r>
              <a:rPr lang="en-US" altLang="zh-CN"/>
              <a:t>= kill</a:t>
            </a:r>
            <a:r>
              <a:rPr lang="en-US" altLang="zh-CN" baseline="-25000"/>
              <a:t>R2,B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 – gen</a:t>
            </a:r>
            <a:r>
              <a:rPr lang="en-US" altLang="zh-CN" baseline="-25000"/>
              <a:t>R2,B</a:t>
            </a:r>
            <a:r>
              <a:rPr lang="en-US" altLang="zh-CN"/>
              <a:t>)</a:t>
            </a:r>
            <a:br>
              <a:rPr lang="en-US" altLang="zh-CN"/>
            </a:br>
            <a:r>
              <a:rPr lang="en-US" altLang="zh-CN"/>
              <a:t>G</a:t>
            </a:r>
            <a:r>
              <a:rPr lang="zh-CN" altLang="en-US"/>
              <a:t>：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首节点所有前驱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gen</a:t>
            </a:r>
            <a:r>
              <a:rPr lang="en-US" altLang="zh-CN" baseline="-25000"/>
              <a:t>R1,P</a:t>
            </a:r>
            <a:r>
              <a:rPr lang="zh-CN" altLang="en-US"/>
              <a:t>的并集</a:t>
            </a:r>
            <a:br>
              <a:rPr lang="zh-CN" altLang="en-US"/>
            </a:br>
            <a:r>
              <a:rPr lang="en-US" altLang="zh-CN"/>
              <a:t>K</a:t>
            </a:r>
            <a:r>
              <a:rPr lang="zh-CN" altLang="en-US"/>
              <a:t>：</a:t>
            </a:r>
            <a:r>
              <a:rPr lang="en-US" altLang="zh-CN"/>
              <a:t>R</a:t>
            </a:r>
            <a:r>
              <a:rPr lang="en-US" altLang="zh-CN" baseline="-25000"/>
              <a:t>2</a:t>
            </a:r>
            <a:r>
              <a:rPr lang="zh-CN" altLang="en-US"/>
              <a:t>首节点所有前驱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kill</a:t>
            </a:r>
            <a:r>
              <a:rPr lang="en-US" altLang="zh-CN" baseline="-25000"/>
              <a:t>R1,P</a:t>
            </a:r>
            <a:r>
              <a:rPr lang="zh-CN" altLang="en-US"/>
              <a:t>的交集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>
            <a:extLst>
              <a:ext uri="{FF2B5EF4-FFF2-40B4-BE49-F238E27FC236}">
                <a16:creationId xmlns:a16="http://schemas.microsoft.com/office/drawing/2014/main" id="{8F55FBDC-0509-4629-988A-3CAD939A6D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变换的处理</a:t>
            </a:r>
          </a:p>
        </p:txBody>
      </p:sp>
      <p:sp>
        <p:nvSpPr>
          <p:cNvPr id="820227" name="Rectangle 3">
            <a:extLst>
              <a:ext uri="{FF2B5EF4-FFF2-40B4-BE49-F238E27FC236}">
                <a16:creationId xmlns:a16="http://schemas.microsoft.com/office/drawing/2014/main" id="{568B8A19-0126-4C60-8E09-2731B83C7F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无需考虑环路</a:t>
            </a:r>
          </a:p>
          <a:p>
            <a:pPr marL="609600" indent="-609600"/>
            <a:r>
              <a:rPr lang="zh-CN" altLang="en-US"/>
              <a:t>在</a:t>
            </a:r>
            <a:r>
              <a:rPr lang="en-US" altLang="zh-CN"/>
              <a:t>B</a:t>
            </a:r>
            <a:r>
              <a:rPr lang="zh-CN" altLang="en-US"/>
              <a:t>末尾产生的定义必</a:t>
            </a:r>
            <a:br>
              <a:rPr lang="zh-CN" altLang="en-US"/>
            </a:br>
            <a:r>
              <a:rPr lang="zh-CN" altLang="en-US"/>
              <a:t>是下面两种情况之一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R</a:t>
            </a:r>
            <a:r>
              <a:rPr lang="en-US" altLang="zh-CN" baseline="-25000"/>
              <a:t>1</a:t>
            </a:r>
            <a:r>
              <a:rPr lang="zh-CN" altLang="en-US"/>
              <a:t>中产生，并且不需回边即到达</a:t>
            </a:r>
            <a:r>
              <a:rPr lang="en-US" altLang="zh-CN"/>
              <a:t>B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R</a:t>
            </a:r>
            <a:r>
              <a:rPr lang="en-US" altLang="zh-CN" baseline="-25000"/>
              <a:t>1</a:t>
            </a:r>
            <a:r>
              <a:rPr lang="zh-CN" altLang="en-US"/>
              <a:t>中产生，经一条回边到达首节点的一个前驱，且在首节点到</a:t>
            </a:r>
            <a:r>
              <a:rPr lang="en-US" altLang="zh-CN"/>
              <a:t>B</a:t>
            </a:r>
            <a:r>
              <a:rPr lang="zh-CN" altLang="en-US"/>
              <a:t>的路径中未注销</a:t>
            </a:r>
          </a:p>
          <a:p>
            <a:pPr marL="990600" lvl="1" indent="-533400"/>
            <a:r>
              <a:rPr lang="en-US" altLang="zh-CN"/>
              <a:t>gen</a:t>
            </a:r>
            <a:r>
              <a:rPr lang="en-US" altLang="zh-CN" baseline="-25000"/>
              <a:t>R,B </a:t>
            </a:r>
            <a:r>
              <a:rPr lang="en-US" altLang="zh-CN"/>
              <a:t>= gen</a:t>
            </a:r>
            <a:r>
              <a:rPr lang="en-US" altLang="zh-CN" baseline="-25000"/>
              <a:t>R1,B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 – kill</a:t>
            </a:r>
            <a:r>
              <a:rPr lang="en-US" altLang="zh-CN" baseline="-25000"/>
              <a:t>R1,B</a:t>
            </a:r>
            <a:r>
              <a:rPr lang="en-US" altLang="zh-CN"/>
              <a:t>)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R,B </a:t>
            </a:r>
            <a:r>
              <a:rPr lang="en-US" altLang="zh-CN"/>
              <a:t>= kill</a:t>
            </a:r>
            <a:r>
              <a:rPr lang="en-US" altLang="zh-CN" baseline="-25000"/>
              <a:t>R1,B</a:t>
            </a:r>
            <a:br>
              <a:rPr lang="en-US" altLang="zh-CN"/>
            </a:br>
            <a:r>
              <a:rPr lang="en-US" altLang="zh-CN"/>
              <a:t>G</a:t>
            </a:r>
            <a:r>
              <a:rPr lang="zh-CN" altLang="en-US"/>
              <a:t>：</a:t>
            </a:r>
            <a:r>
              <a:rPr lang="en-US" altLang="zh-CN"/>
              <a:t>R</a:t>
            </a:r>
            <a:r>
              <a:rPr lang="zh-CN" altLang="en-US"/>
              <a:t>中首节点所有前驱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gen</a:t>
            </a:r>
            <a:r>
              <a:rPr lang="en-US" altLang="zh-CN" baseline="-25000"/>
              <a:t>R1,P</a:t>
            </a:r>
            <a:r>
              <a:rPr lang="zh-CN" altLang="en-US"/>
              <a:t>的并集</a:t>
            </a:r>
          </a:p>
        </p:txBody>
      </p:sp>
      <p:pic>
        <p:nvPicPr>
          <p:cNvPr id="820228" name="Picture 4" descr="C:\Documents and Settings\Administrator\My Documents\wg\教学\编译原理\lecture\figures\10\t1genkill.gif">
            <a:extLst>
              <a:ext uri="{FF2B5EF4-FFF2-40B4-BE49-F238E27FC236}">
                <a16:creationId xmlns:a16="http://schemas.microsoft.com/office/drawing/2014/main" id="{76B8AD20-FFEA-4490-A04B-06235BD6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71600"/>
            <a:ext cx="2987675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Rectangle 2">
            <a:extLst>
              <a:ext uri="{FF2B5EF4-FFF2-40B4-BE49-F238E27FC236}">
                <a16:creationId xmlns:a16="http://schemas.microsoft.com/office/drawing/2014/main" id="{3DAD76E5-4370-47CB-BC49-7132B52C4D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10.40</a:t>
            </a:r>
          </a:p>
        </p:txBody>
      </p:sp>
      <p:sp>
        <p:nvSpPr>
          <p:cNvPr id="821251" name="Rectangle 3">
            <a:extLst>
              <a:ext uri="{FF2B5EF4-FFF2-40B4-BE49-F238E27FC236}">
                <a16:creationId xmlns:a16="http://schemas.microsoft.com/office/drawing/2014/main" id="{41C2DE9F-4776-4D1E-8483-60F0FE5F5F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191000"/>
            <a:ext cx="7772400" cy="2514600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由</a:t>
            </a:r>
            <a:r>
              <a:rPr lang="en-US" altLang="zh-CN"/>
              <a:t>C</a:t>
            </a:r>
            <a:r>
              <a:rPr lang="zh-CN" altLang="en-US"/>
              <a:t>消掉</a:t>
            </a:r>
            <a:r>
              <a:rPr lang="en-US" altLang="zh-CN"/>
              <a:t>D</a:t>
            </a:r>
            <a:r>
              <a:rPr lang="zh-CN" altLang="en-US"/>
              <a:t>形成</a:t>
            </a:r>
            <a:r>
              <a:rPr lang="en-US" altLang="zh-CN"/>
              <a:t>R</a:t>
            </a:r>
            <a:r>
              <a:rPr lang="zh-CN" altLang="en-US"/>
              <a:t>，则</a:t>
            </a:r>
          </a:p>
          <a:p>
            <a:pPr lvl="1"/>
            <a:r>
              <a:rPr lang="zh-CN" altLang="en-US"/>
              <a:t>对</a:t>
            </a:r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gen</a:t>
            </a:r>
            <a:r>
              <a:rPr lang="en-US" altLang="zh-CN" baseline="-25000"/>
              <a:t>R,C</a:t>
            </a:r>
            <a:r>
              <a:rPr lang="en-US" altLang="zh-CN"/>
              <a:t>=gen</a:t>
            </a:r>
            <a:r>
              <a:rPr lang="en-US" altLang="zh-CN" baseline="-25000"/>
              <a:t>C,C</a:t>
            </a:r>
            <a:r>
              <a:rPr lang="en-US" altLang="zh-CN"/>
              <a:t>=000, kill</a:t>
            </a:r>
            <a:r>
              <a:rPr lang="en-US" altLang="zh-CN" baseline="-25000"/>
              <a:t>R,C</a:t>
            </a:r>
            <a:r>
              <a:rPr lang="en-US" altLang="zh-CN"/>
              <a:t>=kill</a:t>
            </a:r>
            <a:r>
              <a:rPr lang="en-US" altLang="zh-CN" baseline="-25000"/>
              <a:t>C,C</a:t>
            </a:r>
            <a:r>
              <a:rPr lang="en-US" altLang="zh-CN"/>
              <a:t>=010</a:t>
            </a:r>
          </a:p>
          <a:p>
            <a:pPr lvl="1"/>
            <a:r>
              <a:rPr lang="zh-CN" altLang="en-US"/>
              <a:t>对</a:t>
            </a:r>
            <a:r>
              <a:rPr lang="en-US" altLang="zh-CN"/>
              <a:t>D</a:t>
            </a:r>
            <a:r>
              <a:rPr lang="zh-CN" altLang="en-US"/>
              <a:t>：只有一个前驱</a:t>
            </a:r>
            <a:r>
              <a:rPr lang="en-US" altLang="zh-CN"/>
              <a:t>C</a:t>
            </a:r>
            <a:br>
              <a:rPr lang="en-US" altLang="zh-CN"/>
            </a:br>
            <a:r>
              <a:rPr lang="en-US" altLang="zh-CN"/>
              <a:t>gen</a:t>
            </a:r>
            <a:r>
              <a:rPr lang="en-US" altLang="zh-CN" baseline="-25000"/>
              <a:t>R,D</a:t>
            </a:r>
            <a:r>
              <a:rPr lang="en-US" altLang="zh-CN"/>
              <a:t>=gen</a:t>
            </a:r>
            <a:r>
              <a:rPr lang="en-US" altLang="zh-CN" baseline="-25000"/>
              <a:t>D,D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(gen</a:t>
            </a:r>
            <a:r>
              <a:rPr lang="en-US" altLang="zh-CN" baseline="-25000"/>
              <a:t>C,C</a:t>
            </a:r>
            <a:r>
              <a:rPr lang="en-US" altLang="zh-CN"/>
              <a:t>-kill</a:t>
            </a:r>
            <a:r>
              <a:rPr lang="en-US" altLang="zh-CN" baseline="-25000"/>
              <a:t>D,D</a:t>
            </a:r>
            <a:r>
              <a:rPr lang="en-US" altLang="zh-CN"/>
              <a:t>)=001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R,D</a:t>
            </a:r>
            <a:r>
              <a:rPr lang="en-US" altLang="zh-CN"/>
              <a:t>=kill</a:t>
            </a:r>
            <a:r>
              <a:rPr lang="en-US" altLang="zh-CN" baseline="-25000"/>
              <a:t>D,D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(kill</a:t>
            </a:r>
            <a:r>
              <a:rPr lang="en-US" altLang="zh-CN" baseline="-25000"/>
              <a:t>C,C</a:t>
            </a:r>
            <a:r>
              <a:rPr lang="en-US" altLang="zh-CN"/>
              <a:t>-gen</a:t>
            </a:r>
            <a:r>
              <a:rPr lang="en-US" altLang="zh-CN" baseline="-25000"/>
              <a:t>D,D</a:t>
            </a:r>
            <a:r>
              <a:rPr lang="en-US" altLang="zh-CN"/>
              <a:t>)=010</a:t>
            </a:r>
          </a:p>
        </p:txBody>
      </p:sp>
      <p:pic>
        <p:nvPicPr>
          <p:cNvPr id="821252" name="Picture 4" descr="C:\Documents and Settings\Administrator\My Documents\wg\教学\编译原理\lecture\figures\10\genkillex.gif">
            <a:extLst>
              <a:ext uri="{FF2B5EF4-FFF2-40B4-BE49-F238E27FC236}">
                <a16:creationId xmlns:a16="http://schemas.microsoft.com/office/drawing/2014/main" id="{570E1F58-2537-49B7-878A-B77885C3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71600"/>
            <a:ext cx="2493963" cy="274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21281" name="Group 33">
            <a:extLst>
              <a:ext uri="{FF2B5EF4-FFF2-40B4-BE49-F238E27FC236}">
                <a16:creationId xmlns:a16="http://schemas.microsoft.com/office/drawing/2014/main" id="{7A4844C6-5FF8-4F63-993A-AC216C9AABE5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3352800" cy="2286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85367006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30005951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258509054"/>
                    </a:ext>
                  </a:extLst>
                </a:gridCol>
              </a:tblGrid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块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kill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247046"/>
                  </a:ext>
                </a:extLst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189729"/>
                  </a:ext>
                </a:extLst>
              </a:tr>
              <a:tr h="222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807002"/>
                  </a:ext>
                </a:extLst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855389"/>
                  </a:ext>
                </a:extLst>
              </a:tr>
              <a:tr h="223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4654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161B1C6-5BCF-4757-AF45-998CF531C6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9.5  </a:t>
            </a:r>
            <a:r>
              <a:rPr lang="zh-CN" altLang="en-US"/>
              <a:t>下次引用信息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ABE719F-7077-4C76-8E84-AE1A49C67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rgbClr val="FF3300"/>
                </a:solidFill>
              </a:rPr>
              <a:t>next-use information</a:t>
            </a:r>
          </a:p>
          <a:p>
            <a:pPr eaLnBrk="1" hangingPunct="1"/>
            <a:r>
              <a:rPr lang="zh-CN" altLang="en-US" sz="2800"/>
              <a:t>名字的使用（</a:t>
            </a:r>
            <a:r>
              <a:rPr lang="en-US" altLang="zh-CN" sz="2800">
                <a:solidFill>
                  <a:srgbClr val="FF3300"/>
                </a:solidFill>
              </a:rPr>
              <a:t>use</a:t>
            </a:r>
            <a:r>
              <a:rPr lang="zh-CN" altLang="en-US" sz="2800"/>
              <a:t>）</a:t>
            </a:r>
          </a:p>
          <a:p>
            <a:pPr lvl="1" eaLnBrk="1" hangingPunct="1"/>
            <a:r>
              <a:rPr lang="zh-CN" altLang="en-US" sz="2400"/>
              <a:t>三地址码语句</a:t>
            </a:r>
            <a:r>
              <a:rPr lang="en-US" altLang="zh-CN" sz="2400"/>
              <a:t>i</a:t>
            </a:r>
            <a:r>
              <a:rPr lang="zh-CN" altLang="en-US" sz="2400"/>
              <a:t>为</a:t>
            </a:r>
            <a:r>
              <a:rPr lang="en-US" altLang="zh-CN" sz="2400"/>
              <a:t>x</a:t>
            </a:r>
            <a:r>
              <a:rPr lang="zh-CN" altLang="en-US" sz="2400"/>
              <a:t>赋值</a:t>
            </a:r>
          </a:p>
          <a:p>
            <a:pPr lvl="1" eaLnBrk="1" hangingPunct="1"/>
            <a:r>
              <a:rPr lang="zh-CN" altLang="en-US" sz="2400"/>
              <a:t>语句</a:t>
            </a:r>
            <a:r>
              <a:rPr lang="en-US" altLang="zh-CN" sz="2400"/>
              <a:t>j</a:t>
            </a:r>
            <a:r>
              <a:rPr lang="zh-CN" altLang="en-US" sz="2400"/>
              <a:t>将</a:t>
            </a:r>
            <a:r>
              <a:rPr lang="en-US" altLang="zh-CN" sz="2400"/>
              <a:t>x</a:t>
            </a:r>
            <a:r>
              <a:rPr lang="zh-CN" altLang="en-US" sz="2400"/>
              <a:t>作为运算对象，而</a:t>
            </a:r>
            <a:r>
              <a:rPr lang="en-US" altLang="zh-CN" sz="2400"/>
              <a:t>i</a:t>
            </a:r>
            <a:r>
              <a:rPr lang="zh-CN" altLang="en-US" sz="2400"/>
              <a:t>到</a:t>
            </a:r>
            <a:r>
              <a:rPr lang="en-US" altLang="zh-CN" sz="2400"/>
              <a:t>j</a:t>
            </a:r>
            <a:r>
              <a:rPr lang="zh-CN" altLang="en-US" sz="2400"/>
              <a:t>的控制流路径中无其他对</a:t>
            </a:r>
            <a:r>
              <a:rPr lang="en-US" altLang="zh-CN" sz="2400"/>
              <a:t>x</a:t>
            </a:r>
            <a:r>
              <a:rPr lang="zh-CN" altLang="en-US" sz="2400"/>
              <a:t>赋值的语句</a:t>
            </a:r>
          </a:p>
          <a:p>
            <a:pPr lvl="1" eaLnBrk="1" hangingPunct="1"/>
            <a:r>
              <a:rPr lang="zh-CN" altLang="en-US" sz="2400"/>
              <a:t>语句</a:t>
            </a:r>
            <a:r>
              <a:rPr lang="en-US" altLang="zh-CN" sz="2400"/>
              <a:t>j</a:t>
            </a:r>
            <a:r>
              <a:rPr lang="zh-CN" altLang="en-US" sz="2400">
                <a:solidFill>
                  <a:srgbClr val="FF3300"/>
                </a:solidFill>
              </a:rPr>
              <a:t>使用</a:t>
            </a:r>
            <a:r>
              <a:rPr lang="zh-CN" altLang="en-US" sz="2400"/>
              <a:t>了语句</a:t>
            </a:r>
            <a:r>
              <a:rPr lang="en-US" altLang="zh-CN" sz="2400"/>
              <a:t>i</a:t>
            </a:r>
            <a:r>
              <a:rPr lang="zh-CN" altLang="en-US" sz="2400"/>
              <a:t>计算的</a:t>
            </a:r>
            <a:r>
              <a:rPr lang="en-US" altLang="zh-CN" sz="2400"/>
              <a:t>x</a:t>
            </a:r>
            <a:r>
              <a:rPr lang="zh-CN" altLang="en-US" sz="2400"/>
              <a:t>值</a:t>
            </a:r>
          </a:p>
          <a:p>
            <a:pPr eaLnBrk="1" hangingPunct="1"/>
            <a:r>
              <a:rPr lang="zh-CN" altLang="en-US" sz="2800"/>
              <a:t>对语句</a:t>
            </a:r>
            <a:r>
              <a:rPr lang="en-US" altLang="zh-CN" sz="2800"/>
              <a:t>x := y op z</a:t>
            </a:r>
            <a:r>
              <a:rPr lang="zh-CN" altLang="en-US" sz="2800"/>
              <a:t>，确定</a:t>
            </a:r>
            <a:r>
              <a:rPr lang="en-US" altLang="zh-CN" sz="2800"/>
              <a:t>x</a:t>
            </a:r>
            <a:r>
              <a:rPr lang="zh-CN" altLang="en-US" sz="2800"/>
              <a:t>、</a:t>
            </a:r>
            <a:r>
              <a:rPr lang="en-US" altLang="zh-CN" sz="2800"/>
              <a:t>y</a:t>
            </a:r>
            <a:r>
              <a:rPr lang="zh-CN" altLang="en-US" sz="2800"/>
              <a:t>、</a:t>
            </a:r>
            <a:r>
              <a:rPr lang="en-US" altLang="zh-CN" sz="2800"/>
              <a:t>z</a:t>
            </a:r>
            <a:r>
              <a:rPr lang="zh-CN" altLang="en-US" sz="2800"/>
              <a:t>下次使用的位置，以决定寄存器可否释放</a:t>
            </a:r>
          </a:p>
          <a:p>
            <a:pPr eaLnBrk="1" hangingPunct="1"/>
            <a:r>
              <a:rPr lang="zh-CN" altLang="en-US" sz="2800"/>
              <a:t>由后向前扫描基本块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>
            <a:extLst>
              <a:ext uri="{FF2B5EF4-FFF2-40B4-BE49-F238E27FC236}">
                <a16:creationId xmlns:a16="http://schemas.microsoft.com/office/drawing/2014/main" id="{1D7B4C86-6B4D-4928-BCCF-31590287B3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10.40</a:t>
            </a:r>
            <a:r>
              <a:rPr lang="zh-CN" altLang="en-US"/>
              <a:t>（续）</a:t>
            </a:r>
          </a:p>
        </p:txBody>
      </p:sp>
      <p:sp>
        <p:nvSpPr>
          <p:cNvPr id="822275" name="Rectangle 3">
            <a:extLst>
              <a:ext uri="{FF2B5EF4-FFF2-40B4-BE49-F238E27FC236}">
                <a16:creationId xmlns:a16="http://schemas.microsoft.com/office/drawing/2014/main" id="{9F907D53-44F5-493E-A4B9-789A4BED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105400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1</a:t>
            </a:r>
            <a:r>
              <a:rPr lang="zh-CN" altLang="en-US"/>
              <a:t>由</a:t>
            </a:r>
            <a:r>
              <a:rPr lang="en-US" altLang="zh-CN"/>
              <a:t>R</a:t>
            </a:r>
            <a:r>
              <a:rPr lang="zh-CN" altLang="en-US"/>
              <a:t>形成</a:t>
            </a:r>
            <a:r>
              <a:rPr lang="en-US" altLang="zh-CN"/>
              <a:t>S</a:t>
            </a:r>
            <a:r>
              <a:rPr lang="zh-CN" altLang="en-US"/>
              <a:t>，则</a:t>
            </a:r>
          </a:p>
          <a:p>
            <a:pPr lvl="1"/>
            <a:r>
              <a:rPr lang="en-US" altLang="zh-CN"/>
              <a:t>kill</a:t>
            </a:r>
            <a:r>
              <a:rPr lang="zh-CN" altLang="en-US"/>
              <a:t>不变：</a:t>
            </a:r>
            <a:r>
              <a:rPr lang="en-US" altLang="zh-CN"/>
              <a:t>kill</a:t>
            </a:r>
            <a:r>
              <a:rPr lang="en-US" altLang="zh-CN" baseline="-25000"/>
              <a:t>S,C</a:t>
            </a:r>
            <a:r>
              <a:rPr lang="en-US" altLang="zh-CN"/>
              <a:t>=kill</a:t>
            </a:r>
            <a:r>
              <a:rPr lang="en-US" altLang="zh-CN" baseline="-25000"/>
              <a:t>R,C</a:t>
            </a:r>
            <a:r>
              <a:rPr lang="en-US" altLang="zh-CN"/>
              <a:t>=000, kill</a:t>
            </a:r>
            <a:r>
              <a:rPr lang="en-US" altLang="zh-CN" baseline="-25000"/>
              <a:t>S,D</a:t>
            </a:r>
            <a:r>
              <a:rPr lang="en-US" altLang="zh-CN"/>
              <a:t>=kill</a:t>
            </a:r>
            <a:r>
              <a:rPr lang="en-US" altLang="zh-CN" baseline="-25000"/>
              <a:t>R,D</a:t>
            </a:r>
            <a:r>
              <a:rPr lang="en-US" altLang="zh-CN"/>
              <a:t>=010</a:t>
            </a:r>
          </a:p>
          <a:p>
            <a:pPr lvl="1">
              <a:spcBef>
                <a:spcPct val="0"/>
              </a:spcBef>
            </a:pPr>
            <a:r>
              <a:rPr lang="zh-CN" altLang="en-US"/>
              <a:t>计算</a:t>
            </a:r>
            <a:r>
              <a:rPr lang="en-US" altLang="zh-CN"/>
              <a:t>gen</a:t>
            </a:r>
            <a:r>
              <a:rPr lang="zh-CN" altLang="en-US"/>
              <a:t>：唯一回边是</a:t>
            </a:r>
            <a:r>
              <a:rPr lang="en-US" altLang="zh-CN"/>
              <a:t>D</a:t>
            </a:r>
            <a:r>
              <a:rPr lang="en-US" altLang="zh-CN">
                <a:sym typeface="Wingdings" panose="05000000000000000000" pitchFamily="2" charset="2"/>
              </a:rPr>
              <a:t>C</a:t>
            </a:r>
            <a:r>
              <a:rPr lang="zh-CN" altLang="en-US">
                <a:sym typeface="Wingdings" panose="05000000000000000000" pitchFamily="2" charset="2"/>
              </a:rPr>
              <a:t>，则</a:t>
            </a:r>
            <a:br>
              <a:rPr lang="zh-CN" altLang="en-US"/>
            </a:br>
            <a:r>
              <a:rPr lang="en-US" altLang="zh-CN"/>
              <a:t>gen</a:t>
            </a:r>
            <a:r>
              <a:rPr lang="en-US" altLang="zh-CN" baseline="-25000"/>
              <a:t>S,C</a:t>
            </a:r>
            <a:r>
              <a:rPr lang="en-US" altLang="zh-CN"/>
              <a:t>=gen</a:t>
            </a:r>
            <a:r>
              <a:rPr lang="en-US" altLang="zh-CN" baseline="-25000"/>
              <a:t>R,C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(gen</a:t>
            </a:r>
            <a:r>
              <a:rPr lang="en-US" altLang="zh-CN" baseline="-25000"/>
              <a:t>R,D</a:t>
            </a:r>
            <a:r>
              <a:rPr lang="en-US" altLang="zh-CN"/>
              <a:t>-kill</a:t>
            </a:r>
            <a:r>
              <a:rPr lang="en-US" altLang="zh-CN" baseline="-25000"/>
              <a:t>R,C</a:t>
            </a:r>
            <a:r>
              <a:rPr lang="en-US" altLang="zh-CN"/>
              <a:t>)=001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S,D</a:t>
            </a:r>
            <a:r>
              <a:rPr lang="en-US" altLang="zh-CN"/>
              <a:t>=kill</a:t>
            </a:r>
            <a:r>
              <a:rPr lang="en-US" altLang="zh-CN" baseline="-25000"/>
              <a:t>R,D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(kill</a:t>
            </a:r>
            <a:r>
              <a:rPr lang="en-US" altLang="zh-CN" baseline="-25000"/>
              <a:t>R,D</a:t>
            </a:r>
            <a:r>
              <a:rPr lang="en-US" altLang="zh-CN"/>
              <a:t>-gen</a:t>
            </a:r>
            <a:r>
              <a:rPr lang="en-US" altLang="zh-CN" baseline="-25000"/>
              <a:t>R,D</a:t>
            </a:r>
            <a:r>
              <a:rPr lang="en-US" altLang="zh-CN"/>
              <a:t>)=001</a:t>
            </a:r>
          </a:p>
          <a:p>
            <a:r>
              <a:rPr lang="zh-CN" altLang="en-US"/>
              <a:t>对区域</a:t>
            </a:r>
            <a:r>
              <a:rPr lang="en-US" altLang="zh-CN"/>
              <a:t>T</a:t>
            </a:r>
            <a:r>
              <a:rPr lang="zh-CN" altLang="en-US"/>
              <a:t>的计算类似</a:t>
            </a:r>
          </a:p>
          <a:p>
            <a:pPr lvl="1"/>
            <a:r>
              <a:rPr lang="en-US" altLang="zh-CN"/>
              <a:t>gen</a:t>
            </a:r>
            <a:r>
              <a:rPr lang="en-US" altLang="zh-CN" baseline="-25000"/>
              <a:t>T,A</a:t>
            </a:r>
            <a:r>
              <a:rPr lang="en-US" altLang="zh-CN"/>
              <a:t>=100, kill</a:t>
            </a:r>
            <a:r>
              <a:rPr lang="en-US" altLang="zh-CN" baseline="-25000"/>
              <a:t>T,A</a:t>
            </a:r>
            <a:r>
              <a:rPr lang="en-US" altLang="zh-CN"/>
              <a:t>=010, gen</a:t>
            </a:r>
            <a:r>
              <a:rPr lang="en-US" altLang="zh-CN" baseline="-25000"/>
              <a:t>T,B</a:t>
            </a:r>
            <a:r>
              <a:rPr lang="en-US" altLang="zh-CN"/>
              <a:t>=010, kill</a:t>
            </a:r>
            <a:r>
              <a:rPr lang="en-US" altLang="zh-CN" baseline="-25000"/>
              <a:t>T,B</a:t>
            </a:r>
            <a:r>
              <a:rPr lang="en-US" altLang="zh-CN"/>
              <a:t>=101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>
            <a:extLst>
              <a:ext uri="{FF2B5EF4-FFF2-40B4-BE49-F238E27FC236}">
                <a16:creationId xmlns:a16="http://schemas.microsoft.com/office/drawing/2014/main" id="{1E8B0730-D1E0-46E4-B054-43B1C062C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10.40</a:t>
            </a:r>
            <a:r>
              <a:rPr lang="zh-CN" altLang="en-US"/>
              <a:t>（续）</a:t>
            </a:r>
          </a:p>
        </p:txBody>
      </p:sp>
      <p:sp>
        <p:nvSpPr>
          <p:cNvPr id="823299" name="Rectangle 3">
            <a:extLst>
              <a:ext uri="{FF2B5EF4-FFF2-40B4-BE49-F238E27FC236}">
                <a16:creationId xmlns:a16="http://schemas.microsoft.com/office/drawing/2014/main" id="{0F525CA7-D3F8-45D8-A46B-8247B33C1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964488" cy="5105400"/>
          </a:xfrm>
        </p:spPr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</a:t>
            </a:r>
            <a:r>
              <a:rPr lang="en-US" altLang="zh-CN" baseline="-25000"/>
              <a:t>2</a:t>
            </a:r>
            <a:r>
              <a:rPr lang="zh-CN" altLang="en-US"/>
              <a:t>由</a:t>
            </a:r>
            <a:r>
              <a:rPr lang="en-US" altLang="zh-CN"/>
              <a:t>T</a:t>
            </a:r>
            <a:r>
              <a:rPr lang="zh-CN" altLang="en-US"/>
              <a:t>消掉</a:t>
            </a:r>
            <a:r>
              <a:rPr lang="en-US" altLang="zh-CN"/>
              <a:t>S</a:t>
            </a:r>
            <a:r>
              <a:rPr lang="zh-CN" altLang="en-US"/>
              <a:t>形成最终单一节点</a:t>
            </a:r>
          </a:p>
          <a:p>
            <a:pPr lvl="1"/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的</a:t>
            </a:r>
            <a:r>
              <a:rPr lang="en-US" altLang="zh-CN"/>
              <a:t>gen</a:t>
            </a:r>
            <a:r>
              <a:rPr lang="zh-CN" altLang="en-US"/>
              <a:t>和</a:t>
            </a:r>
            <a:r>
              <a:rPr lang="en-US" altLang="zh-CN"/>
              <a:t>kill</a:t>
            </a:r>
            <a:r>
              <a:rPr lang="zh-CN" altLang="en-US"/>
              <a:t>不变</a:t>
            </a:r>
          </a:p>
          <a:p>
            <a:pPr lvl="1"/>
            <a:r>
              <a:rPr lang="zh-CN" altLang="en-US"/>
              <a:t>对</a:t>
            </a:r>
            <a:r>
              <a:rPr lang="en-US" altLang="zh-CN"/>
              <a:t>C</a:t>
            </a:r>
            <a:r>
              <a:rPr lang="zh-CN" altLang="en-US"/>
              <a:t>、</a:t>
            </a:r>
            <a:r>
              <a:rPr lang="en-US" altLang="zh-CN"/>
              <a:t>D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有两个前驱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，则</a:t>
            </a:r>
            <a:br>
              <a:rPr lang="zh-CN" altLang="en-US"/>
            </a:br>
            <a:r>
              <a:rPr lang="en-US" altLang="zh-CN"/>
              <a:t>G=gen</a:t>
            </a:r>
            <a:r>
              <a:rPr lang="en-US" altLang="zh-CN" baseline="-25000"/>
              <a:t>T,A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gen</a:t>
            </a:r>
            <a:r>
              <a:rPr lang="en-US" altLang="zh-CN" baseline="-25000"/>
              <a:t>T,B</a:t>
            </a:r>
            <a:r>
              <a:rPr lang="en-US" altLang="zh-CN"/>
              <a:t>=110</a:t>
            </a:r>
            <a:br>
              <a:rPr lang="en-US" altLang="zh-CN"/>
            </a:br>
            <a:r>
              <a:rPr lang="en-US" altLang="zh-CN"/>
              <a:t>K=kill</a:t>
            </a:r>
            <a:r>
              <a:rPr lang="en-US" altLang="zh-CN" baseline="-25000"/>
              <a:t>T,A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/>
              <a:t>kill</a:t>
            </a:r>
            <a:r>
              <a:rPr lang="en-US" altLang="zh-CN" baseline="-25000"/>
              <a:t>T,B</a:t>
            </a:r>
            <a:r>
              <a:rPr lang="en-US" altLang="zh-CN"/>
              <a:t>=000</a:t>
            </a:r>
            <a:br>
              <a:rPr lang="en-US" altLang="zh-CN"/>
            </a:br>
            <a:r>
              <a:rPr lang="zh-CN" altLang="en-US"/>
              <a:t>计算</a:t>
            </a:r>
            <a:r>
              <a:rPr lang="en-US" altLang="zh-CN"/>
              <a:t>gen</a:t>
            </a:r>
            <a:r>
              <a:rPr lang="zh-CN" altLang="en-US"/>
              <a:t>和</a:t>
            </a:r>
            <a:r>
              <a:rPr lang="en-US" altLang="zh-CN"/>
              <a:t>kill</a:t>
            </a:r>
            <a:br>
              <a:rPr lang="en-US" altLang="zh-CN"/>
            </a:br>
            <a:r>
              <a:rPr lang="en-US" altLang="zh-CN"/>
              <a:t>gen</a:t>
            </a:r>
            <a:r>
              <a:rPr lang="en-US" altLang="zh-CN" baseline="-25000"/>
              <a:t>U,C</a:t>
            </a:r>
            <a:r>
              <a:rPr lang="en-US" altLang="zh-CN"/>
              <a:t>=gen</a:t>
            </a:r>
            <a:r>
              <a:rPr lang="en-US" altLang="zh-CN" baseline="-25000"/>
              <a:t>S,C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(G-kill</a:t>
            </a:r>
            <a:r>
              <a:rPr lang="en-US" altLang="zh-CN" baseline="-25000"/>
              <a:t>S,C</a:t>
            </a:r>
            <a:r>
              <a:rPr lang="en-US" altLang="zh-CN"/>
              <a:t>)=101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U,C</a:t>
            </a:r>
            <a:r>
              <a:rPr lang="en-US" altLang="zh-CN"/>
              <a:t>=kill</a:t>
            </a:r>
            <a:r>
              <a:rPr lang="en-US" altLang="zh-CN" baseline="-25000"/>
              <a:t>S,C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(K-gen</a:t>
            </a:r>
            <a:r>
              <a:rPr lang="en-US" altLang="zh-CN" baseline="-25000"/>
              <a:t>S,C</a:t>
            </a:r>
            <a:r>
              <a:rPr lang="en-US" altLang="zh-CN"/>
              <a:t>)=010</a:t>
            </a:r>
            <a:br>
              <a:rPr lang="en-US" altLang="zh-CN"/>
            </a:br>
            <a:r>
              <a:rPr lang="en-US" altLang="zh-CN"/>
              <a:t>gen</a:t>
            </a:r>
            <a:r>
              <a:rPr lang="en-US" altLang="zh-CN" baseline="-25000"/>
              <a:t>U,D</a:t>
            </a:r>
            <a:r>
              <a:rPr lang="en-US" altLang="zh-CN"/>
              <a:t>=gen</a:t>
            </a:r>
            <a:r>
              <a:rPr lang="en-US" altLang="zh-CN" baseline="-25000"/>
              <a:t>S,D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(G-kill</a:t>
            </a:r>
            <a:r>
              <a:rPr lang="en-US" altLang="zh-CN" baseline="-25000"/>
              <a:t>S,D</a:t>
            </a:r>
            <a:r>
              <a:rPr lang="en-US" altLang="zh-CN"/>
              <a:t>)=101</a:t>
            </a:r>
            <a:br>
              <a:rPr lang="en-US" altLang="zh-CN"/>
            </a:br>
            <a:r>
              <a:rPr lang="en-US" altLang="zh-CN"/>
              <a:t>kill</a:t>
            </a:r>
            <a:r>
              <a:rPr lang="en-US" altLang="zh-CN" baseline="-25000"/>
              <a:t>U,D</a:t>
            </a:r>
            <a:r>
              <a:rPr lang="en-US" altLang="zh-CN"/>
              <a:t>=kill</a:t>
            </a:r>
            <a:r>
              <a:rPr lang="en-US" altLang="zh-CN" baseline="-25000"/>
              <a:t>S,D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(K-gen</a:t>
            </a:r>
            <a:r>
              <a:rPr lang="en-US" altLang="zh-CN" baseline="-25000"/>
              <a:t>S,D</a:t>
            </a:r>
            <a:r>
              <a:rPr lang="en-US" altLang="zh-CN"/>
              <a:t>)=010</a:t>
            </a:r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>
            <a:extLst>
              <a:ext uri="{FF2B5EF4-FFF2-40B4-BE49-F238E27FC236}">
                <a16:creationId xmlns:a16="http://schemas.microsoft.com/office/drawing/2014/main" id="{E8864C26-6244-44E1-80D4-AA8405A09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10.17 </a:t>
            </a:r>
            <a:r>
              <a:rPr lang="zh-CN" altLang="en-US"/>
              <a:t>基于结构的到达定义</a:t>
            </a:r>
          </a:p>
        </p:txBody>
      </p:sp>
      <p:sp>
        <p:nvSpPr>
          <p:cNvPr id="824323" name="Rectangle 3">
            <a:extLst>
              <a:ext uri="{FF2B5EF4-FFF2-40B4-BE49-F238E27FC236}">
                <a16:creationId xmlns:a16="http://schemas.microsoft.com/office/drawing/2014/main" id="{1E676202-EE8B-4B7C-B5B0-FB60754CBB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输入：可约流图</a:t>
            </a:r>
            <a:r>
              <a:rPr lang="en-US" altLang="zh-CN" sz="2800"/>
              <a:t>G</a:t>
            </a:r>
            <a:r>
              <a:rPr lang="zh-CN" altLang="en-US" sz="2800"/>
              <a:t>以及</a:t>
            </a:r>
            <a:r>
              <a:rPr lang="en-US" altLang="zh-CN" sz="2800"/>
              <a:t>G</a:t>
            </a:r>
            <a:r>
              <a:rPr lang="zh-CN" altLang="en-US" sz="2800"/>
              <a:t>中每个块</a:t>
            </a:r>
            <a:r>
              <a:rPr lang="en-US" altLang="zh-CN" sz="2800"/>
              <a:t>B</a:t>
            </a:r>
            <a:r>
              <a:rPr lang="zh-CN" altLang="en-US" sz="2800"/>
              <a:t>的定义集合</a:t>
            </a:r>
            <a:r>
              <a:rPr lang="en-US" altLang="zh-CN" sz="2800"/>
              <a:t>gen[B]</a:t>
            </a:r>
            <a:r>
              <a:rPr lang="zh-CN" altLang="en-US" sz="2800"/>
              <a:t>和</a:t>
            </a:r>
            <a:r>
              <a:rPr lang="en-US" altLang="zh-CN" sz="2800"/>
              <a:t>kill[B]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输出：每个块</a:t>
            </a:r>
            <a:r>
              <a:rPr lang="en-US" altLang="zh-CN" sz="2800"/>
              <a:t>B</a:t>
            </a:r>
            <a:r>
              <a:rPr lang="zh-CN" altLang="en-US" sz="2800"/>
              <a:t>的</a:t>
            </a:r>
            <a:r>
              <a:rPr lang="en-US" altLang="zh-CN" sz="2800"/>
              <a:t>in[B]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找出</a:t>
            </a:r>
            <a:r>
              <a:rPr lang="en-US" altLang="zh-CN" sz="2400"/>
              <a:t>G</a:t>
            </a:r>
            <a:r>
              <a:rPr lang="zh-CN" altLang="en-US" sz="2400"/>
              <a:t>的</a:t>
            </a:r>
            <a:r>
              <a:rPr lang="en-US" altLang="zh-CN" sz="2400"/>
              <a:t>(T</a:t>
            </a:r>
            <a:r>
              <a:rPr lang="en-US" altLang="zh-CN" sz="2400" baseline="-25000"/>
              <a:t>1</a:t>
            </a:r>
            <a:r>
              <a:rPr lang="en-US" altLang="zh-CN" sz="2400"/>
              <a:t>, T</a:t>
            </a:r>
            <a:r>
              <a:rPr lang="en-US" altLang="zh-CN" sz="2400" baseline="-25000"/>
              <a:t>2</a:t>
            </a:r>
            <a:r>
              <a:rPr lang="en-US" altLang="zh-CN" sz="2400"/>
              <a:t>)</a:t>
            </a:r>
            <a:r>
              <a:rPr lang="zh-CN" altLang="en-US" sz="2400"/>
              <a:t>分解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对分解中的每个区域</a:t>
            </a:r>
            <a:r>
              <a:rPr lang="en-US" altLang="zh-CN" sz="2400"/>
              <a:t>R</a:t>
            </a:r>
            <a:r>
              <a:rPr lang="zh-CN" altLang="en-US" sz="2400"/>
              <a:t>，从内向外计算</a:t>
            </a:r>
            <a:r>
              <a:rPr lang="en-US" altLang="zh-CN" sz="2400"/>
              <a:t>R</a:t>
            </a:r>
            <a:r>
              <a:rPr lang="zh-CN" altLang="en-US" sz="2400"/>
              <a:t>中每个块</a:t>
            </a:r>
            <a:r>
              <a:rPr lang="en-US" altLang="zh-CN" sz="2400"/>
              <a:t>B</a:t>
            </a:r>
            <a:r>
              <a:rPr lang="zh-CN" altLang="en-US" sz="2400"/>
              <a:t>的</a:t>
            </a:r>
            <a:r>
              <a:rPr lang="en-US" altLang="zh-CN" sz="2400"/>
              <a:t>gen</a:t>
            </a:r>
            <a:r>
              <a:rPr lang="en-US" altLang="zh-CN" sz="2400" baseline="-25000"/>
              <a:t>R,B</a:t>
            </a:r>
            <a:r>
              <a:rPr lang="zh-CN" altLang="en-US" sz="2400"/>
              <a:t>和</a:t>
            </a:r>
            <a:r>
              <a:rPr lang="en-US" altLang="zh-CN" sz="2400"/>
              <a:t>kill</a:t>
            </a:r>
            <a:r>
              <a:rPr lang="en-US" altLang="zh-CN" sz="2400" baseline="-25000"/>
              <a:t>R,B</a:t>
            </a:r>
            <a:endParaRPr lang="en-US" altLang="zh-CN" sz="240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如果</a:t>
            </a:r>
            <a:r>
              <a:rPr lang="en-US" altLang="zh-CN" sz="2400"/>
              <a:t>U</a:t>
            </a:r>
            <a:r>
              <a:rPr lang="zh-CN" altLang="en-US" sz="2400"/>
              <a:t>是整个图构成的区域的名字，那么对每个块</a:t>
            </a:r>
            <a:r>
              <a:rPr lang="en-US" altLang="zh-CN" sz="2400"/>
              <a:t>B</a:t>
            </a:r>
            <a:r>
              <a:rPr lang="zh-CN" altLang="en-US" sz="2400"/>
              <a:t>，</a:t>
            </a:r>
            <a:r>
              <a:rPr lang="en-US" altLang="zh-CN" sz="2400"/>
              <a:t>in[B]</a:t>
            </a:r>
            <a:r>
              <a:rPr lang="zh-CN" altLang="en-US" sz="2400"/>
              <a:t>设置为</a:t>
            </a:r>
            <a:r>
              <a:rPr lang="en-US" altLang="zh-CN" sz="2400"/>
              <a:t>B</a:t>
            </a:r>
            <a:r>
              <a:rPr lang="zh-CN" altLang="en-US" sz="2400"/>
              <a:t>的所有前驱</a:t>
            </a:r>
            <a:r>
              <a:rPr lang="en-US" altLang="zh-CN" sz="2400"/>
              <a:t>P</a:t>
            </a:r>
            <a:r>
              <a:rPr lang="zh-CN" altLang="en-US" sz="2400"/>
              <a:t>的</a:t>
            </a:r>
            <a:r>
              <a:rPr lang="en-US" altLang="zh-CN" sz="2400"/>
              <a:t>gen</a:t>
            </a:r>
            <a:r>
              <a:rPr lang="en-US" altLang="zh-CN" sz="2400" baseline="-25000"/>
              <a:t>U,P</a:t>
            </a:r>
            <a:r>
              <a:rPr lang="zh-CN" altLang="en-US" sz="2400"/>
              <a:t>的并集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>
            <a:extLst>
              <a:ext uri="{FF2B5EF4-FFF2-40B4-BE49-F238E27FC236}">
                <a16:creationId xmlns:a16="http://schemas.microsoft.com/office/drawing/2014/main" id="{794659DD-A5CC-40EF-B2BE-12AE56B43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10.10.3  </a:t>
            </a:r>
            <a:r>
              <a:rPr lang="zh-CN" altLang="en-US"/>
              <a:t>速度上的改进</a:t>
            </a:r>
          </a:p>
        </p:txBody>
      </p:sp>
      <p:sp>
        <p:nvSpPr>
          <p:cNvPr id="825347" name="Rectangle 3">
            <a:extLst>
              <a:ext uri="{FF2B5EF4-FFF2-40B4-BE49-F238E27FC236}">
                <a16:creationId xmlns:a16="http://schemas.microsoft.com/office/drawing/2014/main" id="{F0C05D10-AF0F-4F11-97B6-531897DE6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zh-CN" altLang="en-US" sz="2800"/>
              <a:t>若有转移函数</a:t>
            </a:r>
            <a:r>
              <a:rPr lang="en-US" altLang="zh-CN" sz="2800"/>
              <a:t>G∪(S-K)</a:t>
            </a:r>
            <a:r>
              <a:rPr lang="zh-CN" altLang="en-US" sz="2800"/>
              <a:t>，从</a:t>
            </a:r>
            <a:r>
              <a:rPr lang="en-US" altLang="zh-CN" sz="2800"/>
              <a:t>K</a:t>
            </a:r>
            <a:r>
              <a:rPr lang="zh-CN" altLang="en-US" sz="2800"/>
              <a:t>中删除某些成员不会改变函数，因此</a:t>
            </a:r>
            <a:r>
              <a:rPr lang="en-US" altLang="zh-CN" sz="2800"/>
              <a:t>T</a:t>
            </a:r>
            <a:r>
              <a:rPr lang="en-US" altLang="zh-CN" sz="2800" baseline="-25000"/>
              <a:t>2</a:t>
            </a:r>
            <a:r>
              <a:rPr lang="zh-CN" altLang="en-US" sz="2800"/>
              <a:t>变换计算中的</a:t>
            </a:r>
            <a:br>
              <a:rPr lang="zh-CN" altLang="en-US" sz="2800"/>
            </a:br>
            <a:r>
              <a:rPr lang="en-US" altLang="zh-CN" sz="2800"/>
              <a:t>kill</a:t>
            </a:r>
            <a:r>
              <a:rPr lang="en-US" altLang="zh-CN" sz="2800" baseline="-25000"/>
              <a:t>R,B</a:t>
            </a:r>
            <a:r>
              <a:rPr lang="en-US" altLang="zh-CN" sz="2800"/>
              <a:t>=kill</a:t>
            </a:r>
            <a:r>
              <a:rPr lang="en-US" altLang="zh-CN" sz="2800" baseline="-25000"/>
              <a:t>R2,B</a:t>
            </a:r>
            <a:r>
              <a:rPr lang="en-US" altLang="zh-CN" sz="2800"/>
              <a:t>∪(K-gen</a:t>
            </a:r>
            <a:r>
              <a:rPr lang="en-US" altLang="zh-CN" sz="2800" baseline="-25000"/>
              <a:t>R2,B</a:t>
            </a:r>
            <a:r>
              <a:rPr lang="en-US" altLang="zh-CN" sz="2800"/>
              <a:t>)   </a:t>
            </a:r>
            <a:r>
              <a:rPr lang="zh-CN" altLang="en-US" sz="2800"/>
              <a:t>可用下式替代</a:t>
            </a:r>
            <a:br>
              <a:rPr lang="zh-CN" altLang="en-US" sz="2800"/>
            </a:br>
            <a:r>
              <a:rPr lang="en-US" altLang="zh-CN" sz="2800"/>
              <a:t>kill</a:t>
            </a:r>
            <a:r>
              <a:rPr lang="en-US" altLang="zh-CN" sz="2800" baseline="-25000"/>
              <a:t>R,B</a:t>
            </a:r>
            <a:r>
              <a:rPr lang="en-US" altLang="zh-CN" sz="2800"/>
              <a:t>=kill</a:t>
            </a:r>
            <a:r>
              <a:rPr lang="en-US" altLang="zh-CN" sz="2800" baseline="-25000"/>
              <a:t>R2,B</a:t>
            </a:r>
            <a:r>
              <a:rPr lang="en-US" altLang="zh-CN" sz="2800"/>
              <a:t>∪K</a:t>
            </a:r>
          </a:p>
          <a:p>
            <a:pPr marL="609600" indent="-609600">
              <a:lnSpc>
                <a:spcPct val="90000"/>
              </a:lnSpc>
            </a:pPr>
            <a:r>
              <a:rPr lang="zh-CN" altLang="en-US" sz="2800"/>
              <a:t>一般操作序列：先使用</a:t>
            </a:r>
            <a:r>
              <a:rPr lang="en-US" altLang="zh-CN" sz="2800"/>
              <a:t>T</a:t>
            </a:r>
            <a:r>
              <a:rPr lang="en-US" altLang="zh-CN" sz="2800" baseline="-25000"/>
              <a:t>2</a:t>
            </a:r>
            <a:r>
              <a:rPr lang="zh-CN" altLang="en-US" sz="2800"/>
              <a:t>变换，用</a:t>
            </a:r>
            <a:r>
              <a:rPr lang="en-US" altLang="zh-CN" sz="2800"/>
              <a:t>R</a:t>
            </a:r>
            <a:r>
              <a:rPr lang="en-US" altLang="zh-CN" sz="2800" baseline="-25000"/>
              <a:t>1</a:t>
            </a:r>
            <a:r>
              <a:rPr lang="zh-CN" altLang="en-US" sz="2800"/>
              <a:t>消掉</a:t>
            </a:r>
            <a:r>
              <a:rPr lang="en-US" altLang="zh-CN" sz="2800"/>
              <a:t>R</a:t>
            </a:r>
            <a:r>
              <a:rPr lang="en-US" altLang="zh-CN" sz="2800" baseline="-25000"/>
              <a:t>2</a:t>
            </a:r>
            <a:r>
              <a:rPr lang="zh-CN" altLang="en-US" sz="2800"/>
              <a:t>，而存在</a:t>
            </a:r>
            <a:r>
              <a:rPr lang="en-US" altLang="zh-CN" sz="2800"/>
              <a:t>R</a:t>
            </a:r>
            <a:r>
              <a:rPr lang="en-US" altLang="zh-CN" sz="2800" baseline="-25000"/>
              <a:t>2</a:t>
            </a:r>
            <a:r>
              <a:rPr lang="zh-CN" altLang="en-US" sz="2800"/>
              <a:t>到</a:t>
            </a:r>
            <a:r>
              <a:rPr lang="en-US" altLang="zh-CN" sz="2800"/>
              <a:t>R</a:t>
            </a:r>
            <a:r>
              <a:rPr lang="en-US" altLang="zh-CN" sz="2800" baseline="-25000"/>
              <a:t>1</a:t>
            </a:r>
            <a:r>
              <a:rPr lang="zh-CN" altLang="en-US" sz="2800"/>
              <a:t>首节点的回边，然后即可使用</a:t>
            </a:r>
            <a:r>
              <a:rPr lang="en-US" altLang="zh-CN" sz="2800"/>
              <a:t>T</a:t>
            </a:r>
            <a:r>
              <a:rPr lang="en-US" altLang="zh-CN" sz="2800" baseline="-25000"/>
              <a:t>1</a:t>
            </a:r>
            <a:r>
              <a:rPr lang="zh-CN" altLang="en-US" sz="2800"/>
              <a:t>变换，可用下列计算替代两个步骤的计算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/>
              <a:t>使用</a:t>
            </a:r>
            <a:r>
              <a:rPr lang="en-US" altLang="zh-CN" sz="2400"/>
              <a:t>T</a:t>
            </a:r>
            <a:r>
              <a:rPr lang="en-US" altLang="zh-CN" sz="2400" baseline="-25000"/>
              <a:t>2</a:t>
            </a:r>
            <a:r>
              <a:rPr lang="zh-CN" altLang="en-US" sz="2400"/>
              <a:t>规则，计算</a:t>
            </a:r>
            <a:r>
              <a:rPr lang="en-US" altLang="zh-CN" sz="2400"/>
              <a:t>R</a:t>
            </a:r>
            <a:r>
              <a:rPr lang="en-US" altLang="zh-CN" sz="2400" baseline="-25000"/>
              <a:t>1</a:t>
            </a:r>
            <a:r>
              <a:rPr lang="zh-CN" altLang="en-US" sz="2400"/>
              <a:t>首节点在</a:t>
            </a:r>
            <a:r>
              <a:rPr lang="en-US" altLang="zh-CN" sz="2400"/>
              <a:t>R</a:t>
            </a:r>
            <a:r>
              <a:rPr lang="en-US" altLang="zh-CN" sz="2400" baseline="-25000"/>
              <a:t>2</a:t>
            </a:r>
            <a:r>
              <a:rPr lang="zh-CN" altLang="en-US" sz="2400"/>
              <a:t>中的所有前驱节点的新的转移函数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/>
              <a:t>使用</a:t>
            </a:r>
            <a:r>
              <a:rPr lang="en-US" altLang="zh-CN" sz="2400"/>
              <a:t>T</a:t>
            </a:r>
            <a:r>
              <a:rPr lang="en-US" altLang="zh-CN" sz="2400" baseline="-25000"/>
              <a:t>1</a:t>
            </a:r>
            <a:r>
              <a:rPr lang="zh-CN" altLang="en-US" sz="2400"/>
              <a:t>规则，计算</a:t>
            </a:r>
            <a:r>
              <a:rPr lang="en-US" altLang="zh-CN" sz="2400"/>
              <a:t>R</a:t>
            </a:r>
            <a:r>
              <a:rPr lang="en-US" altLang="zh-CN" sz="2400" baseline="-25000"/>
              <a:t>1</a:t>
            </a:r>
            <a:r>
              <a:rPr lang="zh-CN" altLang="en-US" sz="2400"/>
              <a:t>中所有节点的新的转移函数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/>
              <a:t>使用</a:t>
            </a:r>
            <a:r>
              <a:rPr lang="en-US" altLang="zh-CN" sz="2400"/>
              <a:t>T</a:t>
            </a:r>
            <a:r>
              <a:rPr lang="en-US" altLang="zh-CN" sz="2400" baseline="-25000"/>
              <a:t>2</a:t>
            </a:r>
            <a:r>
              <a:rPr lang="zh-CN" altLang="en-US" sz="2400"/>
              <a:t>规则，计算</a:t>
            </a:r>
            <a:r>
              <a:rPr lang="en-US" altLang="zh-CN" sz="2400"/>
              <a:t>R</a:t>
            </a:r>
            <a:r>
              <a:rPr lang="en-US" altLang="zh-CN" sz="2400" baseline="-25000"/>
              <a:t>2</a:t>
            </a:r>
            <a:r>
              <a:rPr lang="zh-CN" altLang="en-US" sz="2400"/>
              <a:t>中所有节点的新的转移函数</a:t>
            </a:r>
          </a:p>
          <a:p>
            <a:pPr marL="990600" lvl="1" indent="-533400">
              <a:lnSpc>
                <a:spcPct val="90000"/>
              </a:lnSpc>
            </a:pPr>
            <a:r>
              <a:rPr lang="zh-CN" altLang="en-US" sz="2400"/>
              <a:t>因为：应用</a:t>
            </a:r>
            <a:r>
              <a:rPr lang="en-US" altLang="zh-CN" sz="2400"/>
              <a:t>T</a:t>
            </a:r>
            <a:r>
              <a:rPr lang="en-US" altLang="zh-CN" sz="2400" baseline="-25000"/>
              <a:t>1</a:t>
            </a:r>
            <a:r>
              <a:rPr lang="zh-CN" altLang="en-US" sz="2400"/>
              <a:t>的反馈已经到达</a:t>
            </a:r>
            <a:r>
              <a:rPr lang="en-US" altLang="zh-CN" sz="2400"/>
              <a:t>R</a:t>
            </a:r>
            <a:r>
              <a:rPr lang="en-US" altLang="zh-CN" sz="2400" baseline="-25000"/>
              <a:t>2</a:t>
            </a:r>
            <a:r>
              <a:rPr lang="zh-CN" altLang="en-US" sz="2400"/>
              <a:t>的前驱并通过</a:t>
            </a:r>
            <a:r>
              <a:rPr lang="en-US" altLang="zh-CN" sz="2400"/>
              <a:t>T</a:t>
            </a:r>
            <a:r>
              <a:rPr lang="en-US" altLang="zh-CN" sz="2400" baseline="-25000"/>
              <a:t>2</a:t>
            </a:r>
            <a:r>
              <a:rPr lang="zh-CN" altLang="en-US" sz="2400"/>
              <a:t>规则的应用传播到</a:t>
            </a:r>
            <a:r>
              <a:rPr lang="en-US" altLang="zh-CN" sz="2400"/>
              <a:t>R</a:t>
            </a:r>
            <a:r>
              <a:rPr lang="en-US" altLang="zh-CN" sz="2400" baseline="-25000"/>
              <a:t>2</a:t>
            </a:r>
            <a:r>
              <a:rPr lang="zh-CN" altLang="en-US" sz="2400"/>
              <a:t>所有节点，无需再用</a:t>
            </a:r>
            <a:r>
              <a:rPr lang="en-US" altLang="zh-CN" sz="2400"/>
              <a:t>T</a:t>
            </a:r>
            <a:r>
              <a:rPr lang="en-US" altLang="zh-CN" sz="2400" baseline="-25000"/>
              <a:t>1</a:t>
            </a:r>
            <a:r>
              <a:rPr lang="zh-CN" altLang="en-US" sz="2400"/>
              <a:t>规则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>
            <a:extLst>
              <a:ext uri="{FF2B5EF4-FFF2-40B4-BE49-F238E27FC236}">
                <a16:creationId xmlns:a16="http://schemas.microsoft.com/office/drawing/2014/main" id="{5BD64244-99B6-407A-95AB-8B091AA17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10.10.4  </a:t>
            </a:r>
            <a:r>
              <a:rPr lang="zh-CN" altLang="en-US"/>
              <a:t>处理不可约流图</a:t>
            </a:r>
          </a:p>
        </p:txBody>
      </p:sp>
      <p:sp>
        <p:nvSpPr>
          <p:cNvPr id="826371" name="Rectangle 3">
            <a:extLst>
              <a:ext uri="{FF2B5EF4-FFF2-40B4-BE49-F238E27FC236}">
                <a16:creationId xmlns:a16="http://schemas.microsoft.com/office/drawing/2014/main" id="{3E9FC06E-E208-4652-958F-EA443F467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分裂：原流图某</a:t>
            </a:r>
            <a:br>
              <a:rPr lang="zh-CN" altLang="en-US"/>
            </a:br>
            <a:r>
              <a:rPr lang="zh-CN" altLang="en-US"/>
              <a:t>些节点再不同区</a:t>
            </a:r>
            <a:br>
              <a:rPr lang="zh-CN" altLang="en-US"/>
            </a:br>
            <a:r>
              <a:rPr lang="zh-CN" altLang="en-US"/>
              <a:t>域中有多个副本</a:t>
            </a:r>
          </a:p>
          <a:p>
            <a:r>
              <a:rPr lang="zh-CN" altLang="en-US"/>
              <a:t>修改算法</a:t>
            </a:r>
            <a:r>
              <a:rPr lang="en-US" altLang="zh-CN"/>
              <a:t>10.17</a:t>
            </a:r>
            <a:r>
              <a:rPr lang="zh-CN" altLang="en-US"/>
              <a:t>：分裂节点</a:t>
            </a:r>
            <a:br>
              <a:rPr lang="zh-CN" altLang="en-US"/>
            </a:br>
            <a:r>
              <a:rPr lang="zh-CN" altLang="en-US"/>
              <a:t>时</a:t>
            </a:r>
            <a:r>
              <a:rPr lang="en-US" altLang="zh-CN"/>
              <a:t>gen</a:t>
            </a:r>
            <a:r>
              <a:rPr lang="zh-CN" altLang="en-US"/>
              <a:t>、</a:t>
            </a:r>
            <a:r>
              <a:rPr lang="en-US" altLang="zh-CN"/>
              <a:t>kill</a:t>
            </a:r>
            <a:r>
              <a:rPr lang="zh-CN" altLang="en-US"/>
              <a:t>函数值进行复制</a:t>
            </a:r>
          </a:p>
          <a:p>
            <a:r>
              <a:rPr lang="zh-CN" altLang="en-US"/>
              <a:t>计算结束后，有多个副本的原流图节点的</a:t>
            </a:r>
            <a:r>
              <a:rPr lang="en-US" altLang="zh-CN"/>
              <a:t>in</a:t>
            </a:r>
            <a:r>
              <a:rPr lang="zh-CN" altLang="en-US"/>
              <a:t>值，取所有副本</a:t>
            </a:r>
            <a:r>
              <a:rPr lang="en-US" altLang="zh-CN"/>
              <a:t>in</a:t>
            </a:r>
            <a:r>
              <a:rPr lang="zh-CN" altLang="en-US"/>
              <a:t>值的并集</a:t>
            </a:r>
          </a:p>
          <a:p>
            <a:endParaRPr lang="en-US" altLang="zh-CN"/>
          </a:p>
        </p:txBody>
      </p:sp>
      <p:pic>
        <p:nvPicPr>
          <p:cNvPr id="826372" name="Picture 4" descr="C:\Documents and Settings\Administrator\My Documents\wg\教学\编译原理\lecture\figures\10\noreduce1.gif">
            <a:extLst>
              <a:ext uri="{FF2B5EF4-FFF2-40B4-BE49-F238E27FC236}">
                <a16:creationId xmlns:a16="http://schemas.microsoft.com/office/drawing/2014/main" id="{EB35B176-B203-4276-896E-AAD8A1B6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4311650" cy="21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4" name="Rectangle 2">
            <a:extLst>
              <a:ext uri="{FF2B5EF4-FFF2-40B4-BE49-F238E27FC236}">
                <a16:creationId xmlns:a16="http://schemas.microsoft.com/office/drawing/2014/main" id="{81AD63E4-A73A-4BDC-8542-0374C57336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  </a:t>
            </a:r>
            <a:r>
              <a:rPr lang="zh-CN" altLang="en-US"/>
              <a:t>一个数据流分析工具</a:t>
            </a:r>
          </a:p>
        </p:txBody>
      </p:sp>
      <p:sp>
        <p:nvSpPr>
          <p:cNvPr id="827395" name="Rectangle 3">
            <a:extLst>
              <a:ext uri="{FF2B5EF4-FFF2-40B4-BE49-F238E27FC236}">
                <a16:creationId xmlns:a16="http://schemas.microsoft.com/office/drawing/2014/main" id="{6E2F2677-ECE0-4A3E-988D-3AE024BD2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数据流问题都有很大相似性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转移函数形式均为</a:t>
            </a:r>
            <a:r>
              <a:rPr lang="en-US" altLang="zh-CN"/>
              <a:t>f(X)=A∪(X-B)</a:t>
            </a:r>
            <a:r>
              <a:rPr lang="zh-CN" altLang="en-US"/>
              <a:t>，如到达定义问题，</a:t>
            </a:r>
            <a:r>
              <a:rPr lang="en-US" altLang="zh-CN"/>
              <a:t>A=kill</a:t>
            </a:r>
            <a:r>
              <a:rPr lang="zh-CN" altLang="en-US"/>
              <a:t>，</a:t>
            </a:r>
            <a:r>
              <a:rPr lang="en-US" altLang="zh-CN"/>
              <a:t>B=gen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所有聚合操作符都是并或交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信息的传播都是前向和后向</a:t>
            </a:r>
          </a:p>
          <a:p>
            <a:pPr marL="609600" indent="-609600"/>
            <a:r>
              <a:rPr lang="en-US" altLang="zh-CN"/>
              <a:t>kildall</a:t>
            </a:r>
            <a:r>
              <a:rPr lang="zh-CN" altLang="en-US"/>
              <a:t>提出了一种数据流问题统一处理的方法</a:t>
            </a:r>
          </a:p>
          <a:p>
            <a:pPr marL="609600" indent="-609600"/>
            <a:r>
              <a:rPr lang="zh-CN" altLang="en-US"/>
              <a:t>实现了一个分析工具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>
            <a:extLst>
              <a:ext uri="{FF2B5EF4-FFF2-40B4-BE49-F238E27FC236}">
                <a16:creationId xmlns:a16="http://schemas.microsoft.com/office/drawing/2014/main" id="{1867998A-9D59-4D06-996A-80BA188FAC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10.11.1  </a:t>
            </a:r>
            <a:r>
              <a:rPr lang="zh-CN" altLang="en-US"/>
              <a:t>数据流分析框架</a:t>
            </a:r>
          </a:p>
        </p:txBody>
      </p:sp>
      <p:sp>
        <p:nvSpPr>
          <p:cNvPr id="828419" name="Rectangle 3">
            <a:extLst>
              <a:ext uri="{FF2B5EF4-FFF2-40B4-BE49-F238E27FC236}">
                <a16:creationId xmlns:a16="http://schemas.microsoft.com/office/drawing/2014/main" id="{6926BCA2-FBF6-4C9E-8F77-88A7822DC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zh-CN" altLang="en-US" dirty="0"/>
              <a:t>前向传播问题的建模框架（后向类似）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dirty="0"/>
              <a:t>一个需要传播的值集合</a:t>
            </a:r>
            <a:r>
              <a:rPr lang="en-US" altLang="zh-CN" dirty="0"/>
              <a:t>V</a:t>
            </a:r>
            <a:r>
              <a:rPr lang="zh-CN" altLang="en-US" dirty="0"/>
              <a:t>。</a:t>
            </a:r>
            <a:r>
              <a:rPr lang="en-US" altLang="zh-CN" dirty="0"/>
              <a:t>in</a:t>
            </a:r>
            <a:r>
              <a:rPr lang="zh-CN" altLang="en-US" dirty="0"/>
              <a:t>、</a:t>
            </a:r>
            <a:r>
              <a:rPr lang="en-US" altLang="zh-CN" dirty="0"/>
              <a:t>out</a:t>
            </a:r>
            <a:r>
              <a:rPr lang="zh-CN" altLang="en-US" dirty="0"/>
              <a:t>的值都是</a:t>
            </a:r>
            <a:r>
              <a:rPr lang="en-US" altLang="zh-CN" dirty="0"/>
              <a:t>V</a:t>
            </a:r>
            <a:r>
              <a:rPr lang="zh-CN" altLang="en-US" dirty="0"/>
              <a:t>的成员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dirty="0"/>
              <a:t>从</a:t>
            </a:r>
            <a:r>
              <a:rPr lang="en-US" altLang="zh-CN" dirty="0"/>
              <a:t>V</a:t>
            </a:r>
            <a:r>
              <a:rPr lang="zh-CN" altLang="en-US" dirty="0"/>
              <a:t>到</a:t>
            </a:r>
            <a:r>
              <a:rPr lang="en-US" altLang="zh-CN" dirty="0"/>
              <a:t>V</a:t>
            </a:r>
            <a:r>
              <a:rPr lang="zh-CN" altLang="en-US" dirty="0"/>
              <a:t>的转移函数集合</a:t>
            </a:r>
            <a:r>
              <a:rPr lang="en-US" altLang="zh-CN" dirty="0"/>
              <a:t>F</a:t>
            </a:r>
          </a:p>
          <a:p>
            <a:pPr marL="990600" lvl="1" indent="-533400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dirty="0"/>
              <a:t>集合</a:t>
            </a:r>
            <a:r>
              <a:rPr lang="en-US" altLang="zh-CN" dirty="0"/>
              <a:t>V</a:t>
            </a:r>
            <a:r>
              <a:rPr lang="zh-CN" altLang="en-US" dirty="0"/>
              <a:t>上的二进制</a:t>
            </a:r>
            <a:r>
              <a:rPr lang="zh-CN" altLang="en-US" dirty="0">
                <a:ea typeface="黑体" panose="02010609060101010101" pitchFamily="49" charset="-122"/>
              </a:rPr>
              <a:t>与操作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3300"/>
                </a:solidFill>
              </a:rPr>
              <a:t>meet</a:t>
            </a:r>
            <a:r>
              <a:rPr lang="zh-CN" altLang="en-US" dirty="0"/>
              <a:t>）</a:t>
            </a:r>
            <a:r>
              <a:rPr lang="zh-CN" altLang="en-US" dirty="0">
                <a:latin typeface="宋体" panose="02010600030101010101" pitchFamily="2" charset="-122"/>
              </a:rPr>
              <a:t>∧，</a:t>
            </a:r>
            <a:r>
              <a:rPr lang="zh-CN" altLang="en-US">
                <a:latin typeface="宋体" panose="02010600030101010101" pitchFamily="2" charset="-122"/>
              </a:rPr>
              <a:t>用来代表交汇操作符</a:t>
            </a:r>
            <a:endParaRPr lang="zh-CN" altLang="en-US" dirty="0">
              <a:latin typeface="宋体" panose="02010600030101010101" pitchFamily="2" charset="-122"/>
            </a:endParaRPr>
          </a:p>
          <a:p>
            <a:pPr marL="609600" indent="-609600">
              <a:lnSpc>
                <a:spcPct val="90000"/>
              </a:lnSpc>
            </a:pPr>
            <a:r>
              <a:rPr lang="zh-CN" altLang="en-US" dirty="0"/>
              <a:t>例</a:t>
            </a:r>
            <a:r>
              <a:rPr lang="en-US" altLang="zh-CN" dirty="0"/>
              <a:t>10.41  </a:t>
            </a:r>
            <a:r>
              <a:rPr lang="zh-CN" altLang="en-US" dirty="0"/>
              <a:t>到达定义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zh-CN" dirty="0"/>
              <a:t>V</a:t>
            </a:r>
            <a:r>
              <a:rPr lang="zh-CN" altLang="en-US" dirty="0"/>
              <a:t>：定义集合的所有子集组成的集合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zh-CN" dirty="0"/>
              <a:t>F</a:t>
            </a:r>
            <a:r>
              <a:rPr lang="zh-CN" altLang="en-US" dirty="0"/>
              <a:t>：形如</a:t>
            </a:r>
            <a:r>
              <a:rPr lang="en-US" altLang="zh-CN" dirty="0"/>
              <a:t>f(X)=A∪(X-B)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为定义集合，代表</a:t>
            </a:r>
            <a:r>
              <a:rPr lang="en-US" altLang="zh-CN" dirty="0"/>
              <a:t>gen</a:t>
            </a:r>
            <a:r>
              <a:rPr lang="zh-CN" altLang="en-US" dirty="0"/>
              <a:t>和</a:t>
            </a:r>
            <a:r>
              <a:rPr lang="en-US" altLang="zh-CN" dirty="0"/>
              <a:t>kill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altLang="zh-CN" dirty="0">
                <a:latin typeface="宋体" panose="02010600030101010101" pitchFamily="2" charset="-122"/>
              </a:rPr>
              <a:t>∧</a:t>
            </a:r>
            <a:r>
              <a:rPr lang="zh-CN" altLang="en-US" dirty="0">
                <a:latin typeface="宋体" panose="02010600030101010101" pitchFamily="2" charset="-122"/>
              </a:rPr>
              <a:t>：并操作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>
            <a:extLst>
              <a:ext uri="{FF2B5EF4-FFF2-40B4-BE49-F238E27FC236}">
                <a16:creationId xmlns:a16="http://schemas.microsoft.com/office/drawing/2014/main" id="{93B67512-AB8C-4076-8AAC-87889BFCD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10.42</a:t>
            </a:r>
          </a:p>
        </p:txBody>
      </p:sp>
      <p:sp>
        <p:nvSpPr>
          <p:cNvPr id="829443" name="Rectangle 3">
            <a:extLst>
              <a:ext uri="{FF2B5EF4-FFF2-40B4-BE49-F238E27FC236}">
                <a16:creationId xmlns:a16="http://schemas.microsoft.com/office/drawing/2014/main" id="{0D52B1AD-A56F-4EAB-9A26-36DF2FB97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/>
            <a:r>
              <a:rPr lang="en-US" altLang="zh-CN"/>
              <a:t>kildall</a:t>
            </a:r>
            <a:r>
              <a:rPr lang="zh-CN" altLang="en-US"/>
              <a:t>方法可处理复杂问题，如：若</a:t>
            </a:r>
            <a:r>
              <a:rPr lang="en-US" altLang="zh-CN"/>
              <a:t>x</a:t>
            </a:r>
            <a:r>
              <a:rPr lang="zh-CN" altLang="en-US"/>
              <a:t>在语句</a:t>
            </a:r>
            <a:r>
              <a:rPr lang="en-US" altLang="zh-CN"/>
              <a:t>d: x:=x+1</a:t>
            </a:r>
            <a:r>
              <a:rPr lang="zh-CN" altLang="en-US"/>
              <a:t>前为常量，新框架可知道</a:t>
            </a:r>
            <a:r>
              <a:rPr lang="en-US" altLang="zh-CN"/>
              <a:t>x</a:t>
            </a:r>
            <a:r>
              <a:rPr lang="zh-CN" altLang="en-US"/>
              <a:t>在赋值之后仍为常量</a:t>
            </a:r>
          </a:p>
          <a:p>
            <a:pPr marL="609600" indent="-609600"/>
            <a:r>
              <a:rPr lang="zh-CN" altLang="en-US"/>
              <a:t>新框架中，</a:t>
            </a:r>
            <a:r>
              <a:rPr lang="en-US" altLang="zh-CN"/>
              <a:t>V</a:t>
            </a:r>
            <a:r>
              <a:rPr lang="zh-CN" altLang="en-US"/>
              <a:t>是程序变量到特定值集合的所有映射的集合，值集合包括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所有常量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nonconst</a:t>
            </a:r>
            <a:r>
              <a:rPr lang="zh-CN" altLang="en-US"/>
              <a:t>，变量不是常量。如两条路径分别赋予</a:t>
            </a:r>
            <a:r>
              <a:rPr lang="en-US" altLang="zh-CN"/>
              <a:t>x</a:t>
            </a:r>
            <a:r>
              <a:rPr lang="zh-CN" altLang="en-US"/>
              <a:t>不同值，或一条路径上对</a:t>
            </a:r>
            <a:r>
              <a:rPr lang="en-US" altLang="zh-CN"/>
              <a:t>x</a:t>
            </a:r>
            <a:r>
              <a:rPr lang="zh-CN" altLang="en-US"/>
              <a:t>的定义是读语句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undef</a:t>
            </a:r>
            <a:r>
              <a:rPr lang="zh-CN" altLang="en-US"/>
              <a:t>，没有变量定义到达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>
            <a:extLst>
              <a:ext uri="{FF2B5EF4-FFF2-40B4-BE49-F238E27FC236}">
                <a16:creationId xmlns:a16="http://schemas.microsoft.com/office/drawing/2014/main" id="{3929DEDF-4D13-4FB9-8E5B-6EE0EBDE5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二进制与操作</a:t>
            </a:r>
          </a:p>
        </p:txBody>
      </p:sp>
      <p:sp>
        <p:nvSpPr>
          <p:cNvPr id="830467" name="Rectangle 3">
            <a:extLst>
              <a:ext uri="{FF2B5EF4-FFF2-40B4-BE49-F238E27FC236}">
                <a16:creationId xmlns:a16="http://schemas.microsoft.com/office/drawing/2014/main" id="{10DE6537-9ECB-49C8-BCDB-0FCA031511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>
                <a:latin typeface="Symbol" panose="05050102010706020507" pitchFamily="18" charset="2"/>
              </a:rPr>
              <a:t>、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都是</a:t>
            </a:r>
            <a:r>
              <a:rPr lang="en-US" altLang="zh-CN"/>
              <a:t>V</a:t>
            </a:r>
            <a:r>
              <a:rPr lang="zh-CN" altLang="en-US"/>
              <a:t>的成员</a:t>
            </a:r>
            <a:r>
              <a:rPr lang="en-US" altLang="zh-CN"/>
              <a:t>——</a:t>
            </a:r>
            <a:r>
              <a:rPr lang="zh-CN" altLang="en-US"/>
              <a:t>将每个变量映射到一个常量、</a:t>
            </a:r>
            <a:r>
              <a:rPr lang="en-US" altLang="zh-CN"/>
              <a:t>nonconst</a:t>
            </a:r>
            <a:r>
              <a:rPr lang="zh-CN" altLang="en-US"/>
              <a:t>或</a:t>
            </a:r>
            <a:r>
              <a:rPr lang="en-US" altLang="zh-CN"/>
              <a:t>undef</a:t>
            </a:r>
          </a:p>
          <a:p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en-US" altLang="zh-CN"/>
              <a:t>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，则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zh-CN" altLang="en-US">
                <a:latin typeface="Symbol" panose="05050102010706020507" pitchFamily="18" charset="2"/>
              </a:rPr>
              <a:t>的映射结果如下表</a:t>
            </a:r>
          </a:p>
        </p:txBody>
      </p:sp>
      <p:graphicFrame>
        <p:nvGraphicFramePr>
          <p:cNvPr id="830516" name="Group 52">
            <a:extLst>
              <a:ext uri="{FF2B5EF4-FFF2-40B4-BE49-F238E27FC236}">
                <a16:creationId xmlns:a16="http://schemas.microsoft.com/office/drawing/2014/main" id="{15A818F5-1153-4FB6-9452-C5DF193F0FB5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3048000"/>
          <a:ext cx="8686800" cy="3382963"/>
        </p:xfrm>
        <a:graphic>
          <a:graphicData uri="http://schemas.openxmlformats.org/drawingml/2006/table">
            <a:tbl>
              <a:tblPr/>
              <a:tblGrid>
                <a:gridCol w="1738313">
                  <a:extLst>
                    <a:ext uri="{9D8B030D-6E8A-4147-A177-3AD203B41FA5}">
                      <a16:colId xmlns:a16="http://schemas.microsoft.com/office/drawing/2014/main" val="2628198265"/>
                    </a:ext>
                  </a:extLst>
                </a:gridCol>
                <a:gridCol w="1736725">
                  <a:extLst>
                    <a:ext uri="{9D8B030D-6E8A-4147-A177-3AD203B41FA5}">
                      <a16:colId xmlns:a16="http://schemas.microsoft.com/office/drawing/2014/main" val="1388116093"/>
                    </a:ext>
                  </a:extLst>
                </a:gridCol>
                <a:gridCol w="1736725">
                  <a:extLst>
                    <a:ext uri="{9D8B030D-6E8A-4147-A177-3AD203B41FA5}">
                      <a16:colId xmlns:a16="http://schemas.microsoft.com/office/drawing/2014/main" val="4207608348"/>
                    </a:ext>
                  </a:extLst>
                </a:gridCol>
                <a:gridCol w="1736725">
                  <a:extLst>
                    <a:ext uri="{9D8B030D-6E8A-4147-A177-3AD203B41FA5}">
                      <a16:colId xmlns:a16="http://schemas.microsoft.com/office/drawing/2014/main" val="158893824"/>
                    </a:ext>
                  </a:extLst>
                </a:gridCol>
                <a:gridCol w="1738312">
                  <a:extLst>
                    <a:ext uri="{9D8B030D-6E8A-4147-A177-3AD203B41FA5}">
                      <a16:colId xmlns:a16="http://schemas.microsoft.com/office/drawing/2014/main" val="1215201502"/>
                    </a:ext>
                  </a:extLst>
                </a:gridCol>
              </a:tblGrid>
              <a:tr h="66992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(x)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(x)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ymbol" panose="05050102010706020507" pitchFamily="18" charset="2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396207"/>
                  </a:ext>
                </a:extLst>
              </a:tr>
              <a:tr h="7016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d(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 Unicode MS" pitchFamily="34" charset="-122"/>
                        </a:rPr>
                        <a:t>≠</a:t>
                      </a: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617277"/>
                  </a:ext>
                </a:extLst>
              </a:tr>
              <a:tr h="669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0527"/>
                  </a:ext>
                </a:extLst>
              </a:tr>
              <a:tr h="671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423078"/>
                  </a:ext>
                </a:extLst>
              </a:tr>
              <a:tr h="669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nonconst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  <a:endParaRPr kumimoji="1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830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>
            <a:extLst>
              <a:ext uri="{FF2B5EF4-FFF2-40B4-BE49-F238E27FC236}">
                <a16:creationId xmlns:a16="http://schemas.microsoft.com/office/drawing/2014/main" id="{0AA97E86-3EE1-4145-B36D-45D1D7F7A7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设计函数集合</a:t>
            </a:r>
            <a:r>
              <a:rPr lang="en-US" altLang="zh-CN"/>
              <a:t>F</a:t>
            </a:r>
          </a:p>
        </p:txBody>
      </p:sp>
      <p:sp>
        <p:nvSpPr>
          <p:cNvPr id="831491" name="Rectangle 3">
            <a:extLst>
              <a:ext uri="{FF2B5EF4-FFF2-40B4-BE49-F238E27FC236}">
                <a16:creationId xmlns:a16="http://schemas.microsoft.com/office/drawing/2014/main" id="{62CCC4F0-ED42-4FB0-B652-F4C9E1AA1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首先描述单个定义语句的函数</a:t>
            </a:r>
            <a:r>
              <a:rPr lang="en-US" altLang="zh-CN"/>
              <a:t>——</a:t>
            </a:r>
            <a:r>
              <a:rPr lang="zh-CN" altLang="en-US"/>
              <a:t>函数基础集合，然后合并之反映语句块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F</a:t>
            </a:r>
            <a:r>
              <a:rPr lang="zh-CN" altLang="en-US"/>
              <a:t>中有恒等函数</a:t>
            </a:r>
            <a:r>
              <a:rPr lang="en-US" altLang="zh-CN"/>
              <a:t>I——</a:t>
            </a:r>
            <a:r>
              <a:rPr lang="zh-CN" altLang="en-US"/>
              <a:t>没有定义语句的块，</a:t>
            </a:r>
            <a:r>
              <a:rPr lang="en-US" altLang="zh-CN"/>
              <a:t>I(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endParaRPr lang="en-US" altLang="zh-CN"/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对每个变量</a:t>
            </a:r>
            <a:r>
              <a:rPr lang="en-US" altLang="zh-CN"/>
              <a:t>x</a:t>
            </a:r>
            <a:r>
              <a:rPr lang="zh-CN" altLang="en-US"/>
              <a:t>和常数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zh-CN" altLang="en-US"/>
              <a:t>中存在函数</a:t>
            </a:r>
            <a:r>
              <a:rPr lang="en-US" altLang="zh-CN"/>
              <a:t>f</a:t>
            </a:r>
            <a:r>
              <a:rPr lang="zh-CN" altLang="en-US"/>
              <a:t>，使得对</a:t>
            </a:r>
            <a:r>
              <a:rPr lang="en-US" altLang="zh-CN"/>
              <a:t>V</a:t>
            </a:r>
            <a:r>
              <a:rPr lang="zh-CN" altLang="en-US"/>
              <a:t>中任意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>
                <a:latin typeface="Symbol" panose="05050102010706020507" pitchFamily="18" charset="2"/>
              </a:rPr>
              <a:t>，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，对</a:t>
            </a:r>
            <a:r>
              <a:rPr lang="en-US" altLang="zh-CN"/>
              <a:t>x</a:t>
            </a:r>
            <a:r>
              <a:rPr lang="zh-CN" altLang="en-US"/>
              <a:t>之外的所有</a:t>
            </a:r>
            <a:r>
              <a:rPr lang="en-US" altLang="zh-CN"/>
              <a:t>w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(w)=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(w)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(x)=c——</a:t>
            </a:r>
            <a:r>
              <a:rPr lang="zh-CN" altLang="en-US"/>
              <a:t>对应语句</a:t>
            </a:r>
            <a:r>
              <a:rPr lang="en-US" altLang="zh-CN"/>
              <a:t>x:=c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4638EFA-D840-4A8F-86D5-8177F55B7E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9.5.1  </a:t>
            </a:r>
            <a:r>
              <a:rPr lang="zh-CN" altLang="en-US"/>
              <a:t>计算下次引用信息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A614720-A8D7-4D4F-A44C-AD2BE839D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 eaLnBrk="1" hangingPunct="1"/>
            <a:r>
              <a:rPr lang="zh-CN" altLang="en-US" sz="2800"/>
              <a:t>基本方法</a:t>
            </a:r>
          </a:p>
          <a:p>
            <a:pPr marL="990600" lvl="1" indent="-533400" eaLnBrk="1" hangingPunct="1"/>
            <a:r>
              <a:rPr lang="zh-CN" altLang="en-US" sz="2400"/>
              <a:t>每个变量记录下次引用信息和活跃信息</a:t>
            </a:r>
          </a:p>
          <a:p>
            <a:pPr marL="990600" lvl="1" indent="-533400" eaLnBrk="1" hangingPunct="1"/>
            <a:r>
              <a:rPr lang="zh-CN" altLang="en-US" sz="2400"/>
              <a:t>假定每个临时变量在基本块出口后非活跃</a:t>
            </a:r>
          </a:p>
          <a:p>
            <a:pPr marL="990600" lvl="1" indent="-533400" eaLnBrk="1" hangingPunct="1"/>
            <a:r>
              <a:rPr lang="zh-CN" altLang="en-US" sz="2400"/>
              <a:t>非临时变量在出口后活跃</a:t>
            </a:r>
          </a:p>
          <a:p>
            <a:pPr marL="990600" lvl="1" indent="-533400" eaLnBrk="1" hangingPunct="1"/>
            <a:r>
              <a:rPr lang="zh-CN" altLang="en-US" sz="2400"/>
              <a:t>若临时变量跨基本块，假定其活跃</a:t>
            </a:r>
          </a:p>
          <a:p>
            <a:pPr marL="609600" indent="-609600" eaLnBrk="1" hangingPunct="1"/>
            <a:r>
              <a:rPr lang="zh-CN" altLang="en-US" sz="2800"/>
              <a:t>算法：当扫描到语句</a:t>
            </a:r>
            <a:r>
              <a:rPr lang="en-US" altLang="zh-CN" sz="2800"/>
              <a:t>i</a:t>
            </a:r>
            <a:r>
              <a:rPr lang="zh-CN" altLang="en-US" sz="2800"/>
              <a:t>：</a:t>
            </a:r>
            <a:r>
              <a:rPr lang="en-US" altLang="zh-CN" sz="2800"/>
              <a:t>x := y op z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</a:t>
            </a:r>
            <a:r>
              <a:rPr lang="en-US" altLang="zh-CN" sz="2400"/>
              <a:t>x</a:t>
            </a:r>
            <a:r>
              <a:rPr lang="zh-CN" altLang="en-US" sz="2400"/>
              <a:t>、</a:t>
            </a:r>
            <a:r>
              <a:rPr lang="en-US" altLang="zh-CN" sz="2400"/>
              <a:t>y</a:t>
            </a:r>
            <a:r>
              <a:rPr lang="zh-CN" altLang="en-US" sz="2400"/>
              <a:t>、</a:t>
            </a:r>
            <a:r>
              <a:rPr lang="en-US" altLang="zh-CN" sz="2400"/>
              <a:t>z</a:t>
            </a:r>
            <a:r>
              <a:rPr lang="zh-CN" altLang="en-US" sz="2400"/>
              <a:t>的下次引用信息和活跃信息附加在语句</a:t>
            </a:r>
            <a:r>
              <a:rPr lang="en-US" altLang="zh-CN" sz="2400"/>
              <a:t>i</a:t>
            </a:r>
            <a:r>
              <a:rPr lang="zh-CN" altLang="en-US" sz="2400"/>
              <a:t>之上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设置</a:t>
            </a:r>
            <a:r>
              <a:rPr lang="en-US" altLang="zh-CN" sz="2400"/>
              <a:t>x</a:t>
            </a:r>
            <a:r>
              <a:rPr lang="zh-CN" altLang="en-US" sz="2400"/>
              <a:t>为“非活跃”和“没有下次引用”</a:t>
            </a:r>
          </a:p>
          <a:p>
            <a:pPr marL="990600" lvl="1" indent="-533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设置</a:t>
            </a:r>
            <a:r>
              <a:rPr lang="en-US" altLang="zh-CN" sz="2400"/>
              <a:t>y</a:t>
            </a:r>
            <a:r>
              <a:rPr lang="zh-CN" altLang="en-US" sz="2400"/>
              <a:t>、</a:t>
            </a:r>
            <a:r>
              <a:rPr lang="en-US" altLang="zh-CN" sz="2400"/>
              <a:t>z</a:t>
            </a:r>
            <a:r>
              <a:rPr lang="zh-CN" altLang="en-US" sz="2400"/>
              <a:t>为“活跃”，下次引用信息设置为</a:t>
            </a:r>
            <a:r>
              <a:rPr lang="en-US" altLang="zh-CN" sz="2400"/>
              <a:t>i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37B37E02-34ED-4819-A3B1-EE7769F7C8A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0" y="4953000"/>
            <a:ext cx="990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3300"/>
                </a:solidFill>
              </a:rPr>
              <a:t>不可交换！</a:t>
            </a:r>
          </a:p>
        </p:txBody>
      </p:sp>
      <p:sp>
        <p:nvSpPr>
          <p:cNvPr id="41989" name="Line 5">
            <a:extLst>
              <a:ext uri="{FF2B5EF4-FFF2-40B4-BE49-F238E27FC236}">
                <a16:creationId xmlns:a16="http://schemas.microsoft.com/office/drawing/2014/main" id="{41D2D6C2-03BE-4D9C-BB9E-5F9C485A99D9}"/>
              </a:ext>
            </a:extLst>
          </p:cNvPr>
          <p:cNvSpPr>
            <a:spLocks noChangeShapeType="1"/>
          </p:cNvSpPr>
          <p:nvPr/>
        </p:nvSpPr>
        <p:spPr bwMode="ltGray">
          <a:xfrm flipV="1">
            <a:off x="838200" y="5181600"/>
            <a:ext cx="914400" cy="1524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0" name="Line 6">
            <a:extLst>
              <a:ext uri="{FF2B5EF4-FFF2-40B4-BE49-F238E27FC236}">
                <a16:creationId xmlns:a16="http://schemas.microsoft.com/office/drawing/2014/main" id="{937EAF64-28CD-4948-943B-FD3CE30F05D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838200" y="5334000"/>
            <a:ext cx="9144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>
            <a:extLst>
              <a:ext uri="{FF2B5EF4-FFF2-40B4-BE49-F238E27FC236}">
                <a16:creationId xmlns:a16="http://schemas.microsoft.com/office/drawing/2014/main" id="{2EEDA702-0C4E-4941-8B9A-6C9B980A6C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设计函数集合</a:t>
            </a:r>
            <a:r>
              <a:rPr lang="en-US" altLang="zh-CN"/>
              <a:t>F</a:t>
            </a:r>
            <a:r>
              <a:rPr lang="zh-CN" altLang="en-US"/>
              <a:t>（续）</a:t>
            </a:r>
          </a:p>
        </p:txBody>
      </p:sp>
      <p:sp>
        <p:nvSpPr>
          <p:cNvPr id="832515" name="Rectangle 3">
            <a:extLst>
              <a:ext uri="{FF2B5EF4-FFF2-40B4-BE49-F238E27FC236}">
                <a16:creationId xmlns:a16="http://schemas.microsoft.com/office/drawing/2014/main" id="{CA35CCB9-B032-402F-BD1D-7F2784B4EB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990600" lvl="1" indent="-533400">
              <a:buFont typeface="Wingdings" panose="05000000000000000000" pitchFamily="2" charset="2"/>
              <a:buAutoNum type="arabicPeriod" startAt="3"/>
            </a:pPr>
            <a:r>
              <a:rPr lang="zh-CN" altLang="en-US"/>
              <a:t>对任意三个变量</a:t>
            </a:r>
            <a:r>
              <a:rPr lang="en-US" altLang="zh-CN"/>
              <a:t>x</a:t>
            </a:r>
            <a:r>
              <a:rPr lang="zh-CN" altLang="en-US"/>
              <a:t>、</a:t>
            </a:r>
            <a:r>
              <a:rPr lang="en-US" altLang="zh-CN"/>
              <a:t>y</a:t>
            </a:r>
            <a:r>
              <a:rPr lang="zh-CN" altLang="en-US"/>
              <a:t>、</a:t>
            </a:r>
            <a:r>
              <a:rPr lang="en-US" altLang="zh-CN"/>
              <a:t>z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zh-CN" altLang="en-US"/>
              <a:t>中存在一个函数</a:t>
            </a:r>
            <a:r>
              <a:rPr lang="en-US" altLang="zh-CN"/>
              <a:t>f</a:t>
            </a:r>
            <a:r>
              <a:rPr lang="zh-CN" altLang="en-US"/>
              <a:t>，使得</a:t>
            </a:r>
            <a:r>
              <a:rPr lang="en-US" altLang="zh-CN"/>
              <a:t>V</a:t>
            </a:r>
            <a:r>
              <a:rPr lang="zh-CN" altLang="en-US"/>
              <a:t>中任一映射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，有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。对</a:t>
            </a:r>
            <a:r>
              <a:rPr lang="en-US" altLang="zh-CN"/>
              <a:t>x</a:t>
            </a:r>
            <a:r>
              <a:rPr lang="zh-CN" altLang="en-US"/>
              <a:t>之外的每个</a:t>
            </a:r>
            <a:r>
              <a:rPr lang="en-US" altLang="zh-CN"/>
              <a:t>w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(w)=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(w)</a:t>
            </a:r>
            <a:r>
              <a:rPr lang="zh-CN" altLang="en-US"/>
              <a:t>，且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(x)=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(y)+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(z)</a:t>
            </a:r>
            <a:r>
              <a:rPr lang="zh-CN" altLang="en-US"/>
              <a:t>。若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(y)</a:t>
            </a:r>
            <a:r>
              <a:rPr lang="zh-CN" altLang="en-US"/>
              <a:t>或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(z)</a:t>
            </a:r>
            <a:r>
              <a:rPr lang="zh-CN" altLang="en-US"/>
              <a:t>为</a:t>
            </a:r>
            <a:r>
              <a:rPr lang="en-US" altLang="zh-CN"/>
              <a:t>nonconst</a:t>
            </a:r>
            <a:r>
              <a:rPr lang="zh-CN" altLang="en-US"/>
              <a:t>，那么该和也为</a:t>
            </a:r>
            <a:r>
              <a:rPr lang="en-US" altLang="zh-CN"/>
              <a:t>nonconst</a:t>
            </a:r>
            <a:r>
              <a:rPr lang="zh-CN" altLang="en-US"/>
              <a:t>；若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(y)</a:t>
            </a:r>
            <a:r>
              <a:rPr lang="zh-CN" altLang="en-US"/>
              <a:t>或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(z)</a:t>
            </a:r>
            <a:r>
              <a:rPr lang="zh-CN" altLang="en-US"/>
              <a:t>为</a:t>
            </a:r>
            <a:r>
              <a:rPr lang="en-US" altLang="zh-CN"/>
              <a:t>undef</a:t>
            </a:r>
            <a:r>
              <a:rPr lang="zh-CN" altLang="en-US"/>
              <a:t>，结果为</a:t>
            </a:r>
            <a:r>
              <a:rPr lang="en-US" altLang="zh-CN"/>
              <a:t>undef</a:t>
            </a:r>
            <a:r>
              <a:rPr lang="zh-CN" altLang="en-US"/>
              <a:t>。此函数对应赋值语句</a:t>
            </a:r>
            <a:r>
              <a:rPr lang="en-US" altLang="zh-CN"/>
              <a:t>x:=y+z</a:t>
            </a:r>
          </a:p>
          <a:p>
            <a:pPr marL="990600" lvl="1" indent="-533400">
              <a:buFont typeface="Wingdings" panose="05000000000000000000" pitchFamily="2" charset="2"/>
              <a:buAutoNum type="arabicPeriod" startAt="3"/>
            </a:pPr>
            <a:r>
              <a:rPr lang="zh-CN" altLang="en-US"/>
              <a:t>对每个变量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zh-CN" altLang="en-US"/>
              <a:t>中存在一个函数</a:t>
            </a:r>
            <a:r>
              <a:rPr lang="en-US" altLang="zh-CN"/>
              <a:t>f</a:t>
            </a:r>
            <a:r>
              <a:rPr lang="zh-CN" altLang="en-US"/>
              <a:t>，使得对每个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，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。对</a:t>
            </a:r>
            <a:r>
              <a:rPr lang="en-US" altLang="zh-CN"/>
              <a:t>x</a:t>
            </a:r>
            <a:r>
              <a:rPr lang="zh-CN" altLang="en-US"/>
              <a:t>之外的每个</a:t>
            </a:r>
            <a:r>
              <a:rPr lang="en-US" altLang="zh-CN"/>
              <a:t>w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(w)=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(w)</a:t>
            </a:r>
            <a:r>
              <a:rPr lang="zh-CN" altLang="en-US"/>
              <a:t>，且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(x)=nonconst</a:t>
            </a:r>
            <a:r>
              <a:rPr lang="zh-CN" altLang="en-US"/>
              <a:t>。此函数表示通过读操作对</a:t>
            </a:r>
            <a:r>
              <a:rPr lang="en-US" altLang="zh-CN"/>
              <a:t>x</a:t>
            </a:r>
            <a:r>
              <a:rPr lang="zh-CN" altLang="en-US"/>
              <a:t>进行定义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>
            <a:extLst>
              <a:ext uri="{FF2B5EF4-FFF2-40B4-BE49-F238E27FC236}">
                <a16:creationId xmlns:a16="http://schemas.microsoft.com/office/drawing/2014/main" id="{1C198122-C6D6-4649-8EBF-96679FA1BC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10.11.2  </a:t>
            </a:r>
            <a:r>
              <a:rPr lang="zh-CN" altLang="en-US"/>
              <a:t>数据流分析框架的公理</a:t>
            </a:r>
          </a:p>
        </p:txBody>
      </p:sp>
      <p:sp>
        <p:nvSpPr>
          <p:cNvPr id="833539" name="Rectangle 3">
            <a:extLst>
              <a:ext uri="{FF2B5EF4-FFF2-40B4-BE49-F238E27FC236}">
                <a16:creationId xmlns:a16="http://schemas.microsoft.com/office/drawing/2014/main" id="{D19EB4B4-ADA5-4715-9A43-4DEB7534C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09600" indent="-609600"/>
            <a:r>
              <a:rPr lang="zh-CN" altLang="en-US"/>
              <a:t>基本假设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F</a:t>
            </a:r>
            <a:r>
              <a:rPr lang="zh-CN" altLang="en-US"/>
              <a:t>含有恒等函数</a:t>
            </a:r>
            <a:r>
              <a:rPr lang="en-US" altLang="zh-CN"/>
              <a:t>I</a:t>
            </a:r>
            <a:r>
              <a:rPr lang="zh-CN" altLang="en-US"/>
              <a:t>，对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，</a:t>
            </a:r>
            <a:r>
              <a:rPr lang="en-US" altLang="zh-CN"/>
              <a:t>I(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</a:t>
            </a:r>
            <a:r>
              <a:rPr lang="en-US" altLang="zh-CN">
                <a:latin typeface="Symbol" panose="05050102010706020507" pitchFamily="18" charset="2"/>
              </a:rPr>
              <a:t>m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F</a:t>
            </a:r>
            <a:r>
              <a:rPr lang="zh-CN" altLang="en-US"/>
              <a:t>在合成运算下封闭，即对</a:t>
            </a:r>
            <a:r>
              <a:rPr lang="en-US" altLang="zh-CN"/>
              <a:t>F</a:t>
            </a:r>
            <a:r>
              <a:rPr lang="zh-CN" altLang="en-US"/>
              <a:t>中的任意两个函数</a:t>
            </a:r>
            <a:r>
              <a:rPr lang="en-US" altLang="zh-CN"/>
              <a:t>f</a:t>
            </a:r>
            <a:r>
              <a:rPr lang="zh-CN" altLang="en-US"/>
              <a:t>和</a:t>
            </a:r>
            <a:r>
              <a:rPr lang="en-US" altLang="zh-CN"/>
              <a:t>g</a:t>
            </a:r>
            <a:r>
              <a:rPr lang="zh-CN" altLang="en-US"/>
              <a:t>，</a:t>
            </a:r>
            <a:r>
              <a:rPr lang="en-US" altLang="zh-CN"/>
              <a:t>h(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)=g(f(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))</a:t>
            </a:r>
            <a:r>
              <a:rPr lang="zh-CN" altLang="en-US"/>
              <a:t>也在</a:t>
            </a:r>
            <a:r>
              <a:rPr lang="en-US" altLang="zh-CN"/>
              <a:t>F</a:t>
            </a:r>
            <a:r>
              <a:rPr lang="zh-CN" altLang="en-US"/>
              <a:t>中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>
                <a:latin typeface="宋体" panose="02010600030101010101" pitchFamily="2" charset="-122"/>
              </a:rPr>
              <a:t>∧</a:t>
            </a:r>
            <a:r>
              <a:rPr lang="zh-CN" altLang="en-US"/>
              <a:t>操作满足交换律、结合律和幂等律。即，对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/>
              <a:t>m</a:t>
            </a:r>
            <a:r>
              <a:rPr lang="zh-CN" altLang="en-US"/>
              <a:t>、</a:t>
            </a:r>
            <a:r>
              <a:rPr lang="en-US" altLang="zh-CN"/>
              <a:t>n</a:t>
            </a:r>
            <a:r>
              <a:rPr lang="zh-CN" altLang="en-US"/>
              <a:t>和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zh-CN" altLang="en-US"/>
              <a:t>，有</a:t>
            </a:r>
            <a:br>
              <a:rPr lang="zh-CN" altLang="en-US"/>
            </a:b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en-US" altLang="zh-CN"/>
              <a:t>) = 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 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br>
              <a:rPr lang="en-US" altLang="zh-CN">
                <a:latin typeface="Symbol" panose="05050102010706020507" pitchFamily="18" charset="2"/>
              </a:rPr>
            </a:b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 = 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br>
              <a:rPr lang="en-US" altLang="zh-CN">
                <a:latin typeface="Symbol" panose="05050102010706020507" pitchFamily="18" charset="2"/>
              </a:rPr>
            </a:b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 = </a:t>
            </a:r>
            <a:r>
              <a:rPr lang="en-US" altLang="zh-CN">
                <a:latin typeface="Symbol" panose="05050102010706020507" pitchFamily="18" charset="2"/>
              </a:rPr>
              <a:t>m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en-US" altLang="zh-CN"/>
              <a:t>V</a:t>
            </a:r>
            <a:r>
              <a:rPr lang="zh-CN" altLang="en-US"/>
              <a:t>中存在一个栈顶元素</a:t>
            </a:r>
            <a:r>
              <a:rPr lang="en-US" altLang="zh-CN"/>
              <a:t>T</a:t>
            </a:r>
            <a:r>
              <a:rPr lang="zh-CN" altLang="en-US"/>
              <a:t>，满足规则：对</a:t>
            </a:r>
            <a:r>
              <a:rPr lang="en-US" altLang="zh-CN"/>
              <a:t>V</a:t>
            </a:r>
            <a:r>
              <a:rPr lang="zh-CN" altLang="en-US"/>
              <a:t>中所有的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 = </a:t>
            </a:r>
            <a:r>
              <a:rPr lang="en-US" altLang="zh-CN">
                <a:latin typeface="Symbol" panose="05050102010706020507" pitchFamily="18" charset="2"/>
              </a:rPr>
              <a:t>m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>
            <a:extLst>
              <a:ext uri="{FF2B5EF4-FFF2-40B4-BE49-F238E27FC236}">
                <a16:creationId xmlns:a16="http://schemas.microsoft.com/office/drawing/2014/main" id="{DA355BA9-D26C-4B26-9913-76D80A2DB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10.43  </a:t>
            </a:r>
            <a:r>
              <a:rPr lang="zh-CN" altLang="en-US"/>
              <a:t>到达定义</a:t>
            </a:r>
          </a:p>
        </p:txBody>
      </p:sp>
      <p:sp>
        <p:nvSpPr>
          <p:cNvPr id="834563" name="Rectangle 3">
            <a:extLst>
              <a:ext uri="{FF2B5EF4-FFF2-40B4-BE49-F238E27FC236}">
                <a16:creationId xmlns:a16="http://schemas.microsoft.com/office/drawing/2014/main" id="{4BF3AC8C-B888-4F8B-BE17-345CE672AE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116888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F</a:t>
            </a:r>
            <a:r>
              <a:rPr lang="zh-CN" altLang="en-US"/>
              <a:t>含有恒等函数：</a:t>
            </a:r>
            <a:r>
              <a:rPr lang="en-US" altLang="zh-CN"/>
              <a:t>gen</a:t>
            </a:r>
            <a:r>
              <a:rPr lang="zh-CN" altLang="en-US"/>
              <a:t>和</a:t>
            </a:r>
            <a:r>
              <a:rPr lang="en-US" altLang="zh-CN"/>
              <a:t>kill</a:t>
            </a:r>
            <a:r>
              <a:rPr lang="zh-CN" altLang="en-US"/>
              <a:t>均为空集的函数</a:t>
            </a:r>
          </a:p>
          <a:p>
            <a:pPr>
              <a:lnSpc>
                <a:spcPct val="90000"/>
              </a:lnSpc>
            </a:pPr>
            <a:r>
              <a:rPr lang="zh-CN" altLang="en-US"/>
              <a:t>证明</a:t>
            </a:r>
            <a:r>
              <a:rPr lang="en-US" altLang="zh-CN"/>
              <a:t>F</a:t>
            </a:r>
            <a:r>
              <a:rPr lang="zh-CN" altLang="en-US"/>
              <a:t>在合成运算下封闭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设有</a:t>
            </a:r>
            <a:r>
              <a:rPr lang="en-US" altLang="zh-CN"/>
              <a:t>f</a:t>
            </a:r>
            <a:r>
              <a:rPr lang="en-US" altLang="zh-CN" baseline="-25000"/>
              <a:t>1</a:t>
            </a:r>
            <a:r>
              <a:rPr lang="en-US" altLang="zh-CN"/>
              <a:t>(X)=G</a:t>
            </a:r>
            <a:r>
              <a:rPr lang="en-US" altLang="zh-CN" baseline="-25000"/>
              <a:t>1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</a:t>
            </a:r>
            <a:r>
              <a:rPr lang="en-US" altLang="zh-CN" baseline="-25000"/>
              <a:t>1</a:t>
            </a:r>
            <a:r>
              <a:rPr lang="en-US" altLang="zh-CN"/>
              <a:t>)</a:t>
            </a:r>
            <a:r>
              <a:rPr lang="zh-CN" altLang="en-US"/>
              <a:t>和</a:t>
            </a:r>
            <a:r>
              <a:rPr lang="en-US" altLang="zh-CN"/>
              <a:t>f</a:t>
            </a:r>
            <a:r>
              <a:rPr lang="en-US" altLang="zh-CN" baseline="-25000"/>
              <a:t>2</a:t>
            </a:r>
            <a:r>
              <a:rPr lang="en-US" altLang="zh-CN"/>
              <a:t>(X)=G</a:t>
            </a:r>
            <a:r>
              <a:rPr lang="en-US" altLang="zh-CN" baseline="-25000"/>
              <a:t>2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</a:t>
            </a:r>
            <a:r>
              <a:rPr lang="en-US" altLang="zh-CN" baseline="-25000"/>
              <a:t>2</a:t>
            </a:r>
            <a:r>
              <a:rPr lang="en-US" altLang="zh-CN"/>
              <a:t>)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则</a:t>
            </a:r>
            <a:r>
              <a:rPr lang="en-US" altLang="zh-CN"/>
              <a:t>f</a:t>
            </a:r>
            <a:r>
              <a:rPr lang="en-US" altLang="zh-CN" baseline="-25000"/>
              <a:t>2</a:t>
            </a:r>
            <a:r>
              <a:rPr lang="en-US" altLang="zh-CN"/>
              <a:t>(f</a:t>
            </a:r>
            <a:r>
              <a:rPr lang="en-US" altLang="zh-CN" baseline="-25000"/>
              <a:t>1</a:t>
            </a:r>
            <a:r>
              <a:rPr lang="en-US" altLang="zh-CN"/>
              <a:t>(X))=G</a:t>
            </a:r>
            <a:r>
              <a:rPr lang="en-US" altLang="zh-CN" baseline="-25000"/>
              <a:t>2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((G</a:t>
            </a:r>
            <a:r>
              <a:rPr lang="en-US" altLang="zh-CN" baseline="-25000"/>
              <a:t>1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</a:t>
            </a:r>
            <a:r>
              <a:rPr lang="en-US" altLang="zh-CN" baseline="-25000"/>
              <a:t>1</a:t>
            </a:r>
            <a:r>
              <a:rPr lang="en-US" altLang="zh-CN"/>
              <a:t>))-K</a:t>
            </a:r>
            <a:r>
              <a:rPr lang="en-US" altLang="zh-CN" baseline="-25000"/>
              <a:t>2</a:t>
            </a:r>
            <a:r>
              <a:rPr lang="en-US" altLang="zh-CN"/>
              <a:t>)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可证明，上式右部等价于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/>
              <a:t>(G</a:t>
            </a:r>
            <a:r>
              <a:rPr lang="en-US" altLang="zh-CN" baseline="-25000"/>
              <a:t>2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</a:t>
            </a:r>
            <a:r>
              <a:rPr lang="en-US" altLang="zh-CN" baseline="-25000"/>
              <a:t>1</a:t>
            </a:r>
            <a:r>
              <a:rPr lang="en-US" altLang="zh-CN"/>
              <a:t>-K</a:t>
            </a:r>
            <a:r>
              <a:rPr lang="en-US" altLang="zh-CN" baseline="-25000"/>
              <a:t>2</a:t>
            </a:r>
            <a:r>
              <a:rPr lang="en-US" altLang="zh-CN"/>
              <a:t>))</a:t>
            </a:r>
            <a:r>
              <a:rPr lang="en-US" altLang="zh-CN" baseline="-25000"/>
              <a:t> 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(X-(K</a:t>
            </a:r>
            <a:r>
              <a:rPr lang="en-US" altLang="zh-CN" baseline="-25000"/>
              <a:t>1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K</a:t>
            </a:r>
            <a:r>
              <a:rPr lang="en-US" altLang="zh-CN" baseline="-25000"/>
              <a:t>2</a:t>
            </a:r>
            <a:r>
              <a:rPr lang="en-US" altLang="zh-CN"/>
              <a:t>))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若令</a:t>
            </a:r>
            <a:r>
              <a:rPr lang="en-US" altLang="zh-CN"/>
              <a:t>K=K</a:t>
            </a:r>
            <a:r>
              <a:rPr lang="en-US" altLang="zh-CN" baseline="-25000"/>
              <a:t>1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K</a:t>
            </a:r>
            <a:r>
              <a:rPr lang="en-US" altLang="zh-CN" baseline="-25000"/>
              <a:t>2</a:t>
            </a:r>
            <a:r>
              <a:rPr lang="en-US" altLang="zh-CN"/>
              <a:t>, G=(G</a:t>
            </a:r>
            <a:r>
              <a:rPr lang="en-US" altLang="zh-CN" baseline="-25000"/>
              <a:t>2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</a:t>
            </a:r>
            <a:r>
              <a:rPr lang="en-US" altLang="zh-CN" baseline="-25000"/>
              <a:t>1</a:t>
            </a:r>
            <a:r>
              <a:rPr lang="en-US" altLang="zh-CN"/>
              <a:t>-K</a:t>
            </a:r>
            <a:r>
              <a:rPr lang="en-US" altLang="zh-CN" baseline="-25000"/>
              <a:t>2</a:t>
            </a:r>
            <a:r>
              <a:rPr lang="en-US" altLang="zh-CN"/>
              <a:t>))</a:t>
            </a:r>
            <a:r>
              <a:rPr lang="zh-CN" altLang="en-US"/>
              <a:t>，则</a:t>
            </a:r>
            <a:br>
              <a:rPr lang="zh-CN" altLang="en-US"/>
            </a:br>
            <a:r>
              <a:rPr lang="en-US" altLang="zh-CN"/>
              <a:t>f(X)=G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(X-K)</a:t>
            </a:r>
            <a:r>
              <a:rPr lang="zh-CN" altLang="en-US"/>
              <a:t>，得证</a:t>
            </a:r>
          </a:p>
          <a:p>
            <a:pPr>
              <a:lnSpc>
                <a:spcPct val="90000"/>
              </a:lnSpc>
            </a:pPr>
            <a:r>
              <a:rPr lang="zh-CN" altLang="en-US"/>
              <a:t>与操作符为并，易证满足交换律、结合律和幂等律，“栈顶”元素为空集</a:t>
            </a:r>
          </a:p>
          <a:p>
            <a:pPr>
              <a:lnSpc>
                <a:spcPct val="90000"/>
              </a:lnSpc>
            </a:pPr>
            <a:r>
              <a:rPr lang="zh-CN" altLang="en-US"/>
              <a:t>可用表达式类似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>
            <a:extLst>
              <a:ext uri="{FF2B5EF4-FFF2-40B4-BE49-F238E27FC236}">
                <a16:creationId xmlns:a16="http://schemas.microsoft.com/office/drawing/2014/main" id="{DD5A5CEF-69E7-4DD8-8582-BE09F261AB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10.44  </a:t>
            </a:r>
            <a:r>
              <a:rPr lang="zh-CN" altLang="en-US"/>
              <a:t>例</a:t>
            </a:r>
            <a:r>
              <a:rPr lang="en-US" altLang="zh-CN"/>
              <a:t>10.42</a:t>
            </a:r>
            <a:r>
              <a:rPr lang="zh-CN" altLang="en-US"/>
              <a:t>的框架</a:t>
            </a:r>
          </a:p>
        </p:txBody>
      </p:sp>
      <p:sp>
        <p:nvSpPr>
          <p:cNvPr id="835587" name="Rectangle 3">
            <a:extLst>
              <a:ext uri="{FF2B5EF4-FFF2-40B4-BE49-F238E27FC236}">
                <a16:creationId xmlns:a16="http://schemas.microsoft.com/office/drawing/2014/main" id="{4E4F6A6B-8D99-445D-B033-320D42D9C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定义已保证</a:t>
            </a:r>
            <a:r>
              <a:rPr lang="en-US" altLang="zh-CN"/>
              <a:t>F</a:t>
            </a:r>
            <a:r>
              <a:rPr lang="zh-CN" altLang="en-US"/>
              <a:t>中含有恒等函数，且在合成运算下封闭</a:t>
            </a:r>
          </a:p>
          <a:p>
            <a:r>
              <a:rPr lang="zh-CN" altLang="en-US"/>
              <a:t>验证</a:t>
            </a:r>
            <a:r>
              <a:rPr lang="zh-CN" altLang="en-US">
                <a:latin typeface="宋体" panose="02010600030101010101" pitchFamily="2" charset="-122"/>
              </a:rPr>
              <a:t>∧满足</a:t>
            </a:r>
            <a:r>
              <a:rPr lang="zh-CN" altLang="en-US"/>
              <a:t>交换律、结合律和幂等律，只需证明对任何变量</a:t>
            </a:r>
            <a:r>
              <a:rPr lang="en-US" altLang="zh-CN"/>
              <a:t>x</a:t>
            </a:r>
            <a:r>
              <a:rPr lang="zh-CN" altLang="en-US"/>
              <a:t>都成立即可，以幂等律为例</a:t>
            </a:r>
          </a:p>
          <a:p>
            <a:pPr lvl="1"/>
            <a:r>
              <a:rPr lang="zh-CN" altLang="en-US"/>
              <a:t>令</a:t>
            </a:r>
            <a:r>
              <a:rPr lang="en-US" altLang="zh-CN">
                <a:latin typeface="Symbol" panose="05050102010706020507" pitchFamily="18" charset="2"/>
              </a:rPr>
              <a:t>n=m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 </a:t>
            </a:r>
            <a:r>
              <a:rPr lang="zh-CN" altLang="en-US"/>
              <a:t>，即对所有的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)=m(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zh-CN" altLang="en-US">
                <a:latin typeface="Symbol" panose="05050102010706020507" pitchFamily="18" charset="2"/>
              </a:rPr>
              <a:t>，易验证， </a:t>
            </a:r>
            <a:r>
              <a:rPr lang="en-US" altLang="zh-CN">
                <a:latin typeface="Symbol" panose="05050102010706020507" pitchFamily="18" charset="2"/>
              </a:rPr>
              <a:t>n(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)=m(</a:t>
            </a:r>
            <a:r>
              <a:rPr lang="en-US" altLang="zh-CN"/>
              <a:t>x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zh-CN" altLang="en-US">
                <a:latin typeface="Symbol" panose="05050102010706020507" pitchFamily="18" charset="2"/>
              </a:rPr>
              <a:t>（参看前面的</a:t>
            </a:r>
            <a:r>
              <a:rPr lang="zh-CN" altLang="en-US">
                <a:latin typeface="宋体" panose="02010600030101010101" pitchFamily="2" charset="-122"/>
              </a:rPr>
              <a:t>∧运算图）</a:t>
            </a:r>
          </a:p>
          <a:p>
            <a:r>
              <a:rPr lang="zh-CN" altLang="en-US">
                <a:latin typeface="宋体" panose="02010600030101010101" pitchFamily="2" charset="-122"/>
              </a:rPr>
              <a:t>栈顶元素是函数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zh-CN" altLang="en-US"/>
              <a:t>，对所有变量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en-US" altLang="zh-CN"/>
              <a:t>(x)=undef</a:t>
            </a:r>
            <a:r>
              <a:rPr lang="zh-CN" altLang="en-US"/>
              <a:t>，参看</a:t>
            </a:r>
            <a:r>
              <a:rPr lang="zh-CN" altLang="en-US">
                <a:latin typeface="宋体" panose="02010600030101010101" pitchFamily="2" charset="-122"/>
              </a:rPr>
              <a:t>∧运算图可知，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m=m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>
            <a:extLst>
              <a:ext uri="{FF2B5EF4-FFF2-40B4-BE49-F238E27FC236}">
                <a16:creationId xmlns:a16="http://schemas.microsoft.com/office/drawing/2014/main" id="{2C2CD6DD-251C-42C7-9D5F-17E73E03A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10.11.3  </a:t>
            </a:r>
            <a:r>
              <a:rPr lang="zh-CN" altLang="en-US"/>
              <a:t>单调性和分配性</a:t>
            </a:r>
          </a:p>
        </p:txBody>
      </p:sp>
      <p:sp>
        <p:nvSpPr>
          <p:cNvPr id="836611" name="Rectangle 3">
            <a:extLst>
              <a:ext uri="{FF2B5EF4-FFF2-40B4-BE49-F238E27FC236}">
                <a16:creationId xmlns:a16="http://schemas.microsoft.com/office/drawing/2014/main" id="{25FE20E9-5126-4F5B-BEBD-2D30293AD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单调性：从</a:t>
            </a:r>
            <a:r>
              <a:rPr lang="en-US" altLang="zh-CN"/>
              <a:t>F</a:t>
            </a:r>
            <a:r>
              <a:rPr lang="zh-CN" altLang="en-US"/>
              <a:t>中取任意函数</a:t>
            </a:r>
            <a:r>
              <a:rPr lang="en-US" altLang="zh-CN"/>
              <a:t>f</a:t>
            </a:r>
            <a:r>
              <a:rPr lang="zh-CN" altLang="en-US"/>
              <a:t>，将</a:t>
            </a:r>
            <a:r>
              <a:rPr lang="en-US" altLang="zh-CN"/>
              <a:t>f</a:t>
            </a:r>
            <a:r>
              <a:rPr lang="zh-CN" altLang="en-US"/>
              <a:t>应用到</a:t>
            </a:r>
            <a:r>
              <a:rPr lang="en-US" altLang="zh-CN"/>
              <a:t>V</a:t>
            </a:r>
            <a:r>
              <a:rPr lang="zh-CN" altLang="en-US"/>
              <a:t>中的两个成员上，其中一个成员较之另一个“更大”，则</a:t>
            </a:r>
            <a:r>
              <a:rPr lang="en-US" altLang="zh-CN"/>
              <a:t>f</a:t>
            </a:r>
            <a:r>
              <a:rPr lang="zh-CN" altLang="en-US"/>
              <a:t>应用到较大成员的结果不小于应用到较小成员的结果</a:t>
            </a:r>
          </a:p>
          <a:p>
            <a:pPr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关系：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当且仅当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=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endParaRPr lang="en-US" altLang="zh-CN"/>
          </a:p>
          <a:p>
            <a:pPr>
              <a:lnSpc>
                <a:spcPct val="90000"/>
              </a:lnSpc>
            </a:pPr>
            <a:r>
              <a:rPr lang="zh-CN" altLang="en-US"/>
              <a:t>例</a:t>
            </a:r>
            <a:r>
              <a:rPr lang="en-US" altLang="zh-CN"/>
              <a:t>10.45</a:t>
            </a:r>
          </a:p>
          <a:p>
            <a:pPr lvl="1">
              <a:lnSpc>
                <a:spcPct val="90000"/>
              </a:lnSpc>
            </a:pPr>
            <a:r>
              <a:rPr lang="zh-CN" altLang="en-US">
                <a:latin typeface="Symbol" panose="05050102010706020507" pitchFamily="18" charset="2"/>
              </a:rPr>
              <a:t>对到达定义，与操作符是并，</a:t>
            </a:r>
            <a:r>
              <a:rPr lang="en-US" altLang="zh-CN"/>
              <a:t>V</a:t>
            </a:r>
            <a:r>
              <a:rPr lang="zh-CN" altLang="en-US"/>
              <a:t>的成员是定义集合，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zh-CN" altLang="en-US"/>
              <a:t>意味着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Y=X</a:t>
            </a:r>
            <a:r>
              <a:rPr lang="zh-CN" altLang="en-US"/>
              <a:t>，即</a:t>
            </a:r>
            <a:r>
              <a:rPr lang="en-US" altLang="zh-CN"/>
              <a:t>X</a:t>
            </a:r>
            <a:r>
              <a:rPr lang="zh-CN" altLang="en-US"/>
              <a:t>是</a:t>
            </a:r>
            <a:r>
              <a:rPr lang="en-US" altLang="zh-CN"/>
              <a:t>Y</a:t>
            </a:r>
            <a:r>
              <a:rPr lang="zh-CN" altLang="en-US"/>
              <a:t>的超集，“后向”的：较小元素是较大的超集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对可用表达式，与操作符是交， </a:t>
            </a:r>
            <a:r>
              <a:rPr lang="en-US" altLang="zh-CN"/>
              <a:t>V</a:t>
            </a:r>
            <a:r>
              <a:rPr lang="zh-CN" altLang="en-US"/>
              <a:t>的成员是定义集合，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zh-CN" altLang="en-US"/>
              <a:t>意味着</a:t>
            </a:r>
            <a:r>
              <a:rPr lang="en-US" altLang="zh-CN"/>
              <a:t>X</a:t>
            </a: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</a:rPr>
              <a:t>∩</a:t>
            </a:r>
            <a:r>
              <a:rPr lang="en-US" altLang="zh-CN"/>
              <a:t>Y=X</a:t>
            </a:r>
            <a:r>
              <a:rPr lang="zh-CN" altLang="en-US"/>
              <a:t>，即</a:t>
            </a:r>
            <a:r>
              <a:rPr lang="en-US" altLang="zh-CN"/>
              <a:t>X</a:t>
            </a:r>
            <a:r>
              <a:rPr lang="zh-CN" altLang="en-US"/>
              <a:t>是</a:t>
            </a:r>
            <a:r>
              <a:rPr lang="en-US" altLang="zh-CN"/>
              <a:t>Y</a:t>
            </a:r>
            <a:r>
              <a:rPr lang="zh-CN" altLang="en-US"/>
              <a:t>的子集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>
            <a:extLst>
              <a:ext uri="{FF2B5EF4-FFF2-40B4-BE49-F238E27FC236}">
                <a16:creationId xmlns:a16="http://schemas.microsoft.com/office/drawing/2014/main" id="{3467BFD5-A471-4DF1-B2D2-6029AF27A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栅格图表示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关系</a:t>
            </a:r>
          </a:p>
        </p:txBody>
      </p:sp>
      <p:sp>
        <p:nvSpPr>
          <p:cNvPr id="837635" name="Rectangle 3">
            <a:extLst>
              <a:ext uri="{FF2B5EF4-FFF2-40B4-BE49-F238E27FC236}">
                <a16:creationId xmlns:a16="http://schemas.microsoft.com/office/drawing/2014/main" id="{10323C84-39ED-41FC-A575-4037DCD51B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X</a:t>
            </a:r>
            <a:r>
              <a:rPr lang="en-US" altLang="zh-CN">
                <a:sym typeface="Wingdings" panose="05000000000000000000" pitchFamily="2" charset="2"/>
              </a:rPr>
              <a:t>Y</a:t>
            </a:r>
            <a:r>
              <a:rPr lang="zh-CN" altLang="en-US">
                <a:sym typeface="Wingdings" panose="05000000000000000000" pitchFamily="2" charset="2"/>
              </a:rPr>
              <a:t>：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X</a:t>
            </a:r>
          </a:p>
          <a:p>
            <a:r>
              <a:rPr lang="zh-CN" altLang="en-US"/>
              <a:t>到达定义： 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en-US" altLang="zh-CN"/>
              <a:t>——</a:t>
            </a:r>
            <a:r>
              <a:rPr lang="zh-CN" altLang="en-US">
                <a:latin typeface="宋体" panose="02010600030101010101" pitchFamily="2" charset="-122"/>
              </a:rPr>
              <a:t>超集</a:t>
            </a:r>
          </a:p>
          <a:p>
            <a:r>
              <a:rPr lang="zh-CN" altLang="en-US">
                <a:latin typeface="宋体" panose="02010600030101010101" pitchFamily="2" charset="-122"/>
              </a:rPr>
              <a:t>单调性：</a:t>
            </a:r>
          </a:p>
          <a:p>
            <a:pPr lvl="1"/>
            <a:r>
              <a:rPr lang="zh-CN" altLang="en-US">
                <a:latin typeface="宋体" panose="02010600030101010101" pitchFamily="2" charset="-122"/>
              </a:rPr>
              <a:t>若对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，以及</a:t>
            </a:r>
            <a:r>
              <a:rPr lang="en-US" altLang="zh-CN"/>
              <a:t>F</a:t>
            </a:r>
            <a:r>
              <a:rPr lang="zh-CN" altLang="en-US"/>
              <a:t>中的</a:t>
            </a:r>
            <a:r>
              <a:rPr lang="en-US" altLang="zh-CN"/>
              <a:t>f</a:t>
            </a:r>
            <a:r>
              <a:rPr lang="zh-CN" altLang="en-US"/>
              <a:t>，当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>
                <a:latin typeface="宋体" panose="02010600030101010101" pitchFamily="2" charset="-122"/>
              </a:rPr>
              <a:t>成立时</a:t>
            </a:r>
            <a:r>
              <a:rPr lang="zh-CN" altLang="en-US"/>
              <a:t>，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</a:t>
            </a:r>
            <a:r>
              <a:rPr lang="zh-CN" altLang="en-US"/>
              <a:t>也成立，则称框架</a:t>
            </a:r>
            <a:r>
              <a:rPr lang="en-US" altLang="zh-CN"/>
              <a:t>(F,V,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)</a:t>
            </a:r>
            <a:r>
              <a:rPr lang="zh-CN" altLang="en-US"/>
              <a:t>是单调的</a:t>
            </a:r>
          </a:p>
          <a:p>
            <a:r>
              <a:rPr lang="zh-CN" altLang="en-US"/>
              <a:t>等价定义</a:t>
            </a:r>
          </a:p>
          <a:p>
            <a:pPr lvl="1"/>
            <a:r>
              <a:rPr lang="zh-CN" altLang="en-US">
                <a:latin typeface="宋体" panose="02010600030101010101" pitchFamily="2" charset="-122"/>
              </a:rPr>
              <a:t>若对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/>
              <a:t>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，以及</a:t>
            </a:r>
            <a:r>
              <a:rPr lang="en-US" altLang="zh-CN"/>
              <a:t>F</a:t>
            </a:r>
            <a:r>
              <a:rPr lang="zh-CN" altLang="en-US"/>
              <a:t>中的</a:t>
            </a:r>
            <a:r>
              <a:rPr lang="en-US" altLang="zh-CN"/>
              <a:t>f</a:t>
            </a:r>
            <a:r>
              <a:rPr lang="zh-CN" altLang="en-US"/>
              <a:t>，</a:t>
            </a:r>
            <a:br>
              <a:rPr lang="zh-CN" altLang="en-US"/>
            </a:b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</a:t>
            </a:r>
            <a:endParaRPr lang="en-US" altLang="zh-CN">
              <a:latin typeface="宋体" panose="02010600030101010101" pitchFamily="2" charset="-122"/>
            </a:endParaRPr>
          </a:p>
        </p:txBody>
      </p:sp>
      <p:pic>
        <p:nvPicPr>
          <p:cNvPr id="837636" name="Picture 4" descr="C:\Documents and Settings\Administrator\My Documents\wg\教学\编译原理\lecture\figures\10\grid.gif">
            <a:extLst>
              <a:ext uri="{FF2B5EF4-FFF2-40B4-BE49-F238E27FC236}">
                <a16:creationId xmlns:a16="http://schemas.microsoft.com/office/drawing/2014/main" id="{775A8658-6B27-4294-99A1-4CF19338E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066800"/>
            <a:ext cx="2803525" cy="213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>
            <a:extLst>
              <a:ext uri="{FF2B5EF4-FFF2-40B4-BE49-F238E27FC236}">
                <a16:creationId xmlns:a16="http://schemas.microsoft.com/office/drawing/2014/main" id="{8D0E8003-3CF4-48E0-8EEB-4477A0F3BD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两种定义的等价性</a:t>
            </a:r>
          </a:p>
        </p:txBody>
      </p:sp>
      <p:sp>
        <p:nvSpPr>
          <p:cNvPr id="838659" name="Rectangle 3">
            <a:extLst>
              <a:ext uri="{FF2B5EF4-FFF2-40B4-BE49-F238E27FC236}">
                <a16:creationId xmlns:a16="http://schemas.microsoft.com/office/drawing/2014/main" id="{48BFEBB5-B78B-48AA-9403-1B5FA88C6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 sz="2800"/>
              <a:t>证明若定义</a:t>
            </a:r>
            <a:r>
              <a:rPr lang="en-US" altLang="zh-CN" sz="2800"/>
              <a:t>1</a:t>
            </a:r>
            <a:r>
              <a:rPr lang="zh-CN" altLang="en-US" sz="2800"/>
              <a:t>成立，定义</a:t>
            </a:r>
            <a:r>
              <a:rPr lang="en-US" altLang="zh-CN" sz="2800"/>
              <a:t>2</a:t>
            </a:r>
            <a:r>
              <a:rPr lang="zh-CN" altLang="en-US" sz="2800"/>
              <a:t>也成立</a:t>
            </a:r>
          </a:p>
          <a:p>
            <a:pPr lvl="1"/>
            <a:r>
              <a:rPr lang="zh-CN" altLang="en-US" sz="2400"/>
              <a:t>对任意的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zh-CN" altLang="en-US" sz="2400"/>
              <a:t>和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≤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≤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</a:p>
          <a:p>
            <a:pPr lvl="1"/>
            <a:r>
              <a:rPr lang="zh-CN" altLang="en-US" sz="2400"/>
              <a:t>对任意</a:t>
            </a:r>
            <a:r>
              <a:rPr lang="en-US" altLang="zh-CN" sz="2400"/>
              <a:t>x</a:t>
            </a:r>
            <a:r>
              <a:rPr lang="zh-CN" altLang="en-US" sz="2400"/>
              <a:t>和</a:t>
            </a:r>
            <a:r>
              <a:rPr lang="en-US" altLang="zh-CN" sz="2400"/>
              <a:t>y</a:t>
            </a:r>
            <a:r>
              <a:rPr lang="zh-CN" altLang="en-US" sz="2400"/>
              <a:t>，</a:t>
            </a:r>
            <a:r>
              <a:rPr lang="en-US" altLang="zh-CN" sz="2400"/>
              <a:t>(x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y)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y=x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y</a:t>
            </a:r>
          </a:p>
          <a:p>
            <a:pPr lvl="1"/>
            <a:r>
              <a:rPr lang="zh-CN" altLang="en-US" sz="2400"/>
              <a:t>则由定义</a:t>
            </a:r>
            <a:r>
              <a:rPr lang="en-US" altLang="zh-CN" sz="2400"/>
              <a:t>1</a:t>
            </a:r>
            <a:r>
              <a:rPr lang="zh-CN" altLang="en-US" sz="2400"/>
              <a:t>，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  <a:r>
              <a:rPr lang="en-US" altLang="zh-CN" sz="2400"/>
              <a:t>≤f(</a:t>
            </a:r>
            <a:r>
              <a:rPr lang="en-US" altLang="zh-CN" sz="2400">
                <a:latin typeface="Symbol" panose="05050102010706020507" pitchFamily="18" charset="2"/>
              </a:rPr>
              <a:t>m)</a:t>
            </a:r>
            <a:r>
              <a:rPr lang="zh-CN" altLang="en-US" sz="2400"/>
              <a:t>，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  <a:r>
              <a:rPr lang="en-US" altLang="zh-CN" sz="2400"/>
              <a:t>≤f(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</a:p>
          <a:p>
            <a:pPr lvl="1"/>
            <a:r>
              <a:rPr lang="zh-CN" altLang="en-US" sz="2400"/>
              <a:t>另有，若</a:t>
            </a:r>
            <a:r>
              <a:rPr lang="en-US" altLang="zh-CN" sz="2400"/>
              <a:t>x≤y</a:t>
            </a:r>
            <a:r>
              <a:rPr lang="zh-CN" altLang="en-US" sz="2400"/>
              <a:t>，</a:t>
            </a:r>
            <a:r>
              <a:rPr lang="en-US" altLang="zh-CN" sz="2400"/>
              <a:t>x≤z</a:t>
            </a:r>
            <a:r>
              <a:rPr lang="zh-CN" altLang="en-US" sz="2400"/>
              <a:t>，则</a:t>
            </a:r>
            <a:r>
              <a:rPr lang="en-US" altLang="zh-CN" sz="2400"/>
              <a:t>x≤y∧z</a:t>
            </a:r>
          </a:p>
          <a:p>
            <a:pPr lvl="1"/>
            <a:r>
              <a:rPr lang="zh-CN" altLang="en-US" sz="2400"/>
              <a:t>令</a:t>
            </a:r>
            <a:r>
              <a:rPr lang="en-US" altLang="zh-CN" sz="2400"/>
              <a:t>x=f(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  <a:r>
              <a:rPr lang="zh-CN" altLang="en-US" sz="2400"/>
              <a:t>，</a:t>
            </a:r>
            <a:r>
              <a:rPr lang="en-US" altLang="zh-CN" sz="2400"/>
              <a:t>y= f(</a:t>
            </a:r>
            <a:r>
              <a:rPr lang="en-US" altLang="zh-CN" sz="2400">
                <a:latin typeface="Symbol" panose="05050102010706020507" pitchFamily="18" charset="2"/>
              </a:rPr>
              <a:t>m)</a:t>
            </a:r>
            <a:r>
              <a:rPr lang="zh-CN" altLang="en-US" sz="2400"/>
              <a:t>，</a:t>
            </a:r>
            <a:r>
              <a:rPr lang="en-US" altLang="zh-CN" sz="2400"/>
              <a:t>z= f(</a:t>
            </a:r>
            <a:r>
              <a:rPr lang="en-US" altLang="zh-CN" sz="2400">
                <a:latin typeface="Symbol" panose="05050102010706020507" pitchFamily="18" charset="2"/>
              </a:rPr>
              <a:t>n)</a:t>
            </a:r>
            <a:r>
              <a:rPr lang="zh-CN" altLang="en-US" sz="2400">
                <a:latin typeface="Symbol" panose="05050102010706020507" pitchFamily="18" charset="2"/>
              </a:rPr>
              <a:t>，则有定义</a:t>
            </a:r>
            <a:r>
              <a:rPr lang="en-US" altLang="zh-CN" sz="2400">
                <a:latin typeface="Symbol" panose="05050102010706020507" pitchFamily="18" charset="2"/>
              </a:rPr>
              <a:t>2</a:t>
            </a:r>
          </a:p>
          <a:p>
            <a:r>
              <a:rPr lang="zh-CN" altLang="en-US" sz="2800">
                <a:latin typeface="Symbol" panose="05050102010706020507" pitchFamily="18" charset="2"/>
              </a:rPr>
              <a:t>证明若定义</a:t>
            </a:r>
            <a:r>
              <a:rPr lang="en-US" altLang="zh-CN" sz="2800">
                <a:latin typeface="Symbol" panose="05050102010706020507" pitchFamily="18" charset="2"/>
              </a:rPr>
              <a:t>2</a:t>
            </a:r>
            <a:r>
              <a:rPr lang="zh-CN" altLang="en-US" sz="2800">
                <a:latin typeface="Symbol" panose="05050102010706020507" pitchFamily="18" charset="2"/>
              </a:rPr>
              <a:t>成立，定义</a:t>
            </a:r>
            <a:r>
              <a:rPr lang="en-US" altLang="zh-CN" sz="2800">
                <a:latin typeface="Symbol" panose="05050102010706020507" pitchFamily="18" charset="2"/>
              </a:rPr>
              <a:t>1</a:t>
            </a:r>
            <a:r>
              <a:rPr lang="zh-CN" altLang="en-US" sz="2800">
                <a:latin typeface="Symbol" panose="05050102010706020507" pitchFamily="18" charset="2"/>
              </a:rPr>
              <a:t>也成立</a:t>
            </a:r>
          </a:p>
          <a:p>
            <a:pPr lvl="1"/>
            <a:r>
              <a:rPr lang="zh-CN" altLang="en-US" sz="2400">
                <a:latin typeface="Symbol" panose="05050102010706020507" pitchFamily="18" charset="2"/>
              </a:rPr>
              <a:t>由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≤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zh-CN" altLang="en-US" sz="2400">
                <a:latin typeface="Symbol" panose="05050102010706020507" pitchFamily="18" charset="2"/>
              </a:rPr>
              <a:t>（定义</a:t>
            </a:r>
            <a:r>
              <a:rPr lang="en-US" altLang="zh-CN" sz="2400">
                <a:latin typeface="Symbol" panose="05050102010706020507" pitchFamily="18" charset="2"/>
              </a:rPr>
              <a:t>1</a:t>
            </a:r>
            <a:r>
              <a:rPr lang="zh-CN" altLang="en-US" sz="2400">
                <a:latin typeface="Symbol" panose="05050102010706020507" pitchFamily="18" charset="2"/>
              </a:rPr>
              <a:t>前提）知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∧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=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</a:p>
          <a:p>
            <a:pPr lvl="1"/>
            <a:r>
              <a:rPr lang="zh-CN" altLang="en-US" sz="2400">
                <a:latin typeface="Symbol" panose="05050102010706020507" pitchFamily="18" charset="2"/>
              </a:rPr>
              <a:t>由定义</a:t>
            </a:r>
            <a:r>
              <a:rPr lang="en-US" altLang="zh-CN" sz="2400">
                <a:latin typeface="Symbol" panose="05050102010706020507" pitchFamily="18" charset="2"/>
              </a:rPr>
              <a:t>2 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)</a:t>
            </a:r>
            <a:r>
              <a:rPr lang="en-US" altLang="zh-CN" sz="2400">
                <a:latin typeface="宋体" panose="02010600030101010101" pitchFamily="2" charset="-122"/>
              </a:rPr>
              <a:t>≤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m)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)</a:t>
            </a:r>
            <a:r>
              <a:rPr lang="zh-CN" altLang="en-US" sz="2400"/>
              <a:t>得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)</a:t>
            </a:r>
            <a:r>
              <a:rPr lang="en-US" altLang="zh-CN" sz="2400">
                <a:latin typeface="宋体" panose="02010600030101010101" pitchFamily="2" charset="-122"/>
              </a:rPr>
              <a:t>≤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m)</a:t>
            </a:r>
            <a:r>
              <a:rPr lang="en-US" altLang="zh-CN" sz="2400">
                <a:latin typeface="宋体" panose="02010600030101010101" pitchFamily="2" charset="-122"/>
              </a:rPr>
              <a:t>∧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)</a:t>
            </a:r>
            <a:endParaRPr lang="en-US" altLang="zh-CN" sz="2400">
              <a:latin typeface="Symbol" panose="05050102010706020507" pitchFamily="18" charset="2"/>
            </a:endParaRPr>
          </a:p>
          <a:p>
            <a:pPr lvl="1"/>
            <a:r>
              <a:rPr lang="zh-CN" altLang="en-US" sz="2400">
                <a:latin typeface="Symbol" panose="05050102010706020507" pitchFamily="18" charset="2"/>
              </a:rPr>
              <a:t>可证明，若</a:t>
            </a:r>
            <a:r>
              <a:rPr lang="en-US" altLang="zh-CN" sz="2400"/>
              <a:t>x≤y∧z</a:t>
            </a:r>
            <a:r>
              <a:rPr lang="zh-CN" altLang="en-US" sz="2400"/>
              <a:t>，则</a:t>
            </a:r>
            <a:r>
              <a:rPr lang="en-US" altLang="zh-CN" sz="2400"/>
              <a:t>x≤z</a:t>
            </a:r>
          </a:p>
          <a:p>
            <a:pPr lvl="1"/>
            <a:r>
              <a:rPr lang="zh-CN" altLang="en-US" sz="2400"/>
              <a:t>因此，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)</a:t>
            </a:r>
            <a:r>
              <a:rPr lang="en-US" altLang="zh-CN" sz="2400">
                <a:latin typeface="宋体" panose="02010600030101010101" pitchFamily="2" charset="-122"/>
              </a:rPr>
              <a:t>≤</a:t>
            </a:r>
            <a:r>
              <a:rPr lang="en-US" altLang="zh-CN" sz="2400"/>
              <a:t>f(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)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>
            <a:extLst>
              <a:ext uri="{FF2B5EF4-FFF2-40B4-BE49-F238E27FC236}">
                <a16:creationId xmlns:a16="http://schemas.microsoft.com/office/drawing/2014/main" id="{E0B248CF-B385-4CD5-BAA3-B41A902D6B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分配性</a:t>
            </a:r>
          </a:p>
        </p:txBody>
      </p:sp>
      <p:sp>
        <p:nvSpPr>
          <p:cNvPr id="839683" name="Rectangle 3">
            <a:extLst>
              <a:ext uri="{FF2B5EF4-FFF2-40B4-BE49-F238E27FC236}">
                <a16:creationId xmlns:a16="http://schemas.microsoft.com/office/drawing/2014/main" id="{F98BEB9F-B4B1-4C61-AF00-21BB5DAF00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</a:t>
            </a:r>
            <a:r>
              <a:rPr lang="en-US" altLang="zh-CN"/>
              <a:t>V</a:t>
            </a:r>
            <a:r>
              <a:rPr lang="zh-CN" altLang="en-US"/>
              <a:t>中所有</a:t>
            </a:r>
            <a:r>
              <a:rPr lang="en-US" altLang="zh-CN"/>
              <a:t>m</a:t>
            </a:r>
            <a:r>
              <a:rPr lang="zh-CN" altLang="en-US"/>
              <a:t>和</a:t>
            </a:r>
            <a:r>
              <a:rPr lang="en-US" altLang="zh-CN"/>
              <a:t>n</a:t>
            </a:r>
            <a:r>
              <a:rPr lang="zh-CN" altLang="en-US"/>
              <a:t>，以及</a:t>
            </a:r>
            <a:r>
              <a:rPr lang="en-US" altLang="zh-CN"/>
              <a:t>F</a:t>
            </a:r>
            <a:r>
              <a:rPr lang="zh-CN" altLang="en-US"/>
              <a:t>中的</a:t>
            </a:r>
            <a:r>
              <a:rPr lang="en-US" altLang="zh-CN"/>
              <a:t>f</a:t>
            </a:r>
            <a:r>
              <a:rPr lang="zh-CN" altLang="en-US"/>
              <a:t>，</a:t>
            </a:r>
            <a:br>
              <a:rPr lang="zh-CN" altLang="en-US"/>
            </a:b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 </a:t>
            </a:r>
            <a:r>
              <a:rPr lang="en-US" altLang="zh-CN">
                <a:latin typeface="宋体" panose="02010600030101010101" pitchFamily="2" charset="-122"/>
              </a:rPr>
              <a:t>= 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</a:t>
            </a:r>
          </a:p>
          <a:p>
            <a:r>
              <a:rPr lang="zh-CN" altLang="en-US"/>
              <a:t>若</a:t>
            </a:r>
            <a:r>
              <a:rPr lang="en-US" altLang="zh-CN"/>
              <a:t>x=y</a:t>
            </a:r>
            <a:r>
              <a:rPr lang="zh-CN" altLang="en-US"/>
              <a:t>，根据幂等律有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y=x</a:t>
            </a:r>
            <a:r>
              <a:rPr lang="zh-CN" altLang="en-US"/>
              <a:t>，所以</a:t>
            </a:r>
            <a:r>
              <a:rPr lang="en-US" altLang="zh-CN"/>
              <a:t>x≤y</a:t>
            </a:r>
          </a:p>
          <a:p>
            <a:r>
              <a:rPr lang="zh-CN" altLang="en-US"/>
              <a:t>例</a:t>
            </a:r>
            <a:r>
              <a:rPr lang="en-US" altLang="zh-CN"/>
              <a:t>10.46  </a:t>
            </a:r>
            <a:r>
              <a:rPr lang="zh-CN" altLang="en-US"/>
              <a:t>到达定义框架</a:t>
            </a:r>
          </a:p>
          <a:p>
            <a:pPr lvl="1"/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Y</a:t>
            </a:r>
            <a:r>
              <a:rPr lang="zh-CN" altLang="en-US"/>
              <a:t>为定义集合，</a:t>
            </a:r>
            <a:r>
              <a:rPr lang="en-US" altLang="zh-CN"/>
              <a:t>f(Z)=G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(Z-K)</a:t>
            </a:r>
            <a:r>
              <a:rPr lang="zh-CN" altLang="en-US"/>
              <a:t>，</a:t>
            </a:r>
            <a:r>
              <a:rPr lang="en-US" altLang="zh-CN"/>
              <a:t>G</a:t>
            </a:r>
            <a:r>
              <a:rPr lang="zh-CN" altLang="en-US"/>
              <a:t>和</a:t>
            </a:r>
            <a:r>
              <a:rPr lang="en-US" altLang="zh-CN"/>
              <a:t>K</a:t>
            </a:r>
            <a:r>
              <a:rPr lang="zh-CN" altLang="en-US"/>
              <a:t>是定义集合</a:t>
            </a:r>
          </a:p>
          <a:p>
            <a:pPr lvl="1"/>
            <a:r>
              <a:rPr lang="zh-CN" altLang="en-US"/>
              <a:t>公式</a:t>
            </a:r>
            <a:r>
              <a:rPr lang="en-US" altLang="zh-CN"/>
              <a:t>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((X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Y)-K)=(G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(X-K))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(G</a:t>
            </a:r>
            <a:r>
              <a:rPr lang="en-US" altLang="zh-CN">
                <a:latin typeface="宋体" panose="02010600030101010101" pitchFamily="2" charset="-122"/>
              </a:rPr>
              <a:t>∪</a:t>
            </a:r>
            <a:r>
              <a:rPr lang="en-US" altLang="zh-CN"/>
              <a:t>(Y-K))</a:t>
            </a:r>
            <a:r>
              <a:rPr lang="zh-CN" altLang="en-US"/>
              <a:t>即可验证框架满足分配性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6" name="Rectangle 2">
            <a:extLst>
              <a:ext uri="{FF2B5EF4-FFF2-40B4-BE49-F238E27FC236}">
                <a16:creationId xmlns:a16="http://schemas.microsoft.com/office/drawing/2014/main" id="{1DABB1F0-2036-4008-9FE5-18262B94E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10.47  </a:t>
            </a:r>
            <a:r>
              <a:rPr lang="zh-CN" altLang="en-US"/>
              <a:t>常量计算框架</a:t>
            </a:r>
          </a:p>
        </p:txBody>
      </p:sp>
      <p:sp>
        <p:nvSpPr>
          <p:cNvPr id="840707" name="Rectangle 3">
            <a:extLst>
              <a:ext uri="{FF2B5EF4-FFF2-40B4-BE49-F238E27FC236}">
                <a16:creationId xmlns:a16="http://schemas.microsoft.com/office/drawing/2014/main" id="{C3ECAC1E-D5DB-4814-BDDD-93E075D48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/>
              <a:t>单调性</a:t>
            </a:r>
          </a:p>
          <a:p>
            <a:pPr lvl="1"/>
            <a:r>
              <a:rPr lang="en-US" altLang="zh-CN"/>
              <a:t>nonconst∧c=nonconst  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</a:p>
          <a:p>
            <a:pPr lvl="1"/>
            <a:r>
              <a:rPr lang="en-US" altLang="zh-CN"/>
              <a:t>c∧d=nonconst  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  <a:r>
              <a:rPr lang="en-US" altLang="zh-CN">
                <a:ea typeface="Arial Unicode MS" pitchFamily="34" charset="-122"/>
              </a:rPr>
              <a:t>≠</a:t>
            </a:r>
            <a:r>
              <a:rPr lang="en-US" altLang="zh-CN"/>
              <a:t>d</a:t>
            </a:r>
          </a:p>
          <a:p>
            <a:pPr lvl="1"/>
            <a:r>
              <a:rPr lang="en-US" altLang="zh-CN"/>
              <a:t>c∧undef=c  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</a:p>
          <a:p>
            <a:pPr lvl="1"/>
            <a:r>
              <a:rPr lang="en-US" altLang="zh-CN"/>
              <a:t>nonconst∧undef=nonconst</a:t>
            </a:r>
          </a:p>
          <a:p>
            <a:pPr lvl="1"/>
            <a:r>
              <a:rPr lang="en-US" altLang="zh-CN"/>
              <a:t>x∧x=x  </a:t>
            </a:r>
            <a:r>
              <a:rPr lang="zh-CN" altLang="en-US"/>
              <a:t>对任意值</a:t>
            </a:r>
            <a:r>
              <a:rPr lang="en-US" altLang="zh-CN"/>
              <a:t>x</a:t>
            </a:r>
          </a:p>
          <a:p>
            <a:pPr lvl="1">
              <a:spcBef>
                <a:spcPct val="0"/>
              </a:spcBef>
            </a:pP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altLang="zh-CN">
                <a:sym typeface="Wingdings" panose="05000000000000000000" pitchFamily="2" charset="2"/>
              </a:rPr>
              <a:t>(a)=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(a)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(a)</a:t>
            </a:r>
          </a:p>
          <a:p>
            <a:pPr lvl="1"/>
            <a:r>
              <a:rPr lang="zh-CN" altLang="en-US"/>
              <a:t>可定义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关系</a:t>
            </a:r>
          </a:p>
          <a:p>
            <a:pPr lvl="2"/>
            <a:r>
              <a:rPr lang="en-US" altLang="zh-CN"/>
              <a:t>nonconst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c		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</a:p>
          <a:p>
            <a:pPr lvl="2"/>
            <a:r>
              <a:rPr lang="en-US" altLang="zh-CN"/>
              <a:t>c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undef		</a:t>
            </a:r>
            <a:r>
              <a:rPr lang="zh-CN" altLang="en-US"/>
              <a:t>对任意常量</a:t>
            </a:r>
            <a:r>
              <a:rPr lang="en-US" altLang="zh-CN"/>
              <a:t>c</a:t>
            </a:r>
          </a:p>
          <a:p>
            <a:pPr lvl="2"/>
            <a:r>
              <a:rPr lang="en-US" altLang="zh-CN"/>
              <a:t>nonconst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undef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>
            <a:extLst>
              <a:ext uri="{FF2B5EF4-FFF2-40B4-BE49-F238E27FC236}">
                <a16:creationId xmlns:a16="http://schemas.microsoft.com/office/drawing/2014/main" id="{28488841-9EE6-4F2B-98C8-C0D5081BF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10.47 </a:t>
            </a:r>
            <a:r>
              <a:rPr lang="zh-CN" altLang="en-US"/>
              <a:t>单调性证明（续）</a:t>
            </a:r>
          </a:p>
        </p:txBody>
      </p:sp>
      <p:sp>
        <p:nvSpPr>
          <p:cNvPr id="841731" name="Rectangle 3">
            <a:extLst>
              <a:ext uri="{FF2B5EF4-FFF2-40B4-BE49-F238E27FC236}">
                <a16:creationId xmlns:a16="http://schemas.microsoft.com/office/drawing/2014/main" id="{7073B81F-29D7-4834-BB9C-43B787B6DD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295400"/>
            <a:ext cx="7812088" cy="5562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</a:rPr>
              <a:t>单独变量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(a)</a:t>
            </a:r>
            <a:r>
              <a:rPr lang="zh-CN" altLang="en-US"/>
              <a:t>值的集合上</a:t>
            </a:r>
            <a:br>
              <a:rPr lang="zh-CN" altLang="en-US"/>
            </a:br>
            <a:r>
              <a:rPr lang="zh-CN" altLang="en-US"/>
              <a:t>的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关系栅格图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V</a:t>
            </a:r>
            <a:r>
              <a:rPr lang="zh-CN" altLang="en-US"/>
              <a:t>的元素可看作向量，</a:t>
            </a:r>
            <a:br>
              <a:rPr lang="zh-CN" altLang="en-US"/>
            </a:br>
            <a:r>
              <a:rPr lang="zh-CN" altLang="en-US"/>
              <a:t>每个分量对应一个变量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</a:t>
            </a:r>
            <a:r>
              <a:rPr lang="zh-CN" altLang="en-US">
                <a:sym typeface="Wingdings" panose="05000000000000000000" pitchFamily="2" charset="2"/>
              </a:rPr>
              <a:t>对所有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(a) 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≤</a:t>
            </a:r>
            <a:r>
              <a:rPr lang="en-US" altLang="zh-CN">
                <a:sym typeface="Wingdings" panose="05000000000000000000" pitchFamily="2" charset="2"/>
              </a:rPr>
              <a:t> 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(a)</a:t>
            </a: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对不同语句验证：若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>
                <a:latin typeface="Symbol" panose="05050102010706020507" pitchFamily="18" charset="2"/>
              </a:rPr>
              <a:t>，则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n)</a:t>
            </a:r>
            <a:endParaRPr lang="en-US" altLang="zh-CN"/>
          </a:p>
          <a:p>
            <a:pPr lvl="2">
              <a:lnSpc>
                <a:spcPct val="90000"/>
              </a:lnSpc>
            </a:pPr>
            <a:r>
              <a:rPr lang="zh-CN" altLang="en-US">
                <a:latin typeface="Symbol" panose="05050102010706020507" pitchFamily="18" charset="2"/>
              </a:rPr>
              <a:t>如语句</a:t>
            </a:r>
            <a:r>
              <a:rPr lang="en-US" altLang="zh-CN"/>
              <a:t>a := b + c</a:t>
            </a:r>
            <a:r>
              <a:rPr lang="zh-CN" altLang="en-US"/>
              <a:t>，需验证：对所有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(x)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≤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(x)</a:t>
            </a:r>
            <a:r>
              <a:rPr lang="zh-CN" altLang="en-US">
                <a:sym typeface="Wingdings" panose="05000000000000000000" pitchFamily="2" charset="2"/>
              </a:rPr>
              <a:t>则</a:t>
            </a:r>
            <a:r>
              <a:rPr lang="en-US" altLang="zh-CN">
                <a:sym typeface="Wingdings" panose="05000000000000000000" pitchFamily="2" charset="2"/>
              </a:rPr>
              <a:t>[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m)](</a:t>
            </a:r>
            <a:r>
              <a:rPr lang="en-US" altLang="zh-CN"/>
              <a:t>a</a:t>
            </a:r>
            <a:r>
              <a:rPr lang="en-US" altLang="zh-CN">
                <a:latin typeface="Symbol" panose="05050102010706020507" pitchFamily="18" charset="2"/>
              </a:rPr>
              <a:t>)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</a:t>
            </a:r>
          </a:p>
          <a:p>
            <a:pPr lvl="2">
              <a:lnSpc>
                <a:spcPct val="90000"/>
              </a:lnSpc>
            </a:pPr>
            <a:r>
              <a:rPr lang="zh-CN" altLang="en-US"/>
              <a:t>需考虑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(b)</a:t>
            </a:r>
            <a:r>
              <a:rPr lang="zh-CN" altLang="en-US"/>
              <a:t>、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(c)</a:t>
            </a:r>
            <a:r>
              <a:rPr lang="zh-CN" altLang="en-US"/>
              <a:t>、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(b)</a:t>
            </a:r>
            <a:r>
              <a:rPr lang="zh-CN" altLang="en-US"/>
              <a:t>、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(c)</a:t>
            </a:r>
            <a:r>
              <a:rPr lang="zh-CN" altLang="en-US"/>
              <a:t>所有可能值，使得满足条件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(b)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≤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(b)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(c)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≤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n</a:t>
            </a:r>
            <a:r>
              <a:rPr lang="en-US" altLang="zh-CN">
                <a:sym typeface="Wingdings" panose="05000000000000000000" pitchFamily="2" charset="2"/>
              </a:rPr>
              <a:t>(c)</a:t>
            </a:r>
          </a:p>
          <a:p>
            <a:pPr lvl="2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如分别取值</a:t>
            </a:r>
            <a:r>
              <a:rPr lang="en-US" altLang="zh-CN">
                <a:sym typeface="Wingdings" panose="05000000000000000000" pitchFamily="2" charset="2"/>
              </a:rPr>
              <a:t>nonconst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3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2</a:t>
            </a:r>
            <a:r>
              <a:rPr lang="zh-CN" altLang="en-US">
                <a:sym typeface="Wingdings" panose="05000000000000000000" pitchFamily="2" charset="2"/>
              </a:rPr>
              <a:t>、</a:t>
            </a:r>
            <a:r>
              <a:rPr lang="en-US" altLang="zh-CN">
                <a:sym typeface="Wingdings" panose="05000000000000000000" pitchFamily="2" charset="2"/>
              </a:rPr>
              <a:t>undef</a:t>
            </a:r>
            <a:r>
              <a:rPr lang="zh-CN" altLang="en-US">
                <a:sym typeface="Wingdings" panose="05000000000000000000" pitchFamily="2" charset="2"/>
              </a:rPr>
              <a:t>，则</a:t>
            </a:r>
            <a:r>
              <a:rPr lang="en-US" altLang="zh-CN">
                <a:sym typeface="Wingdings" panose="05000000000000000000" pitchFamily="2" charset="2"/>
              </a:rPr>
              <a:t>[</a:t>
            </a:r>
            <a:r>
              <a:rPr lang="en-US" altLang="zh-CN"/>
              <a:t>f(</a:t>
            </a:r>
            <a:r>
              <a:rPr lang="en-US" altLang="zh-CN">
                <a:latin typeface="Symbol" panose="05050102010706020507" pitchFamily="18" charset="2"/>
              </a:rPr>
              <a:t>m)](</a:t>
            </a:r>
            <a:r>
              <a:rPr lang="en-US" altLang="zh-CN"/>
              <a:t>a</a:t>
            </a:r>
            <a:r>
              <a:rPr lang="en-US" altLang="zh-CN">
                <a:latin typeface="Symbol" panose="05050102010706020507" pitchFamily="18" charset="2"/>
              </a:rPr>
              <a:t>) </a:t>
            </a:r>
            <a:r>
              <a:rPr lang="en-US" altLang="zh-CN">
                <a:latin typeface="宋体" panose="02010600030101010101" pitchFamily="2" charset="-122"/>
              </a:rPr>
              <a:t>= </a:t>
            </a:r>
            <a:r>
              <a:rPr lang="en-US" altLang="zh-CN"/>
              <a:t>noconst</a:t>
            </a:r>
            <a:r>
              <a:rPr lang="zh-CN" altLang="en-US"/>
              <a:t>，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)](a)=undef</a:t>
            </a:r>
            <a:r>
              <a:rPr lang="zh-CN" altLang="en-US"/>
              <a:t>，验证</a:t>
            </a:r>
          </a:p>
          <a:p>
            <a:pPr lvl="2">
              <a:lnSpc>
                <a:spcPct val="90000"/>
              </a:lnSpc>
            </a:pPr>
            <a:r>
              <a:rPr lang="zh-CN" altLang="en-US"/>
              <a:t>其他情况和其他语句类似验证</a:t>
            </a:r>
          </a:p>
        </p:txBody>
      </p:sp>
      <p:pic>
        <p:nvPicPr>
          <p:cNvPr id="841732" name="Picture 4" descr="C:\Documents and Settings\Administrator\My Documents\wg\教学\编译原理\lecture\figures\10\var.gif">
            <a:extLst>
              <a:ext uri="{FF2B5EF4-FFF2-40B4-BE49-F238E27FC236}">
                <a16:creationId xmlns:a16="http://schemas.microsoft.com/office/drawing/2014/main" id="{24FB2077-2126-4C86-8F65-705FAEDF7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71600"/>
            <a:ext cx="240030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A38477C8-73FC-45A0-A105-2C36F4CA7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9.5.2  </a:t>
            </a:r>
            <a:r>
              <a:rPr lang="zh-CN" altLang="en-US"/>
              <a:t>临时名字的存储分配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036CECD-C93C-42F1-9585-C3942A704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371600"/>
          </a:xfrm>
        </p:spPr>
        <p:txBody>
          <a:bodyPr/>
          <a:lstStyle/>
          <a:p>
            <a:pPr eaLnBrk="1" hangingPunct="1"/>
            <a:r>
              <a:rPr lang="zh-CN" altLang="en-US"/>
              <a:t>两个临时名字活跃期不重叠</a:t>
            </a:r>
            <a:r>
              <a:rPr lang="zh-CN" altLang="en-US">
                <a:sym typeface="Wingdings" panose="05000000000000000000" pitchFamily="2" charset="2"/>
              </a:rPr>
              <a:t>相同地址</a:t>
            </a:r>
          </a:p>
          <a:p>
            <a:pPr eaLnBrk="1" hangingPunct="1"/>
            <a:r>
              <a:rPr lang="zh-CN" altLang="en-US">
                <a:sym typeface="Wingdings" panose="05000000000000000000" pitchFamily="2" charset="2"/>
              </a:rPr>
              <a:t>利用下次使用信息</a:t>
            </a:r>
            <a:endParaRPr lang="zh-CN" altLang="en-US"/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46F9A82A-2494-4396-A956-B9D4BC6E9DC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752600" y="2438400"/>
            <a:ext cx="3352800" cy="320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a * a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a * b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2 *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800">
                <a:solidFill>
                  <a:srgbClr val="FF33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+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b * b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+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5</a:t>
            </a:r>
            <a:endParaRPr lang="en-US" altLang="zh-CN" sz="28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D9DF6F03-BAF7-419E-A366-55714151FBC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410200" y="2438400"/>
            <a:ext cx="2438400" cy="320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algn="l" eaLnBrk="1" hangingPunct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a * a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a * b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2 *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+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b * b</a:t>
            </a:r>
            <a:b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</a:b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:=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 + 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  <a:endParaRPr lang="en-US" altLang="zh-CN" sz="2800">
              <a:solidFill>
                <a:srgbClr val="3333CC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sp>
        <p:nvSpPr>
          <p:cNvPr id="43014" name="AutoShape 6">
            <a:extLst>
              <a:ext uri="{FF2B5EF4-FFF2-40B4-BE49-F238E27FC236}">
                <a16:creationId xmlns:a16="http://schemas.microsoft.com/office/drawing/2014/main" id="{A61A9C43-9423-4AEA-8C72-0B59E25048A0}"/>
              </a:ext>
            </a:extLst>
          </p:cNvPr>
          <p:cNvSpPr>
            <a:spLocks/>
          </p:cNvSpPr>
          <p:nvPr/>
        </p:nvSpPr>
        <p:spPr bwMode="ltGray">
          <a:xfrm>
            <a:off x="2133600" y="4419600"/>
            <a:ext cx="152400" cy="533400"/>
          </a:xfrm>
          <a:prstGeom prst="leftBrace">
            <a:avLst>
              <a:gd name="adj1" fmla="val 29167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16317CFA-AE1D-447F-89C8-9FA7A4B9B22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828800" y="44196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43016" name="AutoShape 8">
            <a:extLst>
              <a:ext uri="{FF2B5EF4-FFF2-40B4-BE49-F238E27FC236}">
                <a16:creationId xmlns:a16="http://schemas.microsoft.com/office/drawing/2014/main" id="{2C723CE0-68C4-479F-BFE8-AF1CCCCB90D7}"/>
              </a:ext>
            </a:extLst>
          </p:cNvPr>
          <p:cNvSpPr>
            <a:spLocks/>
          </p:cNvSpPr>
          <p:nvPr/>
        </p:nvSpPr>
        <p:spPr bwMode="ltGray">
          <a:xfrm>
            <a:off x="1800225" y="4038600"/>
            <a:ext cx="180975" cy="914400"/>
          </a:xfrm>
          <a:prstGeom prst="leftBrace">
            <a:avLst>
              <a:gd name="adj1" fmla="val 42105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7" name="Text Box 10">
            <a:extLst>
              <a:ext uri="{FF2B5EF4-FFF2-40B4-BE49-F238E27FC236}">
                <a16:creationId xmlns:a16="http://schemas.microsoft.com/office/drawing/2014/main" id="{FBFB6A52-3CDE-4FAE-8175-012DDB10AAB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447800" y="41148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43018" name="AutoShape 11">
            <a:extLst>
              <a:ext uri="{FF2B5EF4-FFF2-40B4-BE49-F238E27FC236}">
                <a16:creationId xmlns:a16="http://schemas.microsoft.com/office/drawing/2014/main" id="{23719299-CE2A-4854-AAB3-C7631E1CEE45}"/>
              </a:ext>
            </a:extLst>
          </p:cNvPr>
          <p:cNvSpPr>
            <a:spLocks/>
          </p:cNvSpPr>
          <p:nvPr/>
        </p:nvSpPr>
        <p:spPr bwMode="ltGray">
          <a:xfrm>
            <a:off x="2133600" y="3581400"/>
            <a:ext cx="152400" cy="381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9" name="Text Box 12">
            <a:extLst>
              <a:ext uri="{FF2B5EF4-FFF2-40B4-BE49-F238E27FC236}">
                <a16:creationId xmlns:a16="http://schemas.microsoft.com/office/drawing/2014/main" id="{55F05C9F-36D1-43CC-AF1B-66AB9DEC0C4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828800" y="35052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43020" name="AutoShape 13">
            <a:extLst>
              <a:ext uri="{FF2B5EF4-FFF2-40B4-BE49-F238E27FC236}">
                <a16:creationId xmlns:a16="http://schemas.microsoft.com/office/drawing/2014/main" id="{16A1C2CA-A538-4973-AF07-798ED978F96B}"/>
              </a:ext>
            </a:extLst>
          </p:cNvPr>
          <p:cNvSpPr>
            <a:spLocks/>
          </p:cNvSpPr>
          <p:nvPr/>
        </p:nvSpPr>
        <p:spPr bwMode="ltGray">
          <a:xfrm>
            <a:off x="1800225" y="2743200"/>
            <a:ext cx="257175" cy="1230313"/>
          </a:xfrm>
          <a:prstGeom prst="leftBrace">
            <a:avLst>
              <a:gd name="adj1" fmla="val 39866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1" name="Text Box 14">
            <a:extLst>
              <a:ext uri="{FF2B5EF4-FFF2-40B4-BE49-F238E27FC236}">
                <a16:creationId xmlns:a16="http://schemas.microsoft.com/office/drawing/2014/main" id="{30EBD3EA-9F72-42B3-8EBA-A3E7335C04F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447800" y="30480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3022" name="AutoShape 15">
            <a:extLst>
              <a:ext uri="{FF2B5EF4-FFF2-40B4-BE49-F238E27FC236}">
                <a16:creationId xmlns:a16="http://schemas.microsoft.com/office/drawing/2014/main" id="{94E3B0D5-2145-4BF7-BA67-45B29CF992A4}"/>
              </a:ext>
            </a:extLst>
          </p:cNvPr>
          <p:cNvSpPr>
            <a:spLocks/>
          </p:cNvSpPr>
          <p:nvPr/>
        </p:nvSpPr>
        <p:spPr bwMode="ltGray">
          <a:xfrm>
            <a:off x="2133600" y="3138488"/>
            <a:ext cx="152400" cy="381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3" name="Text Box 16">
            <a:extLst>
              <a:ext uri="{FF2B5EF4-FFF2-40B4-BE49-F238E27FC236}">
                <a16:creationId xmlns:a16="http://schemas.microsoft.com/office/drawing/2014/main" id="{311C5626-BA9F-41C1-A53C-AFD63B8D9C3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828800" y="3062288"/>
            <a:ext cx="45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3333CC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800" baseline="-25000">
                <a:solidFill>
                  <a:srgbClr val="3333CC"/>
                </a:solidFill>
                <a:latin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>
            <a:extLst>
              <a:ext uri="{FF2B5EF4-FFF2-40B4-BE49-F238E27FC236}">
                <a16:creationId xmlns:a16="http://schemas.microsoft.com/office/drawing/2014/main" id="{A2DC8A59-E0BA-411E-919A-9C6807A38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10.47  </a:t>
            </a:r>
            <a:r>
              <a:rPr lang="zh-CN" altLang="en-US"/>
              <a:t>不具有分配性</a:t>
            </a:r>
          </a:p>
        </p:txBody>
      </p:sp>
      <p:sp>
        <p:nvSpPr>
          <p:cNvPr id="842755" name="Rectangle 3">
            <a:extLst>
              <a:ext uri="{FF2B5EF4-FFF2-40B4-BE49-F238E27FC236}">
                <a16:creationId xmlns:a16="http://schemas.microsoft.com/office/drawing/2014/main" id="{150E2DE7-90E1-4B06-8454-1970FD216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仍考虑语句</a:t>
            </a:r>
            <a:r>
              <a:rPr lang="en-US" altLang="zh-CN"/>
              <a:t>a := b+c</a:t>
            </a:r>
          </a:p>
          <a:p>
            <a:pPr lvl="1"/>
            <a:r>
              <a:rPr lang="zh-CN" altLang="en-US"/>
              <a:t>令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(b)=2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(c)=3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(b)=3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(c)=2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altLang="zh-CN">
                <a:sym typeface="Wingdings" panose="05000000000000000000" pitchFamily="2" charset="2"/>
              </a:rPr>
              <a:t>=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endParaRPr lang="en-US" altLang="zh-CN"/>
          </a:p>
          <a:p>
            <a:pPr lvl="1">
              <a:spcBef>
                <a:spcPct val="0"/>
              </a:spcBef>
            </a:pP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(b)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(b)=2∧3=nonconst</a:t>
            </a:r>
            <a:r>
              <a:rPr lang="zh-CN" altLang="en-US"/>
              <a:t>，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m</a:t>
            </a:r>
            <a:r>
              <a:rPr lang="en-US" altLang="zh-CN">
                <a:sym typeface="Wingdings" panose="05000000000000000000" pitchFamily="2" charset="2"/>
              </a:rPr>
              <a:t>(c)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(c)=nonconst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altLang="zh-CN">
                <a:sym typeface="Wingdings" panose="05000000000000000000" pitchFamily="2" charset="2"/>
              </a:rPr>
              <a:t>(b)=</a:t>
            </a:r>
            <a:r>
              <a:rPr lang="en-US" altLang="zh-CN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altLang="zh-CN">
                <a:sym typeface="Wingdings" panose="05000000000000000000" pitchFamily="2" charset="2"/>
              </a:rPr>
              <a:t>(c)=nonconst</a:t>
            </a:r>
            <a:endParaRPr lang="en-US" altLang="zh-CN"/>
          </a:p>
          <a:p>
            <a:pPr lvl="1"/>
            <a:r>
              <a:rPr lang="en-US" altLang="zh-CN">
                <a:sym typeface="Wingdings" panose="05000000000000000000" pitchFamily="2" charset="2"/>
              </a:rPr>
              <a:t> 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en-US" altLang="zh-CN"/>
              <a:t>)](a)=nonconst</a:t>
            </a:r>
          </a:p>
          <a:p>
            <a:pPr lvl="1"/>
            <a:r>
              <a:rPr lang="zh-CN" altLang="en-US"/>
              <a:t>由于</a:t>
            </a:r>
            <a:r>
              <a:rPr lang="en-US" altLang="zh-CN"/>
              <a:t>b=2</a:t>
            </a:r>
            <a:r>
              <a:rPr lang="zh-CN" altLang="en-US"/>
              <a:t>，</a:t>
            </a:r>
            <a:r>
              <a:rPr lang="en-US" altLang="zh-CN"/>
              <a:t>c=3</a:t>
            </a:r>
            <a:r>
              <a:rPr lang="zh-CN" altLang="en-US"/>
              <a:t>，语句将</a:t>
            </a:r>
            <a:r>
              <a:rPr lang="en-US" altLang="zh-CN"/>
              <a:t>a</a:t>
            </a:r>
            <a:r>
              <a:rPr lang="zh-CN" altLang="en-US"/>
              <a:t>赋值为</a:t>
            </a:r>
            <a:r>
              <a:rPr lang="en-US" altLang="zh-CN"/>
              <a:t>5</a:t>
            </a:r>
            <a:r>
              <a:rPr lang="zh-CN" altLang="en-US"/>
              <a:t>，因此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)](a)=5</a:t>
            </a:r>
            <a:r>
              <a:rPr lang="zh-CN" altLang="en-US"/>
              <a:t>，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)](a)=5</a:t>
            </a:r>
            <a:r>
              <a:rPr lang="en-US" altLang="zh-CN">
                <a:sym typeface="Wingdings" panose="05000000000000000000" pitchFamily="2" charset="2"/>
              </a:rPr>
              <a:t> 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)∧f(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)](a)=5</a:t>
            </a:r>
          </a:p>
          <a:p>
            <a:pPr lvl="1"/>
            <a:r>
              <a:rPr lang="en-US" altLang="zh-CN">
                <a:latin typeface="Symbol" panose="05050102010706020507" pitchFamily="18" charset="2"/>
              </a:rPr>
              <a:t>r</a:t>
            </a:r>
            <a:r>
              <a:rPr lang="en-US" altLang="zh-CN"/>
              <a:t>(a)=[f(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∧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</a:t>
            </a:r>
            <a:r>
              <a:rPr lang="en-US" altLang="zh-CN">
                <a:ea typeface="Arial Unicode MS" pitchFamily="34" charset="-122"/>
              </a:rPr>
              <a:t>≠</a:t>
            </a:r>
            <a:r>
              <a:rPr lang="en-US" altLang="zh-CN"/>
              <a:t>[f(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)∧f(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en-US" altLang="zh-CN"/>
              <a:t>)](a)——</a:t>
            </a:r>
            <a:r>
              <a:rPr lang="zh-CN" altLang="en-US"/>
              <a:t>不满足分配性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>
            <a:extLst>
              <a:ext uri="{FF2B5EF4-FFF2-40B4-BE49-F238E27FC236}">
                <a16:creationId xmlns:a16="http://schemas.microsoft.com/office/drawing/2014/main" id="{2CA3A4D7-D388-411C-A511-FFE5F7695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10.11.4 </a:t>
            </a:r>
            <a:r>
              <a:rPr lang="zh-CN" altLang="en-US" sz="4000"/>
              <a:t>数据流问题的聚合路径解</a:t>
            </a:r>
          </a:p>
        </p:txBody>
      </p:sp>
      <p:sp>
        <p:nvSpPr>
          <p:cNvPr id="843779" name="Rectangle 3">
            <a:extLst>
              <a:ext uri="{FF2B5EF4-FFF2-40B4-BE49-F238E27FC236}">
                <a16:creationId xmlns:a16="http://schemas.microsoft.com/office/drawing/2014/main" id="{1A52A763-7A7E-427E-84A3-DAB0630007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流图每个节点</a:t>
            </a:r>
            <a:r>
              <a:rPr lang="en-US" altLang="zh-CN"/>
              <a:t>B</a:t>
            </a:r>
            <a:r>
              <a:rPr lang="zh-CN" altLang="en-US"/>
              <a:t>都和</a:t>
            </a:r>
            <a:r>
              <a:rPr lang="en-US" altLang="zh-CN"/>
              <a:t>F</a:t>
            </a:r>
            <a:r>
              <a:rPr lang="zh-CN" altLang="en-US"/>
              <a:t>中一个</a:t>
            </a:r>
            <a:br>
              <a:rPr lang="zh-CN" altLang="en-US"/>
            </a:br>
            <a:r>
              <a:rPr lang="zh-CN" altLang="en-US"/>
              <a:t>转移函数</a:t>
            </a:r>
            <a:r>
              <a:rPr lang="en-US" altLang="zh-CN"/>
              <a:t>f</a:t>
            </a:r>
            <a:r>
              <a:rPr lang="en-US" altLang="zh-CN" baseline="-25000"/>
              <a:t>B</a:t>
            </a:r>
            <a:r>
              <a:rPr lang="zh-CN" altLang="en-US"/>
              <a:t>相关</a:t>
            </a:r>
          </a:p>
          <a:p>
            <a:pPr>
              <a:spcBef>
                <a:spcPct val="0"/>
              </a:spcBef>
            </a:pPr>
            <a:r>
              <a:rPr lang="zh-CN" altLang="en-US"/>
              <a:t>初始节点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en-US" altLang="zh-CN" baseline="-25000"/>
              <a:t>k</a:t>
            </a:r>
            <a:r>
              <a:rPr lang="zh-CN" altLang="en-US"/>
              <a:t>的路径</a:t>
            </a:r>
            <a:br>
              <a:rPr lang="zh-CN" altLang="en-US"/>
            </a:br>
            <a:r>
              <a:rPr lang="en-US" altLang="zh-CN"/>
              <a:t>P=B</a:t>
            </a:r>
            <a:r>
              <a:rPr lang="en-US" altLang="zh-CN" baseline="-25000"/>
              <a:t>0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en-US" altLang="zh-CN">
                <a:sym typeface="Wingdings" panose="05000000000000000000" pitchFamily="2" charset="2"/>
              </a:rPr>
              <a:t>…</a:t>
            </a:r>
            <a:r>
              <a:rPr lang="en-US" altLang="zh-CN"/>
              <a:t>B</a:t>
            </a:r>
            <a:r>
              <a:rPr lang="en-US" altLang="zh-CN" baseline="-25000"/>
              <a:t>k</a:t>
            </a:r>
            <a:br>
              <a:rPr lang="en-US" altLang="zh-CN"/>
            </a:br>
            <a:r>
              <a:rPr lang="en-US" altLang="zh-CN"/>
              <a:t>P</a:t>
            </a:r>
            <a:r>
              <a:rPr lang="zh-CN" altLang="en-US"/>
              <a:t>的转移函数为</a:t>
            </a:r>
            <a:r>
              <a:rPr lang="en-US" altLang="zh-CN"/>
              <a:t>f</a:t>
            </a:r>
            <a:r>
              <a:rPr lang="en-US" altLang="zh-CN" baseline="-25000"/>
              <a:t>B0</a:t>
            </a:r>
            <a:r>
              <a:rPr lang="zh-CN" altLang="en-US"/>
              <a:t>，</a:t>
            </a:r>
            <a:r>
              <a:rPr lang="en-US" altLang="zh-CN"/>
              <a:t>f</a:t>
            </a:r>
            <a:r>
              <a:rPr lang="en-US" altLang="zh-CN" baseline="-25000"/>
              <a:t>B1</a:t>
            </a:r>
            <a:r>
              <a:rPr lang="zh-CN" altLang="en-US"/>
              <a:t>，</a:t>
            </a:r>
            <a:r>
              <a:rPr lang="en-US" altLang="zh-CN"/>
              <a:t>… f</a:t>
            </a:r>
            <a:r>
              <a:rPr lang="en-US" altLang="zh-CN" baseline="-25000"/>
              <a:t>Bk-1</a:t>
            </a:r>
            <a:r>
              <a:rPr lang="zh-CN" altLang="en-US"/>
              <a:t>的合成</a:t>
            </a:r>
          </a:p>
          <a:p>
            <a:r>
              <a:rPr lang="zh-CN" altLang="en-US"/>
              <a:t>则进入</a:t>
            </a:r>
            <a:r>
              <a:rPr lang="en-US" altLang="zh-CN"/>
              <a:t>B</a:t>
            </a:r>
            <a:r>
              <a:rPr lang="zh-CN" altLang="en-US"/>
              <a:t>的信息为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zh-CN" altLang="en-US"/>
              <a:t>的所有（无环）路径</a:t>
            </a:r>
            <a:r>
              <a:rPr lang="en-US" altLang="zh-CN"/>
              <a:t>P</a:t>
            </a:r>
            <a:r>
              <a:rPr lang="zh-CN" altLang="en-US"/>
              <a:t>的转移函数的聚合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843780" name="Picture 4" descr="C:\Documents and Settings\Administrator\My Documents\wg\教学\编译原理\lecture\figures\10\mop.gif">
            <a:extLst>
              <a:ext uri="{FF2B5EF4-FFF2-40B4-BE49-F238E27FC236}">
                <a16:creationId xmlns:a16="http://schemas.microsoft.com/office/drawing/2014/main" id="{7571AF0E-032E-4036-82CB-4A88093EA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2249488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43783" name="Object 7">
            <a:extLst>
              <a:ext uri="{FF2B5EF4-FFF2-40B4-BE49-F238E27FC236}">
                <a16:creationId xmlns:a16="http://schemas.microsoft.com/office/drawing/2014/main" id="{A903C218-6C48-4DD6-9B36-23E244DD47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5105400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896" name="Equation" r:id="rId4" imgW="1612800" imgH="291960" progId="Equation.3">
                  <p:embed/>
                </p:oleObj>
              </mc:Choice>
              <mc:Fallback>
                <p:oleObj name="Equation" r:id="rId4" imgW="1612800" imgH="2919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105400"/>
                        <a:ext cx="45720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>
            <a:extLst>
              <a:ext uri="{FF2B5EF4-FFF2-40B4-BE49-F238E27FC236}">
                <a16:creationId xmlns:a16="http://schemas.microsoft.com/office/drawing/2014/main" id="{7BF53AE5-A901-450E-885C-FDC3FBB5E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10.11.5  </a:t>
            </a:r>
            <a:r>
              <a:rPr lang="zh-CN" altLang="en-US"/>
              <a:t>流问题的保守解</a:t>
            </a:r>
          </a:p>
        </p:txBody>
      </p:sp>
      <p:sp>
        <p:nvSpPr>
          <p:cNvPr id="844803" name="Rectangle 3">
            <a:extLst>
              <a:ext uri="{FF2B5EF4-FFF2-40B4-BE49-F238E27FC236}">
                <a16:creationId xmlns:a16="http://schemas.microsoft.com/office/drawing/2014/main" id="{21EEE2A6-7E57-4F4A-A2D8-EBF7292FAA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800600"/>
          </a:xfrm>
        </p:spPr>
        <p:txBody>
          <a:bodyPr/>
          <a:lstStyle/>
          <a:p>
            <a:r>
              <a:rPr lang="zh-CN" altLang="en-US"/>
              <a:t>实际求解问题，</a:t>
            </a:r>
            <a:r>
              <a:rPr lang="en-US" altLang="zh-CN"/>
              <a:t>mop</a:t>
            </a:r>
            <a:r>
              <a:rPr lang="zh-CN" altLang="en-US"/>
              <a:t>解可能不易得到，但一般总能得到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安全解</a:t>
            </a:r>
            <a:r>
              <a:rPr lang="en-US" altLang="zh-CN"/>
              <a:t>in[B]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mop[B]</a:t>
            </a:r>
          </a:p>
          <a:p>
            <a:r>
              <a:rPr lang="zh-CN" altLang="en-US"/>
              <a:t>计算中，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表观路径</a:t>
            </a:r>
            <a:r>
              <a:rPr lang="zh-CN" altLang="en-US"/>
              <a:t>（流图中路径）可以是</a:t>
            </a:r>
            <a:r>
              <a:rPr lang="zh-CN" altLang="en-US">
                <a:solidFill>
                  <a:schemeClr val="accent2"/>
                </a:solidFill>
                <a:ea typeface="黑体" panose="02010609060101010101" pitchFamily="49" charset="-122"/>
              </a:rPr>
              <a:t>真实路径</a:t>
            </a:r>
            <a:r>
              <a:rPr lang="zh-CN" altLang="en-US"/>
              <a:t>（程序执行路径）的真子集</a:t>
            </a:r>
          </a:p>
          <a:p>
            <a:pPr>
              <a:spcBef>
                <a:spcPct val="0"/>
              </a:spcBef>
            </a:pPr>
            <a:r>
              <a:rPr lang="zh-CN" altLang="en-US"/>
              <a:t>令</a:t>
            </a:r>
            <a:r>
              <a:rPr lang="en-US" altLang="zh-CN"/>
              <a:t>x</a:t>
            </a:r>
            <a:r>
              <a:rPr lang="zh-CN" altLang="en-US"/>
              <a:t>是真实路径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f</a:t>
            </a:r>
            <a:r>
              <a:rPr lang="en-US" altLang="zh-CN" baseline="-25000"/>
              <a:t>p</a:t>
            </a:r>
            <a:r>
              <a:rPr lang="en-US" altLang="zh-CN"/>
              <a:t>(T)</a:t>
            </a:r>
            <a:r>
              <a:rPr lang="zh-CN" altLang="en-US"/>
              <a:t>的聚合，</a:t>
            </a:r>
            <a:r>
              <a:rPr lang="en-US" altLang="zh-CN"/>
              <a:t>y</a:t>
            </a:r>
            <a:r>
              <a:rPr lang="zh-CN" altLang="en-US"/>
              <a:t>是所有其他路径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f</a:t>
            </a:r>
            <a:r>
              <a:rPr lang="en-US" altLang="zh-CN" baseline="-25000"/>
              <a:t>p</a:t>
            </a:r>
            <a:r>
              <a:rPr lang="en-US" altLang="zh-CN"/>
              <a:t>(T)</a:t>
            </a:r>
            <a:r>
              <a:rPr lang="zh-CN" altLang="en-US"/>
              <a:t>的聚合</a:t>
            </a:r>
            <a:r>
              <a:rPr lang="zh-CN" altLang="en-US">
                <a:sym typeface="Wingdings" panose="05000000000000000000" pitchFamily="2" charset="2"/>
              </a:rPr>
              <a:t></a:t>
            </a:r>
            <a:r>
              <a:rPr lang="en-US" altLang="zh-CN">
                <a:sym typeface="Wingdings" panose="05000000000000000000" pitchFamily="2" charset="2"/>
              </a:rPr>
              <a:t>mop(B)=x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zh-CN" altLang="en-US">
                <a:sym typeface="Wingdings" panose="05000000000000000000" pitchFamily="2" charset="2"/>
              </a:rPr>
              <a:t>，因为</a:t>
            </a:r>
            <a:r>
              <a:rPr lang="en-US" altLang="zh-CN">
                <a:sym typeface="Wingdings" panose="05000000000000000000" pitchFamily="2" charset="2"/>
              </a:rPr>
              <a:t>(x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y)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y=x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zh-CN" altLang="en-US">
                <a:sym typeface="Wingdings" panose="05000000000000000000" pitchFamily="2" charset="2"/>
              </a:rPr>
              <a:t>，有</a:t>
            </a:r>
            <a:r>
              <a:rPr lang="en-US" altLang="zh-CN">
                <a:sym typeface="Wingdings" panose="05000000000000000000" pitchFamily="2" charset="2"/>
              </a:rPr>
              <a:t>x</a:t>
            </a:r>
            <a:r>
              <a:rPr lang="en-US" altLang="zh-CN">
                <a:latin typeface="宋体" panose="02010600030101010101" pitchFamily="2" charset="-122"/>
                <a:sym typeface="Wingdings" panose="05000000000000000000" pitchFamily="2" charset="2"/>
              </a:rPr>
              <a:t>∧</a:t>
            </a:r>
            <a:r>
              <a:rPr lang="en-US" altLang="zh-CN">
                <a:sym typeface="Wingdings" panose="05000000000000000000" pitchFamily="2" charset="2"/>
              </a:rPr>
              <a:t>y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zh-CN" altLang="en-US"/>
              <a:t>，即</a:t>
            </a:r>
            <a:r>
              <a:rPr lang="en-US" altLang="zh-CN"/>
              <a:t>mop</a:t>
            </a:r>
            <a:r>
              <a:rPr lang="zh-CN" altLang="en-US"/>
              <a:t>解</a:t>
            </a:r>
            <a:r>
              <a:rPr lang="zh-CN" altLang="en-US">
                <a:latin typeface="宋体" panose="02010600030101010101" pitchFamily="2" charset="-122"/>
              </a:rPr>
              <a:t>≤真实解</a:t>
            </a:r>
          </a:p>
          <a:p>
            <a:r>
              <a:rPr lang="zh-CN" altLang="en-US">
                <a:latin typeface="宋体" panose="02010600030101010101" pitchFamily="2" charset="-122"/>
              </a:rPr>
              <a:t>这样，总可得到解≤</a:t>
            </a:r>
            <a:r>
              <a:rPr lang="en-US" altLang="zh-CN"/>
              <a:t>mop</a:t>
            </a:r>
            <a:r>
              <a:rPr lang="zh-CN" altLang="en-US">
                <a:latin typeface="宋体" panose="02010600030101010101" pitchFamily="2" charset="-122"/>
              </a:rPr>
              <a:t>解≤真实解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>
            <a:extLst>
              <a:ext uri="{FF2B5EF4-FFF2-40B4-BE49-F238E27FC236}">
                <a16:creationId xmlns:a16="http://schemas.microsoft.com/office/drawing/2014/main" id="{2C3BF860-0C63-4291-A28F-50290DCF8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10.11.6  </a:t>
            </a:r>
            <a:r>
              <a:rPr lang="zh-CN" altLang="en-US"/>
              <a:t>通用框架的迭代算法</a:t>
            </a:r>
          </a:p>
        </p:txBody>
      </p:sp>
      <p:sp>
        <p:nvSpPr>
          <p:cNvPr id="845827" name="Rectangle 3">
            <a:extLst>
              <a:ext uri="{FF2B5EF4-FFF2-40B4-BE49-F238E27FC236}">
                <a16:creationId xmlns:a16="http://schemas.microsoft.com/office/drawing/2014/main" id="{D9B22F9E-6DE6-494B-807A-97BA26CF9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算法</a:t>
            </a:r>
            <a:r>
              <a:rPr lang="en-US" altLang="zh-CN" sz="2800"/>
              <a:t>10.18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输入：流图，值集合</a:t>
            </a:r>
            <a:r>
              <a:rPr lang="en-US" altLang="zh-CN" sz="2800"/>
              <a:t>V</a:t>
            </a:r>
            <a:r>
              <a:rPr lang="zh-CN" altLang="en-US" sz="2800"/>
              <a:t>，函数集</a:t>
            </a:r>
            <a:r>
              <a:rPr lang="en-US" altLang="zh-CN" sz="2800"/>
              <a:t>F</a:t>
            </a:r>
            <a:r>
              <a:rPr lang="zh-CN" altLang="en-US" sz="2800"/>
              <a:t>，“与”操作</a:t>
            </a:r>
            <a:r>
              <a:rPr lang="zh-CN" altLang="en-US" sz="2800">
                <a:latin typeface="宋体" panose="02010600030101010101" pitchFamily="2" charset="-122"/>
              </a:rPr>
              <a:t>∧</a:t>
            </a:r>
            <a:r>
              <a:rPr lang="zh-CN" altLang="en-US" sz="2800"/>
              <a:t>，</a:t>
            </a:r>
            <a:r>
              <a:rPr lang="en-US" altLang="zh-CN" sz="2800"/>
              <a:t>F</a:t>
            </a:r>
            <a:r>
              <a:rPr lang="zh-CN" altLang="en-US" sz="2800"/>
              <a:t>的成员对流图每个节点的赋值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输出：对流图的每个节点</a:t>
            </a:r>
            <a:r>
              <a:rPr lang="en-US" altLang="zh-CN" sz="2800"/>
              <a:t>B</a:t>
            </a:r>
            <a:r>
              <a:rPr lang="zh-CN" altLang="en-US" sz="2800"/>
              <a:t>，给出</a:t>
            </a:r>
            <a:r>
              <a:rPr lang="en-US" altLang="zh-CN" sz="2800"/>
              <a:t>V</a:t>
            </a:r>
            <a:r>
              <a:rPr lang="zh-CN" altLang="en-US" sz="2800"/>
              <a:t>中的</a:t>
            </a:r>
            <a:r>
              <a:rPr lang="en-US" altLang="zh-CN" sz="2800"/>
              <a:t>in[B]</a:t>
            </a:r>
            <a:r>
              <a:rPr lang="zh-CN" altLang="en-US" sz="2800"/>
              <a:t>值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方法：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每个节点</a:t>
            </a:r>
            <a:r>
              <a:rPr lang="en-US" altLang="zh-CN" sz="2000"/>
              <a:t>B </a:t>
            </a:r>
            <a:r>
              <a:rPr lang="en-US" altLang="zh-CN" sz="2000" b="1"/>
              <a:t>do</a:t>
            </a:r>
            <a:r>
              <a:rPr lang="en-US" altLang="zh-CN" sz="2000"/>
              <a:t>	/*  </a:t>
            </a:r>
            <a:r>
              <a:rPr lang="zh-CN" altLang="en-US" sz="2000"/>
              <a:t>初始化，假设</a:t>
            </a:r>
            <a:r>
              <a:rPr lang="en-US" altLang="zh-CN" sz="2000"/>
              <a:t>in[B]=T */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	</a:t>
            </a:r>
            <a:r>
              <a:rPr lang="en-US" altLang="zh-CN" sz="2000"/>
              <a:t>out[B] := f</a:t>
            </a:r>
            <a:r>
              <a:rPr lang="en-US" altLang="zh-CN" sz="2000" baseline="-25000"/>
              <a:t>B</a:t>
            </a:r>
            <a:r>
              <a:rPr lang="en-US" altLang="zh-CN" sz="2000"/>
              <a:t>[T];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en-US" altLang="zh-CN" sz="2000" b="1"/>
              <a:t>while</a:t>
            </a:r>
            <a:r>
              <a:rPr lang="en-US" altLang="zh-CN" sz="2000"/>
              <a:t> out</a:t>
            </a:r>
            <a:r>
              <a:rPr lang="zh-CN" altLang="en-US" sz="2000"/>
              <a:t>发生变化 </a:t>
            </a:r>
            <a:r>
              <a:rPr lang="en-US" altLang="zh-CN" sz="2000" b="1"/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4</a:t>
            </a:r>
            <a:r>
              <a:rPr lang="zh-CN" altLang="en-US" sz="2000"/>
              <a:t>）	</a:t>
            </a:r>
            <a:r>
              <a:rPr lang="en-US" altLang="zh-CN" sz="2000" b="1"/>
              <a:t>for</a:t>
            </a:r>
            <a:r>
              <a:rPr lang="en-US" altLang="zh-CN" sz="2000"/>
              <a:t> </a:t>
            </a:r>
            <a:r>
              <a:rPr lang="zh-CN" altLang="en-US" sz="2000"/>
              <a:t>每个块</a:t>
            </a:r>
            <a:r>
              <a:rPr lang="en-US" altLang="zh-CN" sz="2000"/>
              <a:t>B</a:t>
            </a:r>
            <a:r>
              <a:rPr lang="zh-CN" altLang="en-US" sz="2000"/>
              <a:t>（按深度优先顺序） </a:t>
            </a:r>
            <a:r>
              <a:rPr lang="en-US" altLang="zh-CN" sz="2000" b="1"/>
              <a:t>do</a:t>
            </a:r>
            <a:r>
              <a:rPr lang="en-US" altLang="zh-CN" sz="2000"/>
              <a:t> </a:t>
            </a:r>
            <a:r>
              <a:rPr lang="en-US" altLang="zh-CN" sz="2000" b="1"/>
              <a:t>begin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）		</a:t>
            </a:r>
            <a:br>
              <a:rPr lang="zh-CN" altLang="en-US" sz="2000"/>
            </a:br>
            <a:r>
              <a:rPr lang="zh-CN" altLang="en-US" sz="2000"/>
              <a:t>		</a:t>
            </a:r>
            <a:r>
              <a:rPr lang="en-US" altLang="zh-CN" sz="2000"/>
              <a:t>/*  </a:t>
            </a:r>
            <a:r>
              <a:rPr lang="zh-CN" altLang="en-US" sz="2000"/>
              <a:t>在上面，空间的与是</a:t>
            </a:r>
            <a:r>
              <a:rPr lang="en-US" altLang="zh-CN" sz="2000"/>
              <a:t>T  */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/>
              <a:t>（</a:t>
            </a:r>
            <a:r>
              <a:rPr lang="en-US" altLang="zh-CN" sz="2000"/>
              <a:t>6</a:t>
            </a:r>
            <a:r>
              <a:rPr lang="zh-CN" altLang="en-US" sz="2000"/>
              <a:t>）		</a:t>
            </a:r>
            <a:r>
              <a:rPr lang="en-US" altLang="zh-CN" sz="2000"/>
              <a:t>out[B] := f</a:t>
            </a:r>
            <a:r>
              <a:rPr lang="en-US" altLang="zh-CN" sz="2000" baseline="-25000"/>
              <a:t>B</a:t>
            </a:r>
            <a:r>
              <a:rPr lang="en-US" altLang="zh-CN" sz="2000"/>
              <a:t>(in[B]);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		</a:t>
            </a:r>
            <a:r>
              <a:rPr lang="en-US" altLang="zh-CN" sz="2000" b="1"/>
              <a:t>end</a:t>
            </a:r>
          </a:p>
        </p:txBody>
      </p:sp>
      <p:graphicFrame>
        <p:nvGraphicFramePr>
          <p:cNvPr id="845828" name="Object 4">
            <a:extLst>
              <a:ext uri="{FF2B5EF4-FFF2-40B4-BE49-F238E27FC236}">
                <a16:creationId xmlns:a16="http://schemas.microsoft.com/office/drawing/2014/main" id="{1F712A00-5F4E-42FB-925C-7A17085F50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4759325"/>
          <a:ext cx="21129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941" name="Equation" r:id="rId3" imgW="1396800" imgH="279360" progId="Equation.3">
                  <p:embed/>
                </p:oleObj>
              </mc:Choice>
              <mc:Fallback>
                <p:oleObj name="Equation" r:id="rId3" imgW="139680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759325"/>
                        <a:ext cx="21129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2">
            <a:extLst>
              <a:ext uri="{FF2B5EF4-FFF2-40B4-BE49-F238E27FC236}">
                <a16:creationId xmlns:a16="http://schemas.microsoft.com/office/drawing/2014/main" id="{3768122B-2565-4A76-8867-D55B50653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10.11.17 </a:t>
            </a:r>
            <a:r>
              <a:rPr lang="zh-CN" altLang="en-US"/>
              <a:t>一个数据流分析工具</a:t>
            </a:r>
          </a:p>
        </p:txBody>
      </p:sp>
      <p:sp>
        <p:nvSpPr>
          <p:cNvPr id="846851" name="Rectangle 3">
            <a:extLst>
              <a:ext uri="{FF2B5EF4-FFF2-40B4-BE49-F238E27FC236}">
                <a16:creationId xmlns:a16="http://schemas.microsoft.com/office/drawing/2014/main" id="{522DCE14-849C-4122-AD86-7C75B158B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 marL="609600" indent="-609600"/>
            <a:r>
              <a:rPr lang="zh-CN" altLang="en-US" sz="2800"/>
              <a:t>算法</a:t>
            </a:r>
            <a:r>
              <a:rPr lang="en-US" altLang="zh-CN" sz="2800"/>
              <a:t>10.18</a:t>
            </a:r>
            <a:r>
              <a:rPr lang="zh-CN" altLang="en-US" sz="2800"/>
              <a:t>依赖下面子程序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</a:t>
            </a:r>
            <a:r>
              <a:rPr lang="en-US" altLang="zh-CN" sz="2400"/>
              <a:t>f</a:t>
            </a:r>
            <a:r>
              <a:rPr lang="en-US" altLang="zh-CN" sz="2400" baseline="-25000"/>
              <a:t>B</a:t>
            </a:r>
            <a:r>
              <a:rPr lang="zh-CN" altLang="en-US" sz="2400"/>
              <a:t>应用与</a:t>
            </a:r>
            <a:r>
              <a:rPr lang="en-US" altLang="zh-CN" sz="2400"/>
              <a:t>V</a:t>
            </a:r>
            <a:r>
              <a:rPr lang="zh-CN" altLang="en-US" sz="2400"/>
              <a:t>中一给定值（行</a:t>
            </a:r>
            <a:r>
              <a:rPr lang="en-US" altLang="zh-CN" sz="2400"/>
              <a:t>2</a:t>
            </a:r>
            <a:r>
              <a:rPr lang="zh-CN" altLang="en-US" sz="2400"/>
              <a:t>、</a:t>
            </a:r>
            <a:r>
              <a:rPr lang="en-US" altLang="zh-CN" sz="2400"/>
              <a:t>6</a:t>
            </a:r>
            <a:r>
              <a:rPr lang="zh-CN" altLang="en-US" sz="2400"/>
              <a:t>）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将“与”操作应用到</a:t>
            </a:r>
            <a:r>
              <a:rPr lang="en-US" altLang="zh-CN" sz="2400"/>
              <a:t>V</a:t>
            </a:r>
            <a:r>
              <a:rPr lang="zh-CN" altLang="en-US" sz="2400"/>
              <a:t>中两个值（行</a:t>
            </a:r>
            <a:r>
              <a:rPr lang="en-US" altLang="zh-CN" sz="2400"/>
              <a:t>5</a:t>
            </a:r>
            <a:r>
              <a:rPr lang="zh-CN" altLang="en-US" sz="2400"/>
              <a:t>）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判定两个值是否相等（</a:t>
            </a:r>
            <a:r>
              <a:rPr lang="en-US" altLang="zh-CN" sz="2400"/>
              <a:t>out</a:t>
            </a:r>
            <a:r>
              <a:rPr lang="zh-CN" altLang="en-US" sz="2400"/>
              <a:t>值变化的判断）</a:t>
            </a:r>
          </a:p>
          <a:p>
            <a:pPr marL="609600" indent="-609600"/>
            <a:r>
              <a:rPr lang="zh-CN" altLang="en-US" sz="2800"/>
              <a:t>例</a:t>
            </a:r>
            <a:r>
              <a:rPr lang="en-US" altLang="zh-CN" sz="2800"/>
              <a:t>10.48  </a:t>
            </a:r>
            <a:r>
              <a:rPr lang="zh-CN" altLang="en-US" sz="2800"/>
              <a:t>到达定义</a:t>
            </a:r>
          </a:p>
          <a:p>
            <a:pPr marL="990600" lvl="1" indent="-533400"/>
            <a:r>
              <a:rPr lang="zh-CN" altLang="en-US" sz="2400"/>
              <a:t>为每条语句分配</a:t>
            </a:r>
            <a:r>
              <a:rPr lang="en-US" altLang="zh-CN" sz="2400"/>
              <a:t>1</a:t>
            </a:r>
            <a:r>
              <a:rPr lang="zh-CN" altLang="en-US" sz="2400"/>
              <a:t>～</a:t>
            </a:r>
            <a:r>
              <a:rPr lang="en-US" altLang="zh-CN" sz="2400"/>
              <a:t>m</a:t>
            </a:r>
            <a:r>
              <a:rPr lang="zh-CN" altLang="en-US" sz="2400"/>
              <a:t>间的惟一整数值标识</a:t>
            </a:r>
          </a:p>
          <a:p>
            <a:pPr marL="990600" lvl="1" indent="-533400"/>
            <a:r>
              <a:rPr lang="en-US" altLang="zh-CN" sz="2400"/>
              <a:t>V</a:t>
            </a:r>
            <a:r>
              <a:rPr lang="zh-CN" altLang="en-US" sz="2400"/>
              <a:t>：长度为</a:t>
            </a:r>
            <a:r>
              <a:rPr lang="en-US" altLang="zh-CN" sz="2400"/>
              <a:t>m</a:t>
            </a:r>
            <a:r>
              <a:rPr lang="zh-CN" altLang="en-US" sz="2400"/>
              <a:t>的位向量</a:t>
            </a:r>
          </a:p>
          <a:p>
            <a:pPr marL="990600" lvl="1" indent="-533400"/>
            <a:r>
              <a:rPr lang="en-US" altLang="zh-CN" sz="2400"/>
              <a:t>F</a:t>
            </a:r>
            <a:r>
              <a:rPr lang="zh-CN" altLang="en-US" sz="2400"/>
              <a:t>：位向量对（</a:t>
            </a:r>
            <a:r>
              <a:rPr lang="en-US" altLang="zh-CN" sz="2400"/>
              <a:t>kill</a:t>
            </a:r>
            <a:r>
              <a:rPr lang="zh-CN" altLang="en-US" sz="2400"/>
              <a:t>和</a:t>
            </a:r>
            <a:r>
              <a:rPr lang="en-US" altLang="zh-CN" sz="2400"/>
              <a:t>gen</a:t>
            </a:r>
            <a:r>
              <a:rPr lang="zh-CN" altLang="en-US" sz="2400"/>
              <a:t>集合）</a:t>
            </a:r>
          </a:p>
          <a:p>
            <a:pPr marL="990600" lvl="1" indent="-533400">
              <a:spcBef>
                <a:spcPct val="0"/>
              </a:spcBef>
            </a:pPr>
            <a:r>
              <a:rPr lang="zh-CN" altLang="en-US" sz="2400"/>
              <a:t>给定每个块的语句及位向量位置与语句的关联</a:t>
            </a:r>
            <a:r>
              <a:rPr lang="zh-CN" altLang="en-US" sz="2400">
                <a:sym typeface="Wingdings" panose="05000000000000000000" pitchFamily="2" charset="2"/>
              </a:rPr>
              <a:t></a:t>
            </a:r>
            <a:r>
              <a:rPr lang="en-US" altLang="zh-CN" sz="2400">
                <a:sym typeface="Wingdings" panose="05000000000000000000" pitchFamily="2" charset="2"/>
              </a:rPr>
              <a:t>gen</a:t>
            </a:r>
            <a:r>
              <a:rPr lang="zh-CN" altLang="en-US" sz="2400">
                <a:sym typeface="Wingdings" panose="05000000000000000000" pitchFamily="2" charset="2"/>
              </a:rPr>
              <a:t>和</a:t>
            </a:r>
            <a:r>
              <a:rPr lang="en-US" altLang="zh-CN" sz="2400">
                <a:sym typeface="Wingdings" panose="05000000000000000000" pitchFamily="2" charset="2"/>
              </a:rPr>
              <a:t>kill</a:t>
            </a:r>
            <a:r>
              <a:rPr lang="zh-CN" altLang="en-US" sz="2400">
                <a:sym typeface="Wingdings" panose="05000000000000000000" pitchFamily="2" charset="2"/>
              </a:rPr>
              <a:t>的构造程序、计算“与”的程序、位向量相等比较、</a:t>
            </a:r>
            <a:r>
              <a:rPr lang="en-US" altLang="zh-CN" sz="2400">
                <a:sym typeface="Wingdings" panose="05000000000000000000" pitchFamily="2" charset="2"/>
              </a:rPr>
              <a:t>gen</a:t>
            </a:r>
            <a:r>
              <a:rPr lang="zh-CN" altLang="en-US" sz="2400">
                <a:sym typeface="Wingdings" panose="05000000000000000000" pitchFamily="2" charset="2"/>
              </a:rPr>
              <a:t>和</a:t>
            </a:r>
            <a:r>
              <a:rPr lang="en-US" altLang="zh-CN" sz="2400">
                <a:sym typeface="Wingdings" panose="05000000000000000000" pitchFamily="2" charset="2"/>
              </a:rPr>
              <a:t>kill</a:t>
            </a:r>
            <a:r>
              <a:rPr lang="zh-CN" altLang="en-US" sz="2400">
                <a:sym typeface="Wingdings" panose="05000000000000000000" pitchFamily="2" charset="2"/>
              </a:rPr>
              <a:t>应用到位向量非常直接</a:t>
            </a:r>
            <a:endParaRPr lang="zh-CN" altLang="en-US" sz="240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>
            <a:extLst>
              <a:ext uri="{FF2B5EF4-FFF2-40B4-BE49-F238E27FC236}">
                <a16:creationId xmlns:a16="http://schemas.microsoft.com/office/drawing/2014/main" id="{6B835779-5F0E-4749-8C94-3AEC20B13E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10.11.8  </a:t>
            </a:r>
            <a:r>
              <a:rPr lang="zh-CN" altLang="en-US"/>
              <a:t>算法</a:t>
            </a:r>
            <a:r>
              <a:rPr lang="en-US" altLang="zh-CN"/>
              <a:t>10.18</a:t>
            </a:r>
            <a:r>
              <a:rPr lang="zh-CN" altLang="en-US"/>
              <a:t>的性质</a:t>
            </a:r>
          </a:p>
        </p:txBody>
      </p:sp>
      <p:sp>
        <p:nvSpPr>
          <p:cNvPr id="847875" name="Rectangle 3">
            <a:extLst>
              <a:ext uri="{FF2B5EF4-FFF2-40B4-BE49-F238E27FC236}">
                <a16:creationId xmlns:a16="http://schemas.microsoft.com/office/drawing/2014/main" id="{12888B55-F94F-49A9-8A28-DA058CACD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r>
              <a:rPr lang="zh-CN" altLang="en-US"/>
              <a:t>如果框架单调且收敛，</a:t>
            </a:r>
            <a:r>
              <a:rPr lang="en-US" altLang="zh-CN"/>
              <a:t>in[B]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mop(B)</a:t>
            </a:r>
          </a:p>
          <a:p>
            <a:pPr lvl="1"/>
            <a:r>
              <a:rPr lang="zh-CN" altLang="en-US"/>
              <a:t>通过归纳证明，如果</a:t>
            </a:r>
            <a:r>
              <a:rPr lang="en-US" altLang="zh-CN"/>
              <a:t>P</a:t>
            </a:r>
            <a:r>
              <a:rPr lang="en-US" altLang="zh-CN" baseline="-25000"/>
              <a:t>i</a:t>
            </a:r>
            <a:r>
              <a:rPr lang="zh-CN" altLang="en-US"/>
              <a:t>的路径是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en-US" altLang="zh-CN"/>
              <a:t>, …, B</a:t>
            </a:r>
            <a:r>
              <a:rPr lang="en-US" altLang="zh-CN" baseline="-25000"/>
              <a:t>i</a:t>
            </a:r>
            <a:r>
              <a:rPr lang="zh-CN" altLang="en-US"/>
              <a:t>，则</a:t>
            </a:r>
            <a:r>
              <a:rPr lang="en-US" altLang="zh-CN"/>
              <a:t>i</a:t>
            </a:r>
            <a:r>
              <a:rPr lang="zh-CN" altLang="en-US"/>
              <a:t>次迭代后，</a:t>
            </a:r>
            <a:r>
              <a:rPr lang="en-US" altLang="zh-CN"/>
              <a:t>in[B</a:t>
            </a:r>
            <a:r>
              <a:rPr lang="en-US" altLang="zh-CN" baseline="-25000"/>
              <a:t>i</a:t>
            </a:r>
            <a:r>
              <a:rPr lang="en-US" altLang="zh-CN"/>
              <a:t>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</a:t>
            </a:r>
            <a:r>
              <a:rPr lang="en-US" altLang="zh-CN" baseline="-25000"/>
              <a:t>pi</a:t>
            </a:r>
            <a:r>
              <a:rPr lang="en-US" altLang="zh-CN"/>
              <a:t>(T)</a:t>
            </a:r>
          </a:p>
          <a:p>
            <a:pPr lvl="1">
              <a:spcBef>
                <a:spcPct val="0"/>
              </a:spcBef>
            </a:pPr>
            <a:r>
              <a:rPr lang="en-US" altLang="zh-CN">
                <a:sym typeface="Wingdings" panose="05000000000000000000" pitchFamily="2" charset="2"/>
              </a:rPr>
              <a:t></a:t>
            </a:r>
            <a:r>
              <a:rPr lang="zh-CN" altLang="en-US">
                <a:sym typeface="Wingdings" panose="05000000000000000000" pitchFamily="2" charset="2"/>
              </a:rPr>
              <a:t>若算法收敛，在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en-US" altLang="zh-CN" baseline="-25000">
                <a:sym typeface="Wingdings" panose="05000000000000000000" pitchFamily="2" charset="2"/>
              </a:rPr>
              <a:t>0</a:t>
            </a:r>
            <a:r>
              <a:rPr lang="zh-CN" altLang="en-US">
                <a:sym typeface="Wingdings" panose="05000000000000000000" pitchFamily="2" charset="2"/>
              </a:rPr>
              <a:t>到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的每条路径上都有</a:t>
            </a:r>
            <a:r>
              <a:rPr lang="en-US" altLang="zh-CN">
                <a:sym typeface="Wingdings" panose="05000000000000000000" pitchFamily="2" charset="2"/>
              </a:rPr>
              <a:t>in[B]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f</a:t>
            </a:r>
            <a:r>
              <a:rPr lang="en-US" altLang="zh-CN" baseline="-25000"/>
              <a:t>p</a:t>
            </a:r>
            <a:r>
              <a:rPr lang="en-US" altLang="zh-CN"/>
              <a:t>(T)</a:t>
            </a:r>
          </a:p>
          <a:p>
            <a:pPr lvl="1"/>
            <a:r>
              <a:rPr lang="zh-CN" altLang="en-US"/>
              <a:t>而若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zh-CN" altLang="en-US"/>
              <a:t>且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z</a:t>
            </a:r>
            <a:r>
              <a:rPr lang="zh-CN" altLang="en-US"/>
              <a:t>则</a:t>
            </a:r>
            <a:r>
              <a:rPr lang="en-US" altLang="zh-CN"/>
              <a:t>x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y</a:t>
            </a:r>
            <a:r>
              <a:rPr lang="en-US" altLang="zh-CN">
                <a:latin typeface="宋体" panose="02010600030101010101" pitchFamily="2" charset="-122"/>
              </a:rPr>
              <a:t>∧</a:t>
            </a:r>
            <a:r>
              <a:rPr lang="en-US" altLang="zh-CN"/>
              <a:t>z</a:t>
            </a:r>
            <a:r>
              <a:rPr lang="en-US" altLang="zh-CN">
                <a:sym typeface="Wingdings" panose="05000000000000000000" pitchFamily="2" charset="2"/>
              </a:rPr>
              <a:t> </a:t>
            </a:r>
            <a:r>
              <a:rPr lang="en-US" altLang="zh-CN"/>
              <a:t>in[B]</a:t>
            </a:r>
            <a:r>
              <a:rPr lang="en-US" altLang="zh-CN">
                <a:latin typeface="宋体" panose="02010600030101010101" pitchFamily="2" charset="-122"/>
              </a:rPr>
              <a:t>≤</a:t>
            </a:r>
            <a:r>
              <a:rPr lang="en-US" altLang="zh-CN"/>
              <a:t>mop(B)</a:t>
            </a:r>
          </a:p>
          <a:p>
            <a:r>
              <a:rPr lang="zh-CN" altLang="en-US"/>
              <a:t>若框架是分配的，算法会收敛到</a:t>
            </a:r>
            <a:r>
              <a:rPr lang="en-US" altLang="zh-CN"/>
              <a:t>mop</a:t>
            </a:r>
            <a:r>
              <a:rPr lang="zh-CN" altLang="en-US"/>
              <a:t>解</a:t>
            </a:r>
          </a:p>
          <a:p>
            <a:pPr lvl="1"/>
            <a:r>
              <a:rPr lang="zh-CN" altLang="en-US"/>
              <a:t>证明在算法运行时，</a:t>
            </a:r>
            <a:r>
              <a:rPr lang="en-US" altLang="zh-CN"/>
              <a:t>in[B]</a:t>
            </a:r>
            <a:r>
              <a:rPr lang="zh-CN" altLang="en-US"/>
              <a:t>和</a:t>
            </a:r>
            <a:r>
              <a:rPr lang="en-US" altLang="zh-CN"/>
              <a:t>out[B]</a:t>
            </a:r>
            <a:r>
              <a:rPr lang="zh-CN" altLang="en-US"/>
              <a:t>分布等于到达</a:t>
            </a:r>
            <a:r>
              <a:rPr lang="en-US" altLang="zh-CN"/>
              <a:t>B</a:t>
            </a:r>
            <a:r>
              <a:rPr lang="zh-CN" altLang="en-US"/>
              <a:t>的起始点和结束点的路径集合</a:t>
            </a:r>
            <a:r>
              <a:rPr lang="en-US" altLang="zh-CN"/>
              <a:t>P</a:t>
            </a:r>
            <a:r>
              <a:rPr lang="zh-CN" altLang="en-US"/>
              <a:t>的</a:t>
            </a:r>
            <a:r>
              <a:rPr lang="en-US" altLang="zh-CN"/>
              <a:t>f</a:t>
            </a:r>
            <a:r>
              <a:rPr lang="en-US" altLang="zh-CN" baseline="-25000"/>
              <a:t>p</a:t>
            </a:r>
            <a:r>
              <a:rPr lang="en-US" altLang="zh-CN"/>
              <a:t>(T)</a:t>
            </a:r>
            <a:r>
              <a:rPr lang="zh-CN" altLang="en-US"/>
              <a:t>的“与”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>
            <a:extLst>
              <a:ext uri="{FF2B5EF4-FFF2-40B4-BE49-F238E27FC236}">
                <a16:creationId xmlns:a16="http://schemas.microsoft.com/office/drawing/2014/main" id="{EDAA755F-99EA-4680-8B69-7147F3D4C4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10.49  </a:t>
            </a:r>
            <a:r>
              <a:rPr lang="zh-CN" altLang="en-US"/>
              <a:t>单调但非分配的情况</a:t>
            </a:r>
          </a:p>
        </p:txBody>
      </p:sp>
      <p:sp>
        <p:nvSpPr>
          <p:cNvPr id="848899" name="Rectangle 3">
            <a:extLst>
              <a:ext uri="{FF2B5EF4-FFF2-40B4-BE49-F238E27FC236}">
                <a16:creationId xmlns:a16="http://schemas.microsoft.com/office/drawing/2014/main" id="{4213831B-87F7-48C8-8933-262F4FE92D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4191000"/>
            <a:ext cx="7772400" cy="2362200"/>
          </a:xfrm>
        </p:spPr>
        <p:txBody>
          <a:bodyPr/>
          <a:lstStyle/>
          <a:p>
            <a:r>
              <a:rPr lang="zh-CN" altLang="en-US"/>
              <a:t>虽然</a:t>
            </a:r>
            <a:r>
              <a:rPr lang="en-US" altLang="zh-CN"/>
              <a:t>a</a:t>
            </a:r>
            <a:r>
              <a:rPr lang="zh-CN" altLang="en-US"/>
              <a:t>总被赋值</a:t>
            </a:r>
            <a:r>
              <a:rPr lang="en-US" altLang="zh-CN"/>
              <a:t>5</a:t>
            </a:r>
            <a:r>
              <a:rPr lang="zh-CN" altLang="en-US"/>
              <a:t>，但仍认为它是</a:t>
            </a:r>
            <a:r>
              <a:rPr lang="en-US" altLang="zh-CN"/>
              <a:t>nonconst</a:t>
            </a:r>
          </a:p>
          <a:p>
            <a:pPr>
              <a:spcBef>
                <a:spcPct val="0"/>
              </a:spcBef>
            </a:pPr>
            <a:r>
              <a:rPr lang="zh-CN" altLang="en-US"/>
              <a:t>问题原因：非分配性框架，会把一些甚至不是表观路径的看作真实路径，如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4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5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/>
              <a:t>B</a:t>
            </a:r>
            <a:r>
              <a:rPr lang="en-US" altLang="zh-CN" baseline="-25000"/>
              <a:t>5</a:t>
            </a:r>
          </a:p>
        </p:txBody>
      </p:sp>
      <p:sp>
        <p:nvSpPr>
          <p:cNvPr id="848900" name="Text Box 4">
            <a:extLst>
              <a:ext uri="{FF2B5EF4-FFF2-40B4-BE49-F238E27FC236}">
                <a16:creationId xmlns:a16="http://schemas.microsoft.com/office/drawing/2014/main" id="{9D2DB376-29CC-4DD7-BB99-AB60C9FBCDE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81425" y="1447800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1" name="Text Box 5">
            <a:extLst>
              <a:ext uri="{FF2B5EF4-FFF2-40B4-BE49-F238E27FC236}">
                <a16:creationId xmlns:a16="http://schemas.microsoft.com/office/drawing/2014/main" id="{3B933025-FB6C-4405-9003-807B7543588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56163" y="1447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0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2" name="Text Box 6">
            <a:extLst>
              <a:ext uri="{FF2B5EF4-FFF2-40B4-BE49-F238E27FC236}">
                <a16:creationId xmlns:a16="http://schemas.microsoft.com/office/drawing/2014/main" id="{CE4CCAC6-F305-4820-AAA4-2DBE5456E50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752600" y="2024063"/>
            <a:ext cx="1600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b :=2</a:t>
            </a:r>
          </a:p>
        </p:txBody>
      </p:sp>
      <p:sp>
        <p:nvSpPr>
          <p:cNvPr id="848903" name="Text Box 7">
            <a:extLst>
              <a:ext uri="{FF2B5EF4-FFF2-40B4-BE49-F238E27FC236}">
                <a16:creationId xmlns:a16="http://schemas.microsoft.com/office/drawing/2014/main" id="{C35F2B90-13A6-4E5E-91F4-664C667C19C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162800" y="210026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6" name="Text Box 10">
            <a:extLst>
              <a:ext uri="{FF2B5EF4-FFF2-40B4-BE49-F238E27FC236}">
                <a16:creationId xmlns:a16="http://schemas.microsoft.com/office/drawing/2014/main" id="{26F7C7B2-67B0-43FB-9695-8FEA140AC6F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89363" y="3443288"/>
            <a:ext cx="108267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a := b + c</a:t>
            </a:r>
          </a:p>
        </p:txBody>
      </p:sp>
      <p:sp>
        <p:nvSpPr>
          <p:cNvPr id="848907" name="Text Box 11">
            <a:extLst>
              <a:ext uri="{FF2B5EF4-FFF2-40B4-BE49-F238E27FC236}">
                <a16:creationId xmlns:a16="http://schemas.microsoft.com/office/drawing/2014/main" id="{A7F09E17-53E1-4810-A9CA-755066FE550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64100" y="3443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08" name="Text Box 12">
            <a:extLst>
              <a:ext uri="{FF2B5EF4-FFF2-40B4-BE49-F238E27FC236}">
                <a16:creationId xmlns:a16="http://schemas.microsoft.com/office/drawing/2014/main" id="{589F7C67-8493-4A7E-8266-EE666CBCD4D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62600" y="2024063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b := 3</a:t>
            </a:r>
          </a:p>
        </p:txBody>
      </p:sp>
      <p:sp>
        <p:nvSpPr>
          <p:cNvPr id="848909" name="Text Box 13">
            <a:extLst>
              <a:ext uri="{FF2B5EF4-FFF2-40B4-BE49-F238E27FC236}">
                <a16:creationId xmlns:a16="http://schemas.microsoft.com/office/drawing/2014/main" id="{A88FEB83-A565-47A9-825E-E45C78F1D6E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143000" y="2057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10" name="Line 14">
            <a:extLst>
              <a:ext uri="{FF2B5EF4-FFF2-40B4-BE49-F238E27FC236}">
                <a16:creationId xmlns:a16="http://schemas.microsoft.com/office/drawing/2014/main" id="{B293D3C3-A699-4263-8E46-108A9A9463D7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876800" y="1752600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11" name="Line 15">
            <a:extLst>
              <a:ext uri="{FF2B5EF4-FFF2-40B4-BE49-F238E27FC236}">
                <a16:creationId xmlns:a16="http://schemas.microsoft.com/office/drawing/2014/main" id="{4C96565C-EB52-450F-A7BE-F46C5F2AC595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648200" y="2971800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13" name="Line 17">
            <a:extLst>
              <a:ext uri="{FF2B5EF4-FFF2-40B4-BE49-F238E27FC236}">
                <a16:creationId xmlns:a16="http://schemas.microsoft.com/office/drawing/2014/main" id="{2283638E-17C1-4738-AEC4-0B6FDF9B690B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438400" y="1752600"/>
            <a:ext cx="1371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14" name="Line 18">
            <a:extLst>
              <a:ext uri="{FF2B5EF4-FFF2-40B4-BE49-F238E27FC236}">
                <a16:creationId xmlns:a16="http://schemas.microsoft.com/office/drawing/2014/main" id="{F6AB94EA-C8D3-42E5-85F6-CBC9BC91DDA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514600" y="2971800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17" name="Text Box 21">
            <a:extLst>
              <a:ext uri="{FF2B5EF4-FFF2-40B4-BE49-F238E27FC236}">
                <a16:creationId xmlns:a16="http://schemas.microsoft.com/office/drawing/2014/main" id="{263E82B2-AB96-4714-9B45-263FEFCA022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752600" y="2657475"/>
            <a:ext cx="16002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c := 3</a:t>
            </a:r>
          </a:p>
        </p:txBody>
      </p:sp>
      <p:sp>
        <p:nvSpPr>
          <p:cNvPr id="848918" name="Text Box 22">
            <a:extLst>
              <a:ext uri="{FF2B5EF4-FFF2-40B4-BE49-F238E27FC236}">
                <a16:creationId xmlns:a16="http://schemas.microsoft.com/office/drawing/2014/main" id="{40EEE405-010B-40AA-A2CC-1F754D2DA10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562600" y="2657475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c := 2</a:t>
            </a:r>
          </a:p>
        </p:txBody>
      </p:sp>
      <p:sp>
        <p:nvSpPr>
          <p:cNvPr id="848919" name="Line 23">
            <a:extLst>
              <a:ext uri="{FF2B5EF4-FFF2-40B4-BE49-F238E27FC236}">
                <a16:creationId xmlns:a16="http://schemas.microsoft.com/office/drawing/2014/main" id="{BD20B123-4084-47A2-BFA6-BB93F5EDCA3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514600" y="2362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20" name="Line 24">
            <a:extLst>
              <a:ext uri="{FF2B5EF4-FFF2-40B4-BE49-F238E27FC236}">
                <a16:creationId xmlns:a16="http://schemas.microsoft.com/office/drawing/2014/main" id="{0193B32B-8ED0-40B6-98EA-1EA8A969949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324600" y="2362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8921" name="Text Box 25">
            <a:extLst>
              <a:ext uri="{FF2B5EF4-FFF2-40B4-BE49-F238E27FC236}">
                <a16:creationId xmlns:a16="http://schemas.microsoft.com/office/drawing/2014/main" id="{C88766A5-A0DC-4698-8AA1-B3A8442A969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162800" y="26812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22" name="Text Box 26">
            <a:extLst>
              <a:ext uri="{FF2B5EF4-FFF2-40B4-BE49-F238E27FC236}">
                <a16:creationId xmlns:a16="http://schemas.microsoft.com/office/drawing/2014/main" id="{77CB333A-2B67-4E48-9FDB-CEEBBDB4510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143000" y="263842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8923" name="Text Box 27">
            <a:extLst>
              <a:ext uri="{FF2B5EF4-FFF2-40B4-BE49-F238E27FC236}">
                <a16:creationId xmlns:a16="http://schemas.microsoft.com/office/drawing/2014/main" id="{E921D336-00CD-4361-8045-815A5713DB1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05200" y="2635250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r</a:t>
            </a:r>
            <a:r>
              <a:rPr lang="en-US" altLang="zh-CN" sz="2000" baseline="0">
                <a:latin typeface="Times New Roman" panose="02020603050405020304" pitchFamily="18" charset="0"/>
              </a:rPr>
              <a:t>(b)=</a:t>
            </a:r>
            <a:r>
              <a:rPr lang="en-US" altLang="zh-CN" sz="2000" baseline="0">
                <a:latin typeface="Symbol" panose="05050102010706020507" pitchFamily="18" charset="2"/>
              </a:rPr>
              <a:t>r</a:t>
            </a:r>
            <a:r>
              <a:rPr lang="en-US" altLang="zh-CN" sz="2000" baseline="0">
                <a:latin typeface="Times New Roman" panose="02020603050405020304" pitchFamily="18" charset="0"/>
              </a:rPr>
              <a:t>(c)</a:t>
            </a:r>
            <a:br>
              <a:rPr lang="en-US" altLang="zh-CN" sz="2000" baseline="0">
                <a:latin typeface="Times New Roman" panose="02020603050405020304" pitchFamily="18" charset="0"/>
              </a:rPr>
            </a:br>
            <a:r>
              <a:rPr lang="en-US" altLang="zh-CN" sz="2000" baseline="0">
                <a:latin typeface="Times New Roman" panose="02020603050405020304" pitchFamily="18" charset="0"/>
              </a:rPr>
              <a:t>=nonconst</a:t>
            </a:r>
          </a:p>
        </p:txBody>
      </p:sp>
      <p:sp>
        <p:nvSpPr>
          <p:cNvPr id="848924" name="Text Box 28">
            <a:extLst>
              <a:ext uri="{FF2B5EF4-FFF2-40B4-BE49-F238E27FC236}">
                <a16:creationId xmlns:a16="http://schemas.microsoft.com/office/drawing/2014/main" id="{49AD10C1-271D-45EE-BA6F-DC903179C74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3810000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s</a:t>
            </a:r>
            <a:r>
              <a:rPr lang="en-US" altLang="zh-CN" sz="2000" baseline="0">
                <a:latin typeface="Times New Roman" panose="02020603050405020304" pitchFamily="18" charset="0"/>
              </a:rPr>
              <a:t>(a)=nonconst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>
            <a:extLst>
              <a:ext uri="{FF2B5EF4-FFF2-40B4-BE49-F238E27FC236}">
                <a16:creationId xmlns:a16="http://schemas.microsoft.com/office/drawing/2014/main" id="{C3211934-2E0A-4731-B5FC-0043D55D5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10.11.9  </a:t>
            </a:r>
            <a:r>
              <a:rPr lang="zh-CN" altLang="en-US"/>
              <a:t>算法</a:t>
            </a:r>
            <a:r>
              <a:rPr lang="en-US" altLang="zh-CN"/>
              <a:t>10.18</a:t>
            </a:r>
            <a:r>
              <a:rPr lang="zh-CN" altLang="en-US"/>
              <a:t>的收敛性</a:t>
            </a:r>
          </a:p>
        </p:txBody>
      </p:sp>
      <p:sp>
        <p:nvSpPr>
          <p:cNvPr id="849923" name="Rectangle 3">
            <a:extLst>
              <a:ext uri="{FF2B5EF4-FFF2-40B4-BE49-F238E27FC236}">
                <a16:creationId xmlns:a16="http://schemas.microsoft.com/office/drawing/2014/main" id="{CC2D9AB5-DE32-4540-8F2C-F0120C630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无环情况收敛得</a:t>
            </a:r>
            <a:r>
              <a:rPr lang="en-US" altLang="zh-CN"/>
              <a:t>mop</a:t>
            </a:r>
            <a:r>
              <a:rPr lang="zh-CN" altLang="en-US"/>
              <a:t>解，迭代次数</a:t>
            </a:r>
            <a:r>
              <a:rPr lang="en-US" altLang="zh-CN"/>
              <a:t>——</a:t>
            </a:r>
            <a:r>
              <a:rPr lang="zh-CN" altLang="en-US"/>
              <a:t>流图深度＋</a:t>
            </a:r>
            <a:r>
              <a:rPr lang="en-US" altLang="zh-CN"/>
              <a:t>2</a:t>
            </a:r>
          </a:p>
          <a:p>
            <a:r>
              <a:rPr lang="zh-CN" altLang="en-US"/>
              <a:t>常量计算需考虑环路</a:t>
            </a:r>
          </a:p>
          <a:p>
            <a:pPr lvl="1">
              <a:spcBef>
                <a:spcPct val="0"/>
              </a:spcBef>
            </a:pPr>
            <a:r>
              <a:rPr lang="zh-CN" altLang="en-US"/>
              <a:t>首先，易证对任意单调框架</a:t>
            </a:r>
            <a:br>
              <a:rPr lang="zh-CN" altLang="en-US"/>
            </a:br>
            <a:r>
              <a:rPr lang="zh-CN" altLang="en-US"/>
              <a:t>和任意块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in[B]</a:t>
            </a:r>
            <a:r>
              <a:rPr lang="zh-CN" altLang="en-US"/>
              <a:t>和</a:t>
            </a:r>
            <a:r>
              <a:rPr lang="en-US" altLang="zh-CN"/>
              <a:t>out[B]</a:t>
            </a:r>
            <a:br>
              <a:rPr lang="en-US" altLang="zh-CN"/>
            </a:br>
            <a:r>
              <a:rPr lang="zh-CN" altLang="en-US"/>
              <a:t>不增，即新值</a:t>
            </a:r>
            <a:r>
              <a:rPr lang="zh-CN" altLang="en-US">
                <a:latin typeface="宋体" panose="02010600030101010101" pitchFamily="2" charset="-122"/>
              </a:rPr>
              <a:t>≤</a:t>
            </a:r>
            <a:r>
              <a:rPr lang="zh-CN" altLang="en-US"/>
              <a:t>旧值，且只能下降两次</a:t>
            </a:r>
            <a:r>
              <a:rPr lang="en-US" altLang="zh-CN"/>
              <a:t>——undef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常量</a:t>
            </a:r>
            <a:r>
              <a:rPr lang="en-US" altLang="zh-CN">
                <a:sym typeface="Wingdings" panose="05000000000000000000" pitchFamily="2" charset="2"/>
              </a:rPr>
              <a:t>nonconst</a:t>
            </a: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设有</a:t>
            </a:r>
            <a:r>
              <a:rPr lang="en-US" altLang="zh-CN">
                <a:sym typeface="Wingdings" panose="05000000000000000000" pitchFamily="2" charset="2"/>
              </a:rPr>
              <a:t>n</a:t>
            </a:r>
            <a:r>
              <a:rPr lang="zh-CN" altLang="en-US">
                <a:sym typeface="Wingdings" panose="05000000000000000000" pitchFamily="2" charset="2"/>
              </a:rPr>
              <a:t>个节点和</a:t>
            </a:r>
            <a:r>
              <a:rPr lang="en-US" altLang="zh-CN">
                <a:sym typeface="Wingdings" panose="05000000000000000000" pitchFamily="2" charset="2"/>
              </a:rPr>
              <a:t>v</a:t>
            </a:r>
            <a:r>
              <a:rPr lang="zh-CN" altLang="en-US">
                <a:sym typeface="Wingdings" panose="05000000000000000000" pitchFamily="2" charset="2"/>
              </a:rPr>
              <a:t>个变量，至多</a:t>
            </a:r>
            <a:r>
              <a:rPr lang="en-US" altLang="zh-CN">
                <a:sym typeface="Wingdings" panose="05000000000000000000" pitchFamily="2" charset="2"/>
              </a:rPr>
              <a:t>2nv</a:t>
            </a:r>
            <a:r>
              <a:rPr lang="zh-CN" altLang="en-US">
                <a:sym typeface="Wingdings" panose="05000000000000000000" pitchFamily="2" charset="2"/>
              </a:rPr>
              <a:t>次迭代，算法即可收敛</a:t>
            </a:r>
            <a:endParaRPr lang="zh-CN" altLang="en-US"/>
          </a:p>
        </p:txBody>
      </p:sp>
      <p:sp>
        <p:nvSpPr>
          <p:cNvPr id="849924" name="Text Box 4">
            <a:extLst>
              <a:ext uri="{FF2B5EF4-FFF2-40B4-BE49-F238E27FC236}">
                <a16:creationId xmlns:a16="http://schemas.microsoft.com/office/drawing/2014/main" id="{C91C4E54-4F5B-4525-AF05-EA6C710BC9C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305800" y="2133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25" name="Text Box 5">
            <a:extLst>
              <a:ext uri="{FF2B5EF4-FFF2-40B4-BE49-F238E27FC236}">
                <a16:creationId xmlns:a16="http://schemas.microsoft.com/office/drawing/2014/main" id="{9A145A4E-3FD5-4690-B9DE-F61658CE0F7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705600" y="3376613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endParaRPr lang="zh-CN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26" name="Text Box 6">
            <a:extLst>
              <a:ext uri="{FF2B5EF4-FFF2-40B4-BE49-F238E27FC236}">
                <a16:creationId xmlns:a16="http://schemas.microsoft.com/office/drawing/2014/main" id="{C271D917-E6FA-4348-AFD6-CA72E3175B1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305800" y="353853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27" name="Text Box 7">
            <a:extLst>
              <a:ext uri="{FF2B5EF4-FFF2-40B4-BE49-F238E27FC236}">
                <a16:creationId xmlns:a16="http://schemas.microsoft.com/office/drawing/2014/main" id="{37F5C4C8-A271-40EF-A17F-84EBB83D1A1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705600" y="2057400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x := 2</a:t>
            </a:r>
          </a:p>
        </p:txBody>
      </p:sp>
      <p:sp>
        <p:nvSpPr>
          <p:cNvPr id="849928" name="Line 8">
            <a:extLst>
              <a:ext uri="{FF2B5EF4-FFF2-40B4-BE49-F238E27FC236}">
                <a16:creationId xmlns:a16="http://schemas.microsoft.com/office/drawing/2014/main" id="{8D1C7260-AA50-4D97-829A-B8B65F8699E4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7467600" y="30051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9929" name="Text Box 9">
            <a:extLst>
              <a:ext uri="{FF2B5EF4-FFF2-40B4-BE49-F238E27FC236}">
                <a16:creationId xmlns:a16="http://schemas.microsoft.com/office/drawing/2014/main" id="{CECD7B0A-B56C-4CAD-841E-5693E0FEF17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705600" y="2690813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x := x + 1</a:t>
            </a:r>
          </a:p>
        </p:txBody>
      </p:sp>
      <p:sp>
        <p:nvSpPr>
          <p:cNvPr id="849930" name="Line 10">
            <a:extLst>
              <a:ext uri="{FF2B5EF4-FFF2-40B4-BE49-F238E27FC236}">
                <a16:creationId xmlns:a16="http://schemas.microsoft.com/office/drawing/2014/main" id="{04F14F6D-BAE0-4190-92E4-64474EEE6637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467600" y="23955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9931" name="Text Box 11">
            <a:extLst>
              <a:ext uri="{FF2B5EF4-FFF2-40B4-BE49-F238E27FC236}">
                <a16:creationId xmlns:a16="http://schemas.microsoft.com/office/drawing/2014/main" id="{84AAA8C8-A1BE-48D9-82E3-B0D2847C023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8305800" y="271462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49932" name="Freeform 12">
            <a:extLst>
              <a:ext uri="{FF2B5EF4-FFF2-40B4-BE49-F238E27FC236}">
                <a16:creationId xmlns:a16="http://schemas.microsoft.com/office/drawing/2014/main" id="{EAA1E3D8-B095-4624-96D8-B3694947CFD0}"/>
              </a:ext>
            </a:extLst>
          </p:cNvPr>
          <p:cNvSpPr>
            <a:spLocks/>
          </p:cNvSpPr>
          <p:nvPr/>
        </p:nvSpPr>
        <p:spPr bwMode="ltGray">
          <a:xfrm>
            <a:off x="6100763" y="2511425"/>
            <a:ext cx="652462" cy="733425"/>
          </a:xfrm>
          <a:custGeom>
            <a:avLst/>
            <a:gdLst>
              <a:gd name="T0" fmla="*/ 411 w 411"/>
              <a:gd name="T1" fmla="*/ 332 h 462"/>
              <a:gd name="T2" fmla="*/ 224 w 411"/>
              <a:gd name="T3" fmla="*/ 447 h 462"/>
              <a:gd name="T4" fmla="*/ 3 w 411"/>
              <a:gd name="T5" fmla="*/ 243 h 462"/>
              <a:gd name="T6" fmla="*/ 207 w 411"/>
              <a:gd name="T7" fmla="*/ 22 h 462"/>
              <a:gd name="T8" fmla="*/ 366 w 411"/>
              <a:gd name="T9" fmla="*/ 11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462">
                <a:moveTo>
                  <a:pt x="411" y="332"/>
                </a:moveTo>
                <a:cubicBezTo>
                  <a:pt x="380" y="351"/>
                  <a:pt x="292" y="462"/>
                  <a:pt x="224" y="447"/>
                </a:cubicBezTo>
                <a:cubicBezTo>
                  <a:pt x="156" y="432"/>
                  <a:pt x="6" y="314"/>
                  <a:pt x="3" y="243"/>
                </a:cubicBezTo>
                <a:cubicBezTo>
                  <a:pt x="0" y="172"/>
                  <a:pt x="147" y="44"/>
                  <a:pt x="207" y="22"/>
                </a:cubicBezTo>
                <a:cubicBezTo>
                  <a:pt x="267" y="0"/>
                  <a:pt x="333" y="93"/>
                  <a:pt x="366" y="1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>
            <a:extLst>
              <a:ext uri="{FF2B5EF4-FFF2-40B4-BE49-F238E27FC236}">
                <a16:creationId xmlns:a16="http://schemas.microsoft.com/office/drawing/2014/main" id="{58BA9091-9B12-4947-BCBE-FCBDE68FE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10.11.10  </a:t>
            </a:r>
            <a:r>
              <a:rPr lang="zh-CN" altLang="en-US"/>
              <a:t>初始化的修正</a:t>
            </a:r>
          </a:p>
        </p:txBody>
      </p:sp>
      <p:sp>
        <p:nvSpPr>
          <p:cNvPr id="850947" name="Rectangle 3">
            <a:extLst>
              <a:ext uri="{FF2B5EF4-FFF2-40B4-BE49-F238E27FC236}">
                <a16:creationId xmlns:a16="http://schemas.microsoft.com/office/drawing/2014/main" id="{5A8C0660-DCB1-44B6-8F5D-7F1B33116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某些问题，算法</a:t>
            </a:r>
            <a:r>
              <a:rPr lang="en-US" altLang="zh-CN"/>
              <a:t>10.18</a:t>
            </a:r>
            <a:r>
              <a:rPr lang="zh-CN" altLang="en-US"/>
              <a:t>的解与直观解不同</a:t>
            </a:r>
          </a:p>
          <a:p>
            <a:r>
              <a:rPr lang="zh-CN" altLang="en-US"/>
              <a:t>可用表达式问题</a:t>
            </a:r>
          </a:p>
          <a:p>
            <a:pPr lvl="1"/>
            <a:r>
              <a:rPr lang="zh-CN" altLang="en-US">
                <a:latin typeface="宋体" panose="02010600030101010101" pitchFamily="2" charset="-122"/>
              </a:rPr>
              <a:t>∧</a:t>
            </a:r>
            <a:r>
              <a:rPr lang="zh-CN" altLang="en-US"/>
              <a:t>是交操作，因此</a:t>
            </a:r>
            <a:r>
              <a:rPr lang="en-US" altLang="zh-CN"/>
              <a:t>T</a:t>
            </a:r>
            <a:r>
              <a:rPr lang="zh-CN" altLang="en-US"/>
              <a:t>必须是所有表达式集合</a:t>
            </a:r>
          </a:p>
          <a:p>
            <a:pPr lvl="1">
              <a:spcBef>
                <a:spcPct val="0"/>
              </a:spcBef>
            </a:pPr>
            <a:r>
              <a:rPr lang="zh-CN" altLang="en-US"/>
              <a:t>初始化，对所有块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in[B]=T</a:t>
            </a:r>
            <a:r>
              <a:rPr lang="en-US" altLang="zh-CN">
                <a:sym typeface="Wingdings" panose="05000000000000000000" pitchFamily="2" charset="2"/>
              </a:rPr>
              <a:t>mop</a:t>
            </a:r>
            <a:r>
              <a:rPr lang="zh-CN" altLang="en-US">
                <a:sym typeface="Wingdings" panose="05000000000000000000" pitchFamily="2" charset="2"/>
              </a:rPr>
              <a:t>解结果：初始节点表达式可用，错误</a:t>
            </a: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原因：存在初始节点到</a:t>
            </a:r>
            <a:r>
              <a:rPr lang="en-US" altLang="zh-CN">
                <a:sym typeface="Wingdings" panose="05000000000000000000" pitchFamily="2" charset="2"/>
              </a:rPr>
              <a:t>B</a:t>
            </a:r>
            <a:r>
              <a:rPr lang="zh-CN" altLang="en-US">
                <a:sym typeface="Wingdings" panose="05000000000000000000" pitchFamily="2" charset="2"/>
              </a:rPr>
              <a:t>的路径，表达式</a:t>
            </a:r>
            <a:r>
              <a:rPr lang="en-US" altLang="zh-CN">
                <a:sym typeface="Wingdings" panose="05000000000000000000" pitchFamily="2" charset="2"/>
              </a:rPr>
              <a:t>x+y</a:t>
            </a:r>
            <a:r>
              <a:rPr lang="zh-CN" altLang="en-US">
                <a:sym typeface="Wingdings" panose="05000000000000000000" pitchFamily="2" charset="2"/>
              </a:rPr>
              <a:t>既不产生也不注销，对此算法</a:t>
            </a:r>
            <a:r>
              <a:rPr lang="en-US" altLang="zh-CN">
                <a:sym typeface="Wingdings" panose="05000000000000000000" pitchFamily="2" charset="2"/>
              </a:rPr>
              <a:t>10.18</a:t>
            </a:r>
            <a:r>
              <a:rPr lang="zh-CN" altLang="en-US">
                <a:sym typeface="Wingdings" panose="05000000000000000000" pitchFamily="2" charset="2"/>
              </a:rPr>
              <a:t>认为</a:t>
            </a:r>
            <a:r>
              <a:rPr lang="en-US" altLang="zh-CN">
                <a:sym typeface="Wingdings" panose="05000000000000000000" pitchFamily="2" charset="2"/>
              </a:rPr>
              <a:t>x+y</a:t>
            </a:r>
            <a:r>
              <a:rPr lang="zh-CN" altLang="en-US">
                <a:sym typeface="Wingdings" panose="05000000000000000000" pitchFamily="2" charset="2"/>
              </a:rPr>
              <a:t>可用，而实际不可用</a:t>
            </a:r>
          </a:p>
          <a:p>
            <a:pPr lvl="1"/>
            <a:r>
              <a:rPr lang="zh-CN" altLang="en-US">
                <a:sym typeface="Wingdings" panose="05000000000000000000" pitchFamily="2" charset="2"/>
              </a:rPr>
              <a:t>解决方法：初始化</a:t>
            </a:r>
            <a:r>
              <a:rPr lang="en-US" altLang="zh-CN">
                <a:sym typeface="Wingdings" panose="05000000000000000000" pitchFamily="2" charset="2"/>
              </a:rPr>
              <a:t>in[B</a:t>
            </a:r>
            <a:r>
              <a:rPr lang="en-US" altLang="zh-CN" baseline="-25000">
                <a:sym typeface="Wingdings" panose="05000000000000000000" pitchFamily="2" charset="2"/>
              </a:rPr>
              <a:t>0</a:t>
            </a:r>
            <a:r>
              <a:rPr lang="en-US" altLang="zh-CN">
                <a:sym typeface="Wingdings" panose="05000000000000000000" pitchFamily="2" charset="2"/>
              </a:rPr>
              <a:t>]=</a:t>
            </a:r>
            <a:r>
              <a:rPr lang="zh-CN" altLang="en-US">
                <a:sym typeface="Wingdings" panose="05000000000000000000" pitchFamily="2" charset="2"/>
              </a:rPr>
              <a:t>空集</a:t>
            </a:r>
            <a:endParaRPr lang="zh-CN" alt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>
            <a:extLst>
              <a:ext uri="{FF2B5EF4-FFF2-40B4-BE49-F238E27FC236}">
                <a16:creationId xmlns:a16="http://schemas.microsoft.com/office/drawing/2014/main" id="{6C98D852-8C18-4C24-A864-E106A363F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  </a:t>
            </a:r>
            <a:r>
              <a:rPr lang="zh-CN" altLang="en-US"/>
              <a:t>类型估计</a:t>
            </a:r>
          </a:p>
        </p:txBody>
      </p:sp>
      <p:sp>
        <p:nvSpPr>
          <p:cNvPr id="851971" name="Rectangle 3">
            <a:extLst>
              <a:ext uri="{FF2B5EF4-FFF2-40B4-BE49-F238E27FC236}">
                <a16:creationId xmlns:a16="http://schemas.microsoft.com/office/drawing/2014/main" id="{8E3A1C9F-C001-46DA-BAEB-013CED8A1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4953000"/>
          </a:xfrm>
        </p:spPr>
        <p:txBody>
          <a:bodyPr/>
          <a:lstStyle/>
          <a:p>
            <a:r>
              <a:rPr lang="en-US" altLang="zh-CN"/>
              <a:t>APL</a:t>
            </a:r>
            <a:r>
              <a:rPr lang="zh-CN" altLang="en-US"/>
              <a:t>、</a:t>
            </a:r>
            <a:r>
              <a:rPr lang="en-US" altLang="zh-CN"/>
              <a:t>SETL</a:t>
            </a:r>
            <a:r>
              <a:rPr lang="zh-CN" altLang="en-US"/>
              <a:t>、</a:t>
            </a:r>
            <a:r>
              <a:rPr lang="en-US" altLang="zh-CN"/>
              <a:t>Lisp</a:t>
            </a:r>
            <a:r>
              <a:rPr lang="zh-CN" altLang="en-US"/>
              <a:t>：不需要声明变量类型，允许变量在不同时间保存不同类型的值</a:t>
            </a:r>
            <a:r>
              <a:rPr lang="en-US" altLang="zh-CN"/>
              <a:t>——</a:t>
            </a:r>
            <a:r>
              <a:rPr lang="zh-CN" altLang="en-US"/>
              <a:t>需推断变量类型</a:t>
            </a:r>
          </a:p>
          <a:p>
            <a:r>
              <a:rPr lang="zh-CN" altLang="en-US"/>
              <a:t>可能与到达定义计算有些相象</a:t>
            </a:r>
          </a:p>
          <a:p>
            <a:pPr lvl="1"/>
            <a:r>
              <a:rPr lang="zh-CN" altLang="en-US"/>
              <a:t>不同路径可能类型集合取并集</a:t>
            </a:r>
          </a:p>
          <a:p>
            <a:pPr lvl="1"/>
            <a:r>
              <a:rPr lang="zh-CN" altLang="en-US"/>
              <a:t>控制穿过一条语句，基于语句内容判定类型</a:t>
            </a:r>
          </a:p>
          <a:p>
            <a:r>
              <a:rPr lang="zh-CN" altLang="en-US"/>
              <a:t>问题</a:t>
            </a:r>
          </a:p>
          <a:p>
            <a:pPr lvl="1"/>
            <a:r>
              <a:rPr lang="zh-CN" altLang="en-US"/>
              <a:t>所有可能类型集合可能是无穷的</a:t>
            </a:r>
          </a:p>
          <a:p>
            <a:pPr lvl="1"/>
            <a:r>
              <a:rPr lang="zh-CN" altLang="en-US"/>
              <a:t>既需要前向信息传播，又需要后向信息传播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>
            <a:extLst>
              <a:ext uri="{FF2B5EF4-FFF2-40B4-BE49-F238E27FC236}">
                <a16:creationId xmlns:a16="http://schemas.microsoft.com/office/drawing/2014/main" id="{0F2F1E82-5917-476E-A68B-56EC0A286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</a:t>
            </a:r>
          </a:p>
        </p:txBody>
      </p:sp>
      <p:sp>
        <p:nvSpPr>
          <p:cNvPr id="683013" name="Text Box 5">
            <a:extLst>
              <a:ext uri="{FF2B5EF4-FFF2-40B4-BE49-F238E27FC236}">
                <a16:creationId xmlns:a16="http://schemas.microsoft.com/office/drawing/2014/main" id="{D03C0A94-A13A-4633-A030-0A724106519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524000" y="1447800"/>
            <a:ext cx="16764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m – 1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683014" name="Text Box 6">
            <a:extLst>
              <a:ext uri="{FF2B5EF4-FFF2-40B4-BE49-F238E27FC236}">
                <a16:creationId xmlns:a16="http://schemas.microsoft.com/office/drawing/2014/main" id="{26200970-D2AB-4BE9-A67C-2AFE69B69DC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81600" y="1447800"/>
            <a:ext cx="21336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16" name="Text Box 8">
            <a:extLst>
              <a:ext uri="{FF2B5EF4-FFF2-40B4-BE49-F238E27FC236}">
                <a16:creationId xmlns:a16="http://schemas.microsoft.com/office/drawing/2014/main" id="{952A30C7-E727-48BF-9754-CF195A98085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81600" y="3048000"/>
            <a:ext cx="21336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&gt;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17" name="Text Box 9">
            <a:extLst>
              <a:ext uri="{FF2B5EF4-FFF2-40B4-BE49-F238E27FC236}">
                <a16:creationId xmlns:a16="http://schemas.microsoft.com/office/drawing/2014/main" id="{7D40C7DF-6B2B-402A-9199-B8449562D85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447800" y="3048000"/>
            <a:ext cx="21336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18" name="Text Box 10">
            <a:extLst>
              <a:ext uri="{FF2B5EF4-FFF2-40B4-BE49-F238E27FC236}">
                <a16:creationId xmlns:a16="http://schemas.microsoft.com/office/drawing/2014/main" id="{2CED7116-9999-4BEB-97AF-734530C8A11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" y="3962400"/>
            <a:ext cx="1752600" cy="254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8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9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8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9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10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*j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10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19" name="Text Box 11">
            <a:extLst>
              <a:ext uri="{FF2B5EF4-FFF2-40B4-BE49-F238E27FC236}">
                <a16:creationId xmlns:a16="http://schemas.microsoft.com/office/drawing/2014/main" id="{6BF75D54-C60A-4531-903D-EBB29D9E1F5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590800" y="3962400"/>
            <a:ext cx="1752600" cy="2268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000">
                <a:latin typeface="Times New Roman" panose="02020603050405020304" pitchFamily="18" charset="0"/>
              </a:rPr>
              <a:t>11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13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13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15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15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</a:p>
        </p:txBody>
      </p:sp>
      <p:sp>
        <p:nvSpPr>
          <p:cNvPr id="683020" name="Line 12">
            <a:extLst>
              <a:ext uri="{FF2B5EF4-FFF2-40B4-BE49-F238E27FC236}">
                <a16:creationId xmlns:a16="http://schemas.microsoft.com/office/drawing/2014/main" id="{24CDDF9A-D22C-45DB-A69F-22DA4B7AB84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200400" y="205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21" name="Line 13">
            <a:extLst>
              <a:ext uri="{FF2B5EF4-FFF2-40B4-BE49-F238E27FC236}">
                <a16:creationId xmlns:a16="http://schemas.microsoft.com/office/drawing/2014/main" id="{8EEC4A8D-E231-43B8-8E11-DD7B1EDFD561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248400" y="26193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23" name="Line 15">
            <a:extLst>
              <a:ext uri="{FF2B5EF4-FFF2-40B4-BE49-F238E27FC236}">
                <a16:creationId xmlns:a16="http://schemas.microsoft.com/office/drawing/2014/main" id="{5A019CB5-CE1F-404E-A90C-FC4309E8706F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371600" y="33528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24" name="Line 16">
            <a:extLst>
              <a:ext uri="{FF2B5EF4-FFF2-40B4-BE49-F238E27FC236}">
                <a16:creationId xmlns:a16="http://schemas.microsoft.com/office/drawing/2014/main" id="{003E6B30-461B-4688-BB60-A174430E185F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667000" y="33528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25" name="Text Box 17">
            <a:extLst>
              <a:ext uri="{FF2B5EF4-FFF2-40B4-BE49-F238E27FC236}">
                <a16:creationId xmlns:a16="http://schemas.microsoft.com/office/drawing/2014/main" id="{D8F8486D-E880-4128-A461-7820160CE01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276600" y="13716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26" name="Text Box 18">
            <a:extLst>
              <a:ext uri="{FF2B5EF4-FFF2-40B4-BE49-F238E27FC236}">
                <a16:creationId xmlns:a16="http://schemas.microsoft.com/office/drawing/2014/main" id="{134DDA95-E09F-47AC-ADB6-0E7D764AAF9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15200" y="14478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27" name="Text Box 19">
            <a:extLst>
              <a:ext uri="{FF2B5EF4-FFF2-40B4-BE49-F238E27FC236}">
                <a16:creationId xmlns:a16="http://schemas.microsoft.com/office/drawing/2014/main" id="{843D6FE1-FE71-4131-811B-E6C7680BA6B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15200" y="3048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28" name="Text Box 20">
            <a:extLst>
              <a:ext uri="{FF2B5EF4-FFF2-40B4-BE49-F238E27FC236}">
                <a16:creationId xmlns:a16="http://schemas.microsoft.com/office/drawing/2014/main" id="{24F65763-7038-4454-A628-67EA696A752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3048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29" name="Text Box 21">
            <a:extLst>
              <a:ext uri="{FF2B5EF4-FFF2-40B4-BE49-F238E27FC236}">
                <a16:creationId xmlns:a16="http://schemas.microsoft.com/office/drawing/2014/main" id="{6AF67C21-8B04-42AE-A9DF-BADA757D24F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" y="35814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30" name="Text Box 22">
            <a:extLst>
              <a:ext uri="{FF2B5EF4-FFF2-40B4-BE49-F238E27FC236}">
                <a16:creationId xmlns:a16="http://schemas.microsoft.com/office/drawing/2014/main" id="{A385C92D-D0A0-44AD-A9CD-408A9C70CDC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886200" y="35814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3031" name="Freeform 23">
            <a:extLst>
              <a:ext uri="{FF2B5EF4-FFF2-40B4-BE49-F238E27FC236}">
                <a16:creationId xmlns:a16="http://schemas.microsoft.com/office/drawing/2014/main" id="{2CAEED88-13B4-4397-BE7B-B8CD3019C8E7}"/>
              </a:ext>
            </a:extLst>
          </p:cNvPr>
          <p:cNvSpPr>
            <a:spLocks/>
          </p:cNvSpPr>
          <p:nvPr/>
        </p:nvSpPr>
        <p:spPr bwMode="ltGray">
          <a:xfrm>
            <a:off x="2590800" y="2768600"/>
            <a:ext cx="3733800" cy="2184400"/>
          </a:xfrm>
          <a:custGeom>
            <a:avLst/>
            <a:gdLst>
              <a:gd name="T0" fmla="*/ 2352 w 2352"/>
              <a:gd name="T1" fmla="*/ 896 h 1376"/>
              <a:gd name="T2" fmla="*/ 2208 w 2352"/>
              <a:gd name="T3" fmla="*/ 1232 h 1376"/>
              <a:gd name="T4" fmla="*/ 1776 w 2352"/>
              <a:gd name="T5" fmla="*/ 1232 h 1376"/>
              <a:gd name="T6" fmla="*/ 1248 w 2352"/>
              <a:gd name="T7" fmla="*/ 368 h 1376"/>
              <a:gd name="T8" fmla="*/ 336 w 2352"/>
              <a:gd name="T9" fmla="*/ 32 h 1376"/>
              <a:gd name="T10" fmla="*/ 0 w 2352"/>
              <a:gd name="T11" fmla="*/ 176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2" h="1376">
                <a:moveTo>
                  <a:pt x="2352" y="896"/>
                </a:moveTo>
                <a:cubicBezTo>
                  <a:pt x="2328" y="1036"/>
                  <a:pt x="2304" y="1176"/>
                  <a:pt x="2208" y="1232"/>
                </a:cubicBezTo>
                <a:cubicBezTo>
                  <a:pt x="2112" y="1288"/>
                  <a:pt x="1936" y="1376"/>
                  <a:pt x="1776" y="1232"/>
                </a:cubicBezTo>
                <a:cubicBezTo>
                  <a:pt x="1616" y="1088"/>
                  <a:pt x="1488" y="568"/>
                  <a:pt x="1248" y="368"/>
                </a:cubicBezTo>
                <a:cubicBezTo>
                  <a:pt x="1008" y="168"/>
                  <a:pt x="544" y="64"/>
                  <a:pt x="336" y="32"/>
                </a:cubicBezTo>
                <a:cubicBezTo>
                  <a:pt x="128" y="0"/>
                  <a:pt x="64" y="88"/>
                  <a:pt x="0" y="17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32" name="Freeform 24">
            <a:extLst>
              <a:ext uri="{FF2B5EF4-FFF2-40B4-BE49-F238E27FC236}">
                <a16:creationId xmlns:a16="http://schemas.microsoft.com/office/drawing/2014/main" id="{C3203AE7-D66C-4066-BC70-244032518BC3}"/>
              </a:ext>
            </a:extLst>
          </p:cNvPr>
          <p:cNvSpPr>
            <a:spLocks/>
          </p:cNvSpPr>
          <p:nvPr/>
        </p:nvSpPr>
        <p:spPr bwMode="ltGray">
          <a:xfrm>
            <a:off x="7118350" y="2886075"/>
            <a:ext cx="771525" cy="1471613"/>
          </a:xfrm>
          <a:custGeom>
            <a:avLst/>
            <a:gdLst>
              <a:gd name="T0" fmla="*/ 27 w 486"/>
              <a:gd name="T1" fmla="*/ 840 h 927"/>
              <a:gd name="T2" fmla="*/ 239 w 486"/>
              <a:gd name="T3" fmla="*/ 911 h 927"/>
              <a:gd name="T4" fmla="*/ 443 w 486"/>
              <a:gd name="T5" fmla="*/ 743 h 927"/>
              <a:gd name="T6" fmla="*/ 452 w 486"/>
              <a:gd name="T7" fmla="*/ 256 h 927"/>
              <a:gd name="T8" fmla="*/ 239 w 486"/>
              <a:gd name="T9" fmla="*/ 25 h 927"/>
              <a:gd name="T10" fmla="*/ 0 w 486"/>
              <a:gd name="T11" fmla="*/ 105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" h="927">
                <a:moveTo>
                  <a:pt x="27" y="840"/>
                </a:moveTo>
                <a:cubicBezTo>
                  <a:pt x="62" y="852"/>
                  <a:pt x="170" y="927"/>
                  <a:pt x="239" y="911"/>
                </a:cubicBezTo>
                <a:cubicBezTo>
                  <a:pt x="308" y="895"/>
                  <a:pt x="408" y="852"/>
                  <a:pt x="443" y="743"/>
                </a:cubicBezTo>
                <a:cubicBezTo>
                  <a:pt x="478" y="634"/>
                  <a:pt x="486" y="376"/>
                  <a:pt x="452" y="256"/>
                </a:cubicBezTo>
                <a:cubicBezTo>
                  <a:pt x="418" y="136"/>
                  <a:pt x="314" y="50"/>
                  <a:pt x="239" y="25"/>
                </a:cubicBezTo>
                <a:cubicBezTo>
                  <a:pt x="164" y="0"/>
                  <a:pt x="50" y="88"/>
                  <a:pt x="0" y="10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33" name="Freeform 25">
            <a:extLst>
              <a:ext uri="{FF2B5EF4-FFF2-40B4-BE49-F238E27FC236}">
                <a16:creationId xmlns:a16="http://schemas.microsoft.com/office/drawing/2014/main" id="{2510D168-525A-4DA3-A72B-775FA08B1E4B}"/>
              </a:ext>
            </a:extLst>
          </p:cNvPr>
          <p:cNvSpPr>
            <a:spLocks/>
          </p:cNvSpPr>
          <p:nvPr/>
        </p:nvSpPr>
        <p:spPr bwMode="ltGray">
          <a:xfrm>
            <a:off x="6934200" y="1298575"/>
            <a:ext cx="893763" cy="1470025"/>
          </a:xfrm>
          <a:custGeom>
            <a:avLst/>
            <a:gdLst>
              <a:gd name="T0" fmla="*/ 27 w 563"/>
              <a:gd name="T1" fmla="*/ 827 h 926"/>
              <a:gd name="T2" fmla="*/ 258 w 563"/>
              <a:gd name="T3" fmla="*/ 910 h 926"/>
              <a:gd name="T4" fmla="*/ 506 w 563"/>
              <a:gd name="T5" fmla="*/ 733 h 926"/>
              <a:gd name="T6" fmla="*/ 508 w 563"/>
              <a:gd name="T7" fmla="*/ 233 h 926"/>
              <a:gd name="T8" fmla="*/ 178 w 563"/>
              <a:gd name="T9" fmla="*/ 24 h 926"/>
              <a:gd name="T10" fmla="*/ 0 w 563"/>
              <a:gd name="T11" fmla="*/ 92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" h="926">
                <a:moveTo>
                  <a:pt x="27" y="827"/>
                </a:moveTo>
                <a:cubicBezTo>
                  <a:pt x="65" y="841"/>
                  <a:pt x="178" y="926"/>
                  <a:pt x="258" y="910"/>
                </a:cubicBezTo>
                <a:cubicBezTo>
                  <a:pt x="338" y="894"/>
                  <a:pt x="464" y="846"/>
                  <a:pt x="506" y="733"/>
                </a:cubicBezTo>
                <a:cubicBezTo>
                  <a:pt x="548" y="620"/>
                  <a:pt x="563" y="351"/>
                  <a:pt x="508" y="233"/>
                </a:cubicBezTo>
                <a:cubicBezTo>
                  <a:pt x="453" y="115"/>
                  <a:pt x="263" y="48"/>
                  <a:pt x="178" y="24"/>
                </a:cubicBezTo>
                <a:cubicBezTo>
                  <a:pt x="93" y="0"/>
                  <a:pt x="37" y="78"/>
                  <a:pt x="0" y="9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3034" name="Freeform 26">
            <a:extLst>
              <a:ext uri="{FF2B5EF4-FFF2-40B4-BE49-F238E27FC236}">
                <a16:creationId xmlns:a16="http://schemas.microsoft.com/office/drawing/2014/main" id="{8C520DA7-4637-41C9-9FF9-9537352B94C9}"/>
              </a:ext>
            </a:extLst>
          </p:cNvPr>
          <p:cNvSpPr>
            <a:spLocks/>
          </p:cNvSpPr>
          <p:nvPr/>
        </p:nvSpPr>
        <p:spPr bwMode="ltGray">
          <a:xfrm>
            <a:off x="87313" y="2138363"/>
            <a:ext cx="5094287" cy="4689475"/>
          </a:xfrm>
          <a:custGeom>
            <a:avLst/>
            <a:gdLst>
              <a:gd name="T0" fmla="*/ 761 w 3209"/>
              <a:gd name="T1" fmla="*/ 2733 h 2954"/>
              <a:gd name="T2" fmla="*/ 521 w 3209"/>
              <a:gd name="T3" fmla="*/ 2862 h 2954"/>
              <a:gd name="T4" fmla="*/ 175 w 3209"/>
              <a:gd name="T5" fmla="*/ 2774 h 2954"/>
              <a:gd name="T6" fmla="*/ 34 w 3209"/>
              <a:gd name="T7" fmla="*/ 1781 h 2954"/>
              <a:gd name="T8" fmla="*/ 379 w 3209"/>
              <a:gd name="T9" fmla="*/ 505 h 2954"/>
              <a:gd name="T10" fmla="*/ 1974 w 3209"/>
              <a:gd name="T11" fmla="*/ 363 h 2954"/>
              <a:gd name="T12" fmla="*/ 2612 w 3209"/>
              <a:gd name="T13" fmla="*/ 53 h 2954"/>
              <a:gd name="T14" fmla="*/ 3209 w 3209"/>
              <a:gd name="T15" fmla="*/ 45 h 2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09" h="2954">
                <a:moveTo>
                  <a:pt x="761" y="2733"/>
                </a:moveTo>
                <a:cubicBezTo>
                  <a:pt x="721" y="2755"/>
                  <a:pt x="619" y="2855"/>
                  <a:pt x="521" y="2862"/>
                </a:cubicBezTo>
                <a:cubicBezTo>
                  <a:pt x="423" y="2869"/>
                  <a:pt x="256" y="2954"/>
                  <a:pt x="175" y="2774"/>
                </a:cubicBezTo>
                <a:cubicBezTo>
                  <a:pt x="94" y="2594"/>
                  <a:pt x="0" y="2159"/>
                  <a:pt x="34" y="1781"/>
                </a:cubicBezTo>
                <a:cubicBezTo>
                  <a:pt x="68" y="1403"/>
                  <a:pt x="56" y="741"/>
                  <a:pt x="379" y="505"/>
                </a:cubicBezTo>
                <a:cubicBezTo>
                  <a:pt x="702" y="269"/>
                  <a:pt x="1602" y="438"/>
                  <a:pt x="1974" y="363"/>
                </a:cubicBezTo>
                <a:cubicBezTo>
                  <a:pt x="2346" y="288"/>
                  <a:pt x="2406" y="106"/>
                  <a:pt x="2612" y="53"/>
                </a:cubicBezTo>
                <a:cubicBezTo>
                  <a:pt x="2818" y="0"/>
                  <a:pt x="3085" y="47"/>
                  <a:pt x="3209" y="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>
            <a:extLst>
              <a:ext uri="{FF2B5EF4-FFF2-40B4-BE49-F238E27FC236}">
                <a16:creationId xmlns:a16="http://schemas.microsoft.com/office/drawing/2014/main" id="{A00EC04A-8FFE-455F-84B6-54B9BA7E4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10.50</a:t>
            </a:r>
          </a:p>
        </p:txBody>
      </p:sp>
      <p:sp>
        <p:nvSpPr>
          <p:cNvPr id="852995" name="Rectangle 3">
            <a:extLst>
              <a:ext uri="{FF2B5EF4-FFF2-40B4-BE49-F238E27FC236}">
                <a16:creationId xmlns:a16="http://schemas.microsoft.com/office/drawing/2014/main" id="{DAFADC49-E879-4A53-AF69-D21529DDE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i := a[j]; 	k := a[i]</a:t>
            </a:r>
          </a:p>
          <a:p>
            <a:r>
              <a:rPr lang="zh-CN" altLang="en-US"/>
              <a:t>初始，</a:t>
            </a:r>
            <a:r>
              <a:rPr lang="en-US" altLang="zh-CN"/>
              <a:t>i</a:t>
            </a:r>
            <a:r>
              <a:rPr lang="zh-CN" altLang="en-US"/>
              <a:t>、</a:t>
            </a:r>
            <a:r>
              <a:rPr lang="en-US" altLang="zh-CN"/>
              <a:t>j</a:t>
            </a:r>
            <a:r>
              <a:rPr lang="zh-CN" altLang="en-US"/>
              <a:t>、</a:t>
            </a:r>
            <a:r>
              <a:rPr lang="en-US" altLang="zh-CN"/>
              <a:t>k</a:t>
            </a:r>
            <a:r>
              <a:rPr lang="zh-CN" altLang="en-US"/>
              <a:t>、</a:t>
            </a:r>
            <a:r>
              <a:rPr lang="en-US" altLang="zh-CN"/>
              <a:t>a</a:t>
            </a:r>
            <a:r>
              <a:rPr lang="zh-CN" altLang="en-US"/>
              <a:t>类型一无所知</a:t>
            </a:r>
          </a:p>
          <a:p>
            <a:r>
              <a:rPr lang="zh-CN" altLang="en-US"/>
              <a:t>但假定</a:t>
            </a:r>
            <a:r>
              <a:rPr lang="en-US" altLang="zh-CN"/>
              <a:t>[]</a:t>
            </a:r>
            <a:r>
              <a:rPr lang="zh-CN" altLang="en-US"/>
              <a:t>要求整型参数</a:t>
            </a:r>
            <a:endParaRPr lang="zh-CN" altLang="en-US"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</a:pPr>
            <a:r>
              <a:rPr lang="zh-CN" altLang="en-US">
                <a:sym typeface="Wingdings" panose="05000000000000000000" pitchFamily="2" charset="2"/>
              </a:rPr>
              <a:t>结合第一条语句</a:t>
            </a:r>
            <a:r>
              <a:rPr lang="en-US" altLang="zh-CN">
                <a:sym typeface="Wingdings" panose="05000000000000000000" pitchFamily="2" charset="2"/>
              </a:rPr>
              <a:t>j</a:t>
            </a:r>
            <a:r>
              <a:rPr lang="zh-CN" altLang="en-US">
                <a:sym typeface="Wingdings" panose="05000000000000000000" pitchFamily="2" charset="2"/>
              </a:rPr>
              <a:t>是整型</a:t>
            </a:r>
          </a:p>
          <a:p>
            <a:r>
              <a:rPr lang="zh-CN" altLang="en-US">
                <a:sym typeface="Wingdings" panose="05000000000000000000" pitchFamily="2" charset="2"/>
              </a:rPr>
              <a:t>结合第二条语句</a:t>
            </a:r>
            <a:r>
              <a:rPr lang="en-US" altLang="zh-CN">
                <a:sym typeface="Wingdings" panose="05000000000000000000" pitchFamily="2" charset="2"/>
              </a:rPr>
              <a:t>i</a:t>
            </a:r>
            <a:r>
              <a:rPr lang="zh-CN" altLang="en-US">
                <a:sym typeface="Wingdings" panose="05000000000000000000" pitchFamily="2" charset="2"/>
              </a:rPr>
              <a:t>是整型</a:t>
            </a:r>
          </a:p>
          <a:p>
            <a:r>
              <a:rPr lang="zh-CN" altLang="en-US">
                <a:sym typeface="Wingdings" panose="05000000000000000000" pitchFamily="2" charset="2"/>
              </a:rPr>
              <a:t>后向传播</a:t>
            </a:r>
            <a:r>
              <a:rPr lang="en-US" altLang="zh-CN">
                <a:sym typeface="Wingdings" panose="05000000000000000000" pitchFamily="2" charset="2"/>
              </a:rPr>
              <a:t>a</a:t>
            </a:r>
            <a:r>
              <a:rPr lang="zh-CN" altLang="en-US">
                <a:sym typeface="Wingdings" panose="05000000000000000000" pitchFamily="2" charset="2"/>
              </a:rPr>
              <a:t>是整型数组</a:t>
            </a:r>
          </a:p>
          <a:p>
            <a:r>
              <a:rPr lang="zh-CN" altLang="en-US">
                <a:sym typeface="Wingdings" panose="05000000000000000000" pitchFamily="2" charset="2"/>
              </a:rPr>
              <a:t>前向传播</a:t>
            </a:r>
            <a:r>
              <a:rPr lang="en-US" altLang="zh-CN">
                <a:sym typeface="Wingdings" panose="05000000000000000000" pitchFamily="2" charset="2"/>
              </a:rPr>
              <a:t>k</a:t>
            </a:r>
            <a:r>
              <a:rPr lang="zh-CN" altLang="en-US">
                <a:sym typeface="Wingdings" panose="05000000000000000000" pitchFamily="2" charset="2"/>
              </a:rPr>
              <a:t>是整型</a:t>
            </a:r>
            <a:endParaRPr lang="zh-CN" alt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>
            <a:extLst>
              <a:ext uri="{FF2B5EF4-FFF2-40B4-BE49-F238E27FC236}">
                <a16:creationId xmlns:a16="http://schemas.microsoft.com/office/drawing/2014/main" id="{29FBC5DC-D7E3-4040-9244-C29D5E3B8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10.12.1  </a:t>
            </a:r>
            <a:r>
              <a:rPr lang="zh-CN" altLang="en-US"/>
              <a:t>处理无穷类型集</a:t>
            </a:r>
          </a:p>
        </p:txBody>
      </p:sp>
      <p:sp>
        <p:nvSpPr>
          <p:cNvPr id="854019" name="Rectangle 3">
            <a:extLst>
              <a:ext uri="{FF2B5EF4-FFF2-40B4-BE49-F238E27FC236}">
                <a16:creationId xmlns:a16="http://schemas.microsoft.com/office/drawing/2014/main" id="{E928C999-63F0-40A0-B2B4-AF82EAC596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SETL</a:t>
            </a:r>
            <a:r>
              <a:rPr lang="zh-CN" altLang="en-US"/>
              <a:t>语言：</a:t>
            </a:r>
            <a:r>
              <a:rPr lang="en-US" altLang="zh-CN"/>
              <a:t>x := { x }</a:t>
            </a:r>
            <a:r>
              <a:rPr lang="zh-CN" altLang="en-US"/>
              <a:t>为循环内语句</a:t>
            </a:r>
          </a:p>
          <a:p>
            <a:pPr lvl="1"/>
            <a:r>
              <a:rPr lang="zh-CN" altLang="en-US"/>
              <a:t>初始</a:t>
            </a:r>
            <a:r>
              <a:rPr lang="en-US" altLang="zh-CN"/>
              <a:t>x</a:t>
            </a:r>
            <a:r>
              <a:rPr lang="zh-CN" altLang="en-US"/>
              <a:t>为整数</a:t>
            </a:r>
          </a:p>
          <a:p>
            <a:pPr lvl="1"/>
            <a:r>
              <a:rPr lang="zh-CN" altLang="en-US"/>
              <a:t>一次循环后，</a:t>
            </a:r>
            <a:r>
              <a:rPr lang="en-US" altLang="zh-CN"/>
              <a:t>x</a:t>
            </a:r>
            <a:r>
              <a:rPr lang="zh-CN" altLang="en-US"/>
              <a:t>成为整数集合</a:t>
            </a:r>
          </a:p>
          <a:p>
            <a:pPr lvl="1"/>
            <a:r>
              <a:rPr lang="zh-CN" altLang="en-US"/>
              <a:t>两次循环后，</a:t>
            </a:r>
            <a:r>
              <a:rPr lang="en-US" altLang="zh-CN"/>
              <a:t>x</a:t>
            </a:r>
            <a:r>
              <a:rPr lang="zh-CN" altLang="en-US"/>
              <a:t>成为整数集合的集合</a:t>
            </a:r>
          </a:p>
          <a:p>
            <a:r>
              <a:rPr lang="en-US" altLang="zh-CN"/>
              <a:t>C</a:t>
            </a:r>
            <a:r>
              <a:rPr lang="zh-CN" altLang="en-US"/>
              <a:t>语言：</a:t>
            </a:r>
            <a:r>
              <a:rPr lang="en-US" altLang="zh-CN"/>
              <a:t>x = &amp;x</a:t>
            </a:r>
          </a:p>
          <a:p>
            <a:pPr lvl="1"/>
            <a:r>
              <a:rPr lang="zh-CN" altLang="en-US"/>
              <a:t>指向整数的指针的指针</a:t>
            </a:r>
            <a:r>
              <a:rPr lang="en-US" altLang="zh-CN"/>
              <a:t>…</a:t>
            </a:r>
            <a:r>
              <a:rPr lang="zh-CN" altLang="en-US"/>
              <a:t>的指针</a:t>
            </a:r>
          </a:p>
          <a:p>
            <a:pPr>
              <a:spcBef>
                <a:spcPct val="0"/>
              </a:spcBef>
            </a:pPr>
            <a:r>
              <a:rPr lang="zh-CN" altLang="en-US"/>
              <a:t>基本解决思路：无穷</a:t>
            </a:r>
            <a:r>
              <a:rPr lang="zh-CN" altLang="en-US">
                <a:sym typeface="Wingdings" panose="05000000000000000000" pitchFamily="2" charset="2"/>
              </a:rPr>
              <a:t>有穷</a:t>
            </a:r>
          </a:p>
          <a:p>
            <a:pPr lvl="1"/>
            <a:r>
              <a:rPr lang="zh-CN" altLang="en-US"/>
              <a:t>只保留简单类型，特别复杂的类型归为大类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>
            <a:extLst>
              <a:ext uri="{FF2B5EF4-FFF2-40B4-BE49-F238E27FC236}">
                <a16:creationId xmlns:a16="http://schemas.microsoft.com/office/drawing/2014/main" id="{A63684EF-79CE-42C7-A314-DE89EE9BA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10.51</a:t>
            </a:r>
          </a:p>
        </p:txBody>
      </p:sp>
      <p:sp>
        <p:nvSpPr>
          <p:cNvPr id="855043" name="Rectangle 3">
            <a:extLst>
              <a:ext uri="{FF2B5EF4-FFF2-40B4-BE49-F238E27FC236}">
                <a16:creationId xmlns:a16="http://schemas.microsoft.com/office/drawing/2014/main" id="{DA31664A-2FA3-40B0-A358-1D2C4A882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/>
              <a:t>考虑函数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en-US" altLang="zh-CN"/>
              <a:t>→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zh-CN" altLang="en-US"/>
              <a:t>，定义域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zh-CN" altLang="en-US"/>
              <a:t>和值域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zh-CN" altLang="en-US"/>
              <a:t>允许的类型集合为</a:t>
            </a:r>
          </a:p>
          <a:p>
            <a:pPr lvl="1"/>
            <a:r>
              <a:rPr lang="zh-CN" altLang="en-US"/>
              <a:t>包含基本类型</a:t>
            </a:r>
            <a:r>
              <a:rPr lang="en-US" altLang="zh-CN"/>
              <a:t>int</a:t>
            </a:r>
          </a:p>
          <a:p>
            <a:pPr lvl="1"/>
            <a:r>
              <a:rPr lang="zh-CN" altLang="en-US"/>
              <a:t>包含类型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en-US" altLang="zh-CN"/>
              <a:t>→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>
                <a:latin typeface="Symbol" panose="05050102010706020507" pitchFamily="18" charset="2"/>
              </a:rPr>
              <a:t>，其中</a:t>
            </a:r>
            <a:r>
              <a:rPr lang="en-US" altLang="zh-CN">
                <a:latin typeface="Symbol" panose="05050102010706020507" pitchFamily="18" charset="2"/>
              </a:rPr>
              <a:t>m</a:t>
            </a:r>
            <a:r>
              <a:rPr lang="zh-CN" altLang="en-US">
                <a:latin typeface="Symbol" panose="05050102010706020507" pitchFamily="18" charset="2"/>
              </a:rPr>
              <a:t>和</a:t>
            </a:r>
            <a:r>
              <a:rPr lang="en-US" altLang="zh-CN">
                <a:latin typeface="Symbol" panose="05050102010706020507" pitchFamily="18" charset="2"/>
              </a:rPr>
              <a:t>n</a:t>
            </a:r>
            <a:r>
              <a:rPr lang="zh-CN" altLang="en-US"/>
              <a:t>又都允许是本类型集合中的任何类型（递归）</a:t>
            </a:r>
          </a:p>
          <a:p>
            <a:pPr lvl="1"/>
            <a:r>
              <a:rPr lang="zh-CN" altLang="en-US"/>
              <a:t>类型集合是无穷的，可能的情况</a:t>
            </a:r>
            <a:br>
              <a:rPr lang="zh-CN" altLang="en-US"/>
            </a:br>
            <a:r>
              <a:rPr lang="en-US" altLang="zh-CN"/>
              <a:t>(int →int) →((int →int) →int)</a:t>
            </a:r>
          </a:p>
          <a:p>
            <a:pPr lvl="1"/>
            <a:r>
              <a:rPr lang="zh-CN" altLang="en-US"/>
              <a:t>减少类型，用名字</a:t>
            </a:r>
            <a:r>
              <a:rPr lang="en-US" altLang="zh-CN"/>
              <a:t>func</a:t>
            </a:r>
            <a:r>
              <a:rPr lang="zh-CN" altLang="en-US"/>
              <a:t>（类）代表至少包含一个→的子表达式，减少为</a:t>
            </a:r>
            <a:r>
              <a:rPr lang="en-US" altLang="zh-CN"/>
              <a:t>5</a:t>
            </a:r>
            <a:r>
              <a:rPr lang="zh-CN" altLang="en-US"/>
              <a:t>种：</a:t>
            </a:r>
            <a:br>
              <a:rPr lang="zh-CN" altLang="en-US"/>
            </a:br>
            <a:r>
              <a:rPr lang="en-US" altLang="zh-CN"/>
              <a:t>int		int →int		int →func</a:t>
            </a:r>
            <a:br>
              <a:rPr lang="en-US" altLang="zh-CN"/>
            </a:br>
            <a:r>
              <a:rPr lang="en-US" altLang="zh-CN"/>
              <a:t>func →int	func →func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>
            <a:extLst>
              <a:ext uri="{FF2B5EF4-FFF2-40B4-BE49-F238E27FC236}">
                <a16:creationId xmlns:a16="http://schemas.microsoft.com/office/drawing/2014/main" id="{DBEC385D-80CB-4120-94AC-77395A881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10.51 </a:t>
            </a:r>
            <a:r>
              <a:rPr lang="zh-CN" altLang="en-US"/>
              <a:t>（续）</a:t>
            </a:r>
          </a:p>
        </p:txBody>
      </p:sp>
      <p:sp>
        <p:nvSpPr>
          <p:cNvPr id="856067" name="Rectangle 3">
            <a:extLst>
              <a:ext uri="{FF2B5EF4-FFF2-40B4-BE49-F238E27FC236}">
                <a16:creationId xmlns:a16="http://schemas.microsoft.com/office/drawing/2014/main" id="{B7787F0D-03D9-4225-9839-E2BBC0BF86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用长度为</a:t>
            </a:r>
            <a:r>
              <a:rPr lang="en-US" altLang="zh-CN"/>
              <a:t>5</a:t>
            </a:r>
            <a:r>
              <a:rPr lang="zh-CN" altLang="en-US"/>
              <a:t>的向量表示类型集合</a:t>
            </a:r>
          </a:p>
          <a:p>
            <a:r>
              <a:rPr lang="zh-CN" altLang="en-US"/>
              <a:t>考虑赋值语句</a:t>
            </a:r>
            <a:r>
              <a:rPr lang="en-US" altLang="zh-CN"/>
              <a:t>x := f(y)</a:t>
            </a:r>
            <a:r>
              <a:rPr lang="zh-CN" altLang="en-US"/>
              <a:t>，若</a:t>
            </a:r>
            <a:r>
              <a:rPr lang="en-US" altLang="zh-CN"/>
              <a:t>f</a:t>
            </a:r>
            <a:r>
              <a:rPr lang="zh-CN" altLang="en-US"/>
              <a:t>从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zh-CN" altLang="en-US"/>
              <a:t>中取值，</a:t>
            </a:r>
            <a:r>
              <a:rPr lang="en-US" altLang="zh-CN"/>
              <a:t>y</a:t>
            </a:r>
            <a:r>
              <a:rPr lang="zh-CN" altLang="en-US"/>
              <a:t>从</a:t>
            </a:r>
            <a:r>
              <a:rPr lang="en-US" altLang="zh-CN">
                <a:latin typeface="Symbol" panose="05050102010706020507" pitchFamily="18" charset="2"/>
              </a:rPr>
              <a:t>s</a:t>
            </a:r>
            <a:r>
              <a:rPr lang="zh-CN" altLang="en-US"/>
              <a:t>中取值，即可推断</a:t>
            </a:r>
            <a:r>
              <a:rPr lang="en-US" altLang="zh-CN"/>
              <a:t>x</a:t>
            </a:r>
            <a:r>
              <a:rPr lang="zh-CN" altLang="en-US"/>
              <a:t>可能类型</a:t>
            </a:r>
          </a:p>
        </p:txBody>
      </p:sp>
      <p:graphicFrame>
        <p:nvGraphicFramePr>
          <p:cNvPr id="856226" name="Group 162">
            <a:extLst>
              <a:ext uri="{FF2B5EF4-FFF2-40B4-BE49-F238E27FC236}">
                <a16:creationId xmlns:a16="http://schemas.microsoft.com/office/drawing/2014/main" id="{1E0B908F-03A3-4A55-8333-E859C9AEBB99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3048000"/>
          <a:ext cx="8763000" cy="3454402"/>
        </p:xfrm>
        <a:graphic>
          <a:graphicData uri="http://schemas.openxmlformats.org/drawingml/2006/table">
            <a:tbl>
              <a:tblPr/>
              <a:tblGrid>
                <a:gridCol w="1608138">
                  <a:extLst>
                    <a:ext uri="{9D8B030D-6E8A-4147-A177-3AD203B41FA5}">
                      <a16:colId xmlns:a16="http://schemas.microsoft.com/office/drawing/2014/main" val="629621807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2698027079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1369903199"/>
                    </a:ext>
                  </a:extLst>
                </a:gridCol>
                <a:gridCol w="1374775">
                  <a:extLst>
                    <a:ext uri="{9D8B030D-6E8A-4147-A177-3AD203B41FA5}">
                      <a16:colId xmlns:a16="http://schemas.microsoft.com/office/drawing/2014/main" val="3297076663"/>
                    </a:ext>
                  </a:extLst>
                </a:gridCol>
                <a:gridCol w="1363662">
                  <a:extLst>
                    <a:ext uri="{9D8B030D-6E8A-4147-A177-3AD203B41FA5}">
                      <a16:colId xmlns:a16="http://schemas.microsoft.com/office/drawing/2014/main" val="68498849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3931012860"/>
                    </a:ext>
                  </a:extLst>
                </a:gridCol>
              </a:tblGrid>
              <a:tr h="49371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t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69671"/>
                  </a:ext>
                </a:extLst>
              </a:tr>
              <a:tr h="4921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int→int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int→func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func→int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func→func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122111"/>
                  </a:ext>
                </a:extLst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54758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int→int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949249"/>
                  </a:ext>
                </a:extLst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int→func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822939"/>
                  </a:ext>
                </a:extLst>
              </a:tr>
              <a:tr h="492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func→int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141381"/>
                  </a:ext>
                </a:extLst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func→func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3390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>
            <a:extLst>
              <a:ext uri="{FF2B5EF4-FFF2-40B4-BE49-F238E27FC236}">
                <a16:creationId xmlns:a16="http://schemas.microsoft.com/office/drawing/2014/main" id="{11314035-222C-4AAF-AF0B-BF17E6D85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10.12.2  </a:t>
            </a:r>
            <a:r>
              <a:rPr lang="zh-CN" altLang="en-US"/>
              <a:t>一个简单的类型系统</a:t>
            </a:r>
          </a:p>
        </p:txBody>
      </p:sp>
      <p:sp>
        <p:nvSpPr>
          <p:cNvPr id="857091" name="Rectangle 3">
            <a:extLst>
              <a:ext uri="{FF2B5EF4-FFF2-40B4-BE49-F238E27FC236}">
                <a16:creationId xmlns:a16="http://schemas.microsoft.com/office/drawing/2014/main" id="{0E01D657-169A-4D41-BF13-8F7D92B1F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/>
              <a:t>三种语句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read x</a:t>
            </a:r>
            <a:r>
              <a:rPr lang="zh-CN" altLang="en-US"/>
              <a:t>：通过输入设备读入</a:t>
            </a:r>
            <a:r>
              <a:rPr lang="en-US" altLang="zh-CN"/>
              <a:t>x</a:t>
            </a:r>
            <a:r>
              <a:rPr lang="zh-CN" altLang="en-US"/>
              <a:t>，类型未知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x := f(y)</a:t>
            </a:r>
            <a:r>
              <a:rPr lang="zh-CN" altLang="en-US"/>
              <a:t>：类型变化如上例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use x as </a:t>
            </a:r>
            <a:r>
              <a:rPr lang="en-US" altLang="zh-CN">
                <a:latin typeface="Symbol" panose="05050102010706020507" pitchFamily="18" charset="2"/>
              </a:rPr>
              <a:t>t</a:t>
            </a:r>
            <a:r>
              <a:rPr lang="zh-CN" altLang="en-US"/>
              <a:t>：引用</a:t>
            </a:r>
            <a:r>
              <a:rPr lang="en-US" altLang="zh-CN"/>
              <a:t>x</a:t>
            </a:r>
            <a:r>
              <a:rPr lang="zh-CN" altLang="en-US"/>
              <a:t>，不影响其类型</a:t>
            </a:r>
          </a:p>
          <a:p>
            <a:pPr>
              <a:lnSpc>
                <a:spcPct val="90000"/>
              </a:lnSpc>
            </a:pPr>
            <a:r>
              <a:rPr lang="zh-CN" altLang="en-US"/>
              <a:t>利用数据流分析推断变量类型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假定每个块只含一条语句，</a:t>
            </a:r>
            <a:r>
              <a:rPr lang="en-US" altLang="zh-CN"/>
              <a:t>in</a:t>
            </a:r>
            <a:r>
              <a:rPr lang="zh-CN" altLang="en-US"/>
              <a:t>、</a:t>
            </a:r>
            <a:r>
              <a:rPr lang="en-US" altLang="zh-CN"/>
              <a:t>out</a:t>
            </a:r>
            <a:r>
              <a:rPr lang="zh-CN" altLang="en-US"/>
              <a:t>值是变量</a:t>
            </a:r>
            <a:r>
              <a:rPr lang="zh-CN" altLang="en-US">
                <a:sym typeface="Wingdings" panose="05000000000000000000" pitchFamily="2" charset="2"/>
              </a:rPr>
              <a:t></a:t>
            </a:r>
            <a:r>
              <a:rPr lang="en-US" altLang="zh-CN">
                <a:sym typeface="Wingdings" panose="05000000000000000000" pitchFamily="2" charset="2"/>
              </a:rPr>
              <a:t>5</a:t>
            </a:r>
            <a:r>
              <a:rPr lang="zh-CN" altLang="en-US">
                <a:sym typeface="Wingdings" panose="05000000000000000000" pitchFamily="2" charset="2"/>
              </a:rPr>
              <a:t>种类型集合的映射</a:t>
            </a: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计算过程中，在某些点减少变量关联的类型集合（保守的）</a:t>
            </a:r>
          </a:p>
          <a:p>
            <a:pPr lvl="1">
              <a:lnSpc>
                <a:spcPct val="90000"/>
              </a:lnSpc>
            </a:pPr>
            <a:r>
              <a:rPr lang="zh-CN" altLang="en-US">
                <a:sym typeface="Wingdings" panose="05000000000000000000" pitchFamily="2" charset="2"/>
              </a:rPr>
              <a:t>采用前向和后向方案修改</a:t>
            </a:r>
            <a:r>
              <a:rPr lang="en-US" altLang="zh-CN">
                <a:sym typeface="Wingdings" panose="05000000000000000000" pitchFamily="2" charset="2"/>
              </a:rPr>
              <a:t>in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sym typeface="Wingdings" panose="05000000000000000000" pitchFamily="2" charset="2"/>
              </a:rPr>
              <a:t>out</a:t>
            </a:r>
            <a:r>
              <a:rPr lang="zh-CN" altLang="en-US">
                <a:sym typeface="Wingdings" panose="05000000000000000000" pitchFamily="2" charset="2"/>
              </a:rPr>
              <a:t>，聚合操作符是“合理变量的并”</a:t>
            </a:r>
            <a:endParaRPr lang="zh-CN" alt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>
            <a:extLst>
              <a:ext uri="{FF2B5EF4-FFF2-40B4-BE49-F238E27FC236}">
                <a16:creationId xmlns:a16="http://schemas.microsoft.com/office/drawing/2014/main" id="{C4F76601-B173-4BB6-8429-3A702A6CB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10.12.3 </a:t>
            </a:r>
            <a:r>
              <a:rPr lang="zh-CN" altLang="en-US"/>
              <a:t>前向方案</a:t>
            </a:r>
          </a:p>
        </p:txBody>
      </p:sp>
      <p:sp>
        <p:nvSpPr>
          <p:cNvPr id="858115" name="Rectangle 3">
            <a:extLst>
              <a:ext uri="{FF2B5EF4-FFF2-40B4-BE49-F238E27FC236}">
                <a16:creationId xmlns:a16="http://schemas.microsoft.com/office/drawing/2014/main" id="{1A6E382D-FBAF-4A9F-9A4D-1F32C520C5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 sz="2800"/>
              <a:t>设有一块</a:t>
            </a:r>
            <a:r>
              <a:rPr lang="en-US" altLang="zh-CN" sz="2800"/>
              <a:t>B</a:t>
            </a:r>
            <a:r>
              <a:rPr lang="zh-CN" altLang="en-US" sz="2800"/>
              <a:t>，</a:t>
            </a:r>
            <a:r>
              <a:rPr lang="en-US" altLang="zh-CN" sz="2800"/>
              <a:t>in[B]</a:t>
            </a:r>
            <a:r>
              <a:rPr lang="zh-CN" altLang="en-US" sz="2800"/>
              <a:t>中映射</a:t>
            </a:r>
            <a:r>
              <a:rPr lang="en-US" altLang="zh-CN" sz="2800">
                <a:latin typeface="Symbol" panose="05050102010706020507" pitchFamily="18" charset="2"/>
              </a:rPr>
              <a:t>m</a:t>
            </a:r>
            <a:r>
              <a:rPr lang="zh-CN" altLang="en-US" sz="2800"/>
              <a:t>，</a:t>
            </a:r>
            <a:r>
              <a:rPr lang="en-US" altLang="zh-CN" sz="2800"/>
              <a:t>out[B]</a:t>
            </a:r>
            <a:r>
              <a:rPr lang="zh-CN" altLang="en-US" sz="2800"/>
              <a:t>中映射</a:t>
            </a:r>
            <a:r>
              <a:rPr lang="en-US" altLang="zh-CN" sz="2800">
                <a:latin typeface="Symbol" panose="05050102010706020507" pitchFamily="18" charset="2"/>
              </a:rPr>
              <a:t>n</a:t>
            </a:r>
            <a:r>
              <a:rPr lang="zh-CN" altLang="en-US" sz="2800"/>
              <a:t>。前向方案要求约束</a:t>
            </a:r>
            <a:r>
              <a:rPr lang="en-US" altLang="zh-CN" sz="2800">
                <a:latin typeface="Symbol" panose="05050102010706020507" pitchFamily="18" charset="2"/>
              </a:rPr>
              <a:t>n</a:t>
            </a:r>
            <a:r>
              <a:rPr lang="zh-CN" altLang="en-US" sz="2800"/>
              <a:t>，这依赖不同语句</a:t>
            </a:r>
          </a:p>
          <a:p>
            <a:pPr lvl="1"/>
            <a:r>
              <a:rPr lang="en-US" altLang="zh-CN" sz="2400"/>
              <a:t>read x</a:t>
            </a:r>
            <a:r>
              <a:rPr lang="zh-CN" altLang="en-US" sz="2400"/>
              <a:t>：若读之后</a:t>
            </a:r>
            <a:r>
              <a:rPr lang="en-US" altLang="zh-CN" sz="2400"/>
              <a:t>x</a:t>
            </a:r>
            <a:r>
              <a:rPr lang="zh-CN" altLang="en-US" sz="2400"/>
              <a:t>类型已知，无需改变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(x)</a:t>
            </a:r>
            <a:r>
              <a:rPr lang="zh-CN" altLang="en-US" sz="2400"/>
              <a:t>，对其他变量</a:t>
            </a:r>
            <a:r>
              <a:rPr lang="en-US" altLang="zh-CN" sz="2400"/>
              <a:t>y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</a:p>
          <a:p>
            <a:pPr lvl="1"/>
            <a:r>
              <a:rPr lang="en-US" altLang="zh-CN" sz="2400"/>
              <a:t>use x as </a:t>
            </a:r>
            <a:r>
              <a:rPr lang="en-US" altLang="zh-CN" sz="2400">
                <a:latin typeface="Symbol" panose="05050102010706020507" pitchFamily="18" charset="2"/>
              </a:rPr>
              <a:t>t</a:t>
            </a:r>
            <a:r>
              <a:rPr lang="zh-CN" altLang="en-US" sz="2400"/>
              <a:t>：经过此语句，</a:t>
            </a:r>
            <a:r>
              <a:rPr lang="en-US" altLang="zh-CN" sz="2400"/>
              <a:t>t</a:t>
            </a:r>
            <a:r>
              <a:rPr lang="zh-CN" altLang="en-US" sz="2400"/>
              <a:t>是</a:t>
            </a:r>
            <a:r>
              <a:rPr lang="en-US" altLang="zh-CN" sz="2400"/>
              <a:t>x</a:t>
            </a:r>
            <a:r>
              <a:rPr lang="zh-CN" altLang="en-US" sz="2400"/>
              <a:t>惟一可能类型，因此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{t}</a:t>
            </a:r>
            <a:r>
              <a:rPr lang="zh-CN" altLang="en-US" sz="2400"/>
              <a:t>，对其他变量</a:t>
            </a:r>
            <a:r>
              <a:rPr lang="en-US" altLang="zh-CN" sz="2400"/>
              <a:t>y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</a:p>
          <a:p>
            <a:pPr lvl="1"/>
            <a:r>
              <a:rPr lang="en-US" altLang="zh-CN" sz="2400"/>
              <a:t>x:=f(y)</a:t>
            </a:r>
            <a:r>
              <a:rPr lang="zh-CN" altLang="en-US" sz="2400"/>
              <a:t>，经过此语句后，</a:t>
            </a:r>
            <a:r>
              <a:rPr lang="en-US" altLang="zh-CN" sz="2400"/>
              <a:t>x</a:t>
            </a:r>
            <a:r>
              <a:rPr lang="zh-CN" altLang="en-US" sz="2400"/>
              <a:t>可能类型</a:t>
            </a:r>
          </a:p>
          <a:p>
            <a:pPr lvl="2"/>
            <a:r>
              <a:rPr lang="zh-CN" altLang="en-US" sz="2000"/>
              <a:t>依赖</a:t>
            </a:r>
            <a:r>
              <a:rPr lang="en-US" altLang="zh-CN" sz="2000"/>
              <a:t>n</a:t>
            </a:r>
            <a:r>
              <a:rPr lang="zh-CN" altLang="en-US" sz="2000"/>
              <a:t>的当前值，且与</a:t>
            </a:r>
            <a:r>
              <a:rPr lang="en-US" altLang="zh-CN" sz="2000"/>
              <a:t>f</a:t>
            </a:r>
            <a:r>
              <a:rPr lang="zh-CN" altLang="en-US" sz="2000"/>
              <a:t>和</a:t>
            </a:r>
            <a:r>
              <a:rPr lang="en-US" altLang="zh-CN" sz="2000"/>
              <a:t>y</a:t>
            </a:r>
            <a:r>
              <a:rPr lang="zh-CN" altLang="en-US" sz="2000"/>
              <a:t>的类型相关</a:t>
            </a:r>
          </a:p>
          <a:p>
            <a:pPr lvl="2"/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(y):=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</a:t>
            </a:r>
            <a:r>
              <a:rPr lang="en-US" altLang="zh-CN" sz="2000">
                <a:latin typeface="宋体" panose="02010600030101010101" pitchFamily="2" charset="-122"/>
              </a:rPr>
              <a:t>∩</a:t>
            </a:r>
            <a:r>
              <a:rPr lang="en-US" altLang="zh-CN" sz="2000">
                <a:latin typeface="Symbol" panose="05050102010706020507" pitchFamily="18" charset="2"/>
              </a:rPr>
              <a:t>{r | r=t(s), t</a:t>
            </a:r>
            <a:r>
              <a:rPr lang="zh-CN" altLang="en-US" sz="2000">
                <a:latin typeface="Symbol" panose="05050102010706020507" pitchFamily="18" charset="2"/>
              </a:rPr>
              <a:t>在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f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</a:t>
            </a:r>
            <a:r>
              <a:rPr lang="en-US" altLang="zh-CN" sz="2000">
                <a:latin typeface="Symbol" panose="05050102010706020507" pitchFamily="18" charset="2"/>
              </a:rPr>
              <a:t>, s</a:t>
            </a:r>
            <a:r>
              <a:rPr lang="zh-CN" altLang="en-US" sz="2000">
                <a:latin typeface="Symbol" panose="05050102010706020507" pitchFamily="18" charset="2"/>
              </a:rPr>
              <a:t>在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y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</a:t>
            </a:r>
            <a:r>
              <a:rPr lang="en-US" altLang="zh-CN" sz="2000">
                <a:latin typeface="Symbol" panose="05050102010706020507" pitchFamily="18" charset="2"/>
              </a:rPr>
              <a:t>}</a:t>
            </a:r>
          </a:p>
          <a:p>
            <a:pPr lvl="2"/>
            <a:r>
              <a:rPr lang="zh-CN" altLang="en-US" sz="2000">
                <a:latin typeface="Symbol" panose="05050102010706020507" pitchFamily="18" charset="2"/>
              </a:rPr>
              <a:t>若</a:t>
            </a:r>
            <a:r>
              <a:rPr lang="en-US" altLang="zh-CN" sz="2000"/>
              <a:t>f</a:t>
            </a:r>
            <a:r>
              <a:rPr lang="en-US" altLang="zh-CN" sz="2000">
                <a:latin typeface="宋体" panose="02010600030101010101" pitchFamily="2" charset="-122"/>
              </a:rPr>
              <a:t>≠</a:t>
            </a:r>
            <a:r>
              <a:rPr lang="en-US" altLang="zh-CN" sz="2000"/>
              <a:t>x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(f):=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(f)</a:t>
            </a:r>
            <a:r>
              <a:rPr lang="en-US" altLang="zh-CN" sz="2000">
                <a:latin typeface="宋体" panose="02010600030101010101" pitchFamily="2" charset="-122"/>
              </a:rPr>
              <a:t>∩</a:t>
            </a:r>
            <a:r>
              <a:rPr lang="en-US" altLang="zh-CN" sz="2000">
                <a:latin typeface="Symbol" panose="05050102010706020507" pitchFamily="18" charset="2"/>
              </a:rPr>
              <a:t>{t|t</a:t>
            </a:r>
            <a:r>
              <a:rPr lang="zh-CN" altLang="en-US" sz="2000">
                <a:latin typeface="Symbol" panose="05050102010706020507" pitchFamily="18" charset="2"/>
              </a:rPr>
              <a:t>在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f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</a:t>
            </a:r>
            <a:r>
              <a:rPr lang="en-US" altLang="zh-CN" sz="2000">
                <a:latin typeface="Symbol" panose="05050102010706020507" pitchFamily="18" charset="2"/>
              </a:rPr>
              <a:t>, </a:t>
            </a:r>
            <a:r>
              <a:rPr lang="zh-CN" altLang="en-US" sz="2000">
                <a:latin typeface="Symbol" panose="05050102010706020507" pitchFamily="18" charset="2"/>
              </a:rPr>
              <a:t>且对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y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中某个</a:t>
            </a:r>
            <a:r>
              <a:rPr lang="en-US" altLang="zh-CN" sz="2000">
                <a:latin typeface="Symbol" panose="05050102010706020507" pitchFamily="18" charset="2"/>
              </a:rPr>
              <a:t>s, t(s)</a:t>
            </a:r>
            <a:r>
              <a:rPr lang="en-US" altLang="zh-CN" sz="2000">
                <a:latin typeface="宋体" panose="02010600030101010101" pitchFamily="2" charset="-122"/>
              </a:rPr>
              <a:t>≠</a:t>
            </a:r>
            <a:r>
              <a:rPr lang="en-US" altLang="zh-CN" sz="2000">
                <a:latin typeface="Symbol" panose="05050102010706020507" pitchFamily="18" charset="2"/>
              </a:rPr>
              <a:t>F}</a:t>
            </a:r>
          </a:p>
          <a:p>
            <a:pPr lvl="2"/>
            <a:r>
              <a:rPr lang="zh-CN" altLang="en-US" sz="2000">
                <a:latin typeface="Symbol" panose="05050102010706020507" pitchFamily="18" charset="2"/>
              </a:rPr>
              <a:t>若</a:t>
            </a:r>
            <a:r>
              <a:rPr lang="en-US" altLang="zh-CN" sz="2000"/>
              <a:t>y</a:t>
            </a:r>
            <a:r>
              <a:rPr lang="en-US" altLang="zh-CN" sz="2000">
                <a:latin typeface="宋体" panose="02010600030101010101" pitchFamily="2" charset="-122"/>
              </a:rPr>
              <a:t>≠</a:t>
            </a:r>
            <a:r>
              <a:rPr lang="en-US" altLang="zh-CN" sz="2000"/>
              <a:t>x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(y):=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</a:t>
            </a:r>
            <a:r>
              <a:rPr lang="en-US" altLang="zh-CN" sz="2000">
                <a:latin typeface="宋体" panose="02010600030101010101" pitchFamily="2" charset="-122"/>
              </a:rPr>
              <a:t>∩</a:t>
            </a:r>
            <a:r>
              <a:rPr lang="en-US" altLang="zh-CN" sz="2000">
                <a:latin typeface="Symbol" panose="05050102010706020507" pitchFamily="18" charset="2"/>
              </a:rPr>
              <a:t>{s|s</a:t>
            </a:r>
            <a:r>
              <a:rPr lang="zh-CN" altLang="en-US" sz="2000">
                <a:latin typeface="Symbol" panose="05050102010706020507" pitchFamily="18" charset="2"/>
              </a:rPr>
              <a:t>在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y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</a:t>
            </a:r>
            <a:r>
              <a:rPr lang="en-US" altLang="zh-CN" sz="2000">
                <a:latin typeface="Symbol" panose="05050102010706020507" pitchFamily="18" charset="2"/>
              </a:rPr>
              <a:t>, </a:t>
            </a:r>
            <a:r>
              <a:rPr lang="zh-CN" altLang="en-US" sz="2000">
                <a:latin typeface="Symbol" panose="05050102010706020507" pitchFamily="18" charset="2"/>
              </a:rPr>
              <a:t>且对</a:t>
            </a:r>
            <a:r>
              <a:rPr lang="en-US" altLang="zh-CN" sz="2000">
                <a:latin typeface="Symbol" panose="05050102010706020507" pitchFamily="18" charset="2"/>
              </a:rPr>
              <a:t>m(</a:t>
            </a:r>
            <a:r>
              <a:rPr lang="en-US" altLang="zh-CN" sz="2000"/>
              <a:t>f</a:t>
            </a:r>
            <a:r>
              <a:rPr lang="en-US" altLang="zh-CN" sz="2000">
                <a:latin typeface="Symbol" panose="05050102010706020507" pitchFamily="18" charset="2"/>
              </a:rPr>
              <a:t>)</a:t>
            </a:r>
            <a:r>
              <a:rPr lang="zh-CN" altLang="en-US" sz="2000">
                <a:latin typeface="Symbol" panose="05050102010706020507" pitchFamily="18" charset="2"/>
              </a:rPr>
              <a:t>中某个</a:t>
            </a:r>
            <a:r>
              <a:rPr lang="en-US" altLang="zh-CN" sz="2000">
                <a:latin typeface="Symbol" panose="05050102010706020507" pitchFamily="18" charset="2"/>
              </a:rPr>
              <a:t>t, t(s)</a:t>
            </a:r>
            <a:r>
              <a:rPr lang="en-US" altLang="zh-CN" sz="2000">
                <a:latin typeface="宋体" panose="02010600030101010101" pitchFamily="2" charset="-122"/>
              </a:rPr>
              <a:t>≠</a:t>
            </a:r>
            <a:r>
              <a:rPr lang="en-US" altLang="zh-CN" sz="2000">
                <a:latin typeface="Symbol" panose="05050102010706020507" pitchFamily="18" charset="2"/>
              </a:rPr>
              <a:t>F}</a:t>
            </a:r>
          </a:p>
          <a:p>
            <a:pPr lvl="2"/>
            <a:r>
              <a:rPr lang="zh-CN" altLang="en-US" sz="2000">
                <a:latin typeface="Symbol" panose="05050102010706020507" pitchFamily="18" charset="2"/>
              </a:rPr>
              <a:t>其他变量</a:t>
            </a:r>
            <a:r>
              <a:rPr lang="en-US" altLang="zh-CN" sz="2000"/>
              <a:t>z</a:t>
            </a:r>
            <a:r>
              <a:rPr lang="zh-CN" altLang="en-US" sz="2000"/>
              <a:t>， 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(z):=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(z)</a:t>
            </a:r>
            <a:r>
              <a:rPr lang="en-US" altLang="zh-CN" sz="2000">
                <a:latin typeface="宋体" panose="02010600030101010101" pitchFamily="2" charset="-122"/>
              </a:rPr>
              <a:t>∩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(z)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>
            <a:extLst>
              <a:ext uri="{FF2B5EF4-FFF2-40B4-BE49-F238E27FC236}">
                <a16:creationId xmlns:a16="http://schemas.microsoft.com/office/drawing/2014/main" id="{692E499C-4286-4206-BEFC-16500F462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10.12.4  </a:t>
            </a:r>
            <a:r>
              <a:rPr lang="zh-CN" altLang="en-US"/>
              <a:t>后向方案</a:t>
            </a:r>
          </a:p>
        </p:txBody>
      </p:sp>
      <p:sp>
        <p:nvSpPr>
          <p:cNvPr id="859139" name="Rectangle 3">
            <a:extLst>
              <a:ext uri="{FF2B5EF4-FFF2-40B4-BE49-F238E27FC236}">
                <a16:creationId xmlns:a16="http://schemas.microsoft.com/office/drawing/2014/main" id="{701F886E-762C-4245-94EE-7E985080FF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/>
              <a:t>后向方案根据</a:t>
            </a:r>
            <a:r>
              <a:rPr lang="en-US" altLang="zh-CN" sz="2800">
                <a:latin typeface="Symbol" panose="05050102010706020507" pitchFamily="18" charset="2"/>
              </a:rPr>
              <a:t>n</a:t>
            </a:r>
            <a:r>
              <a:rPr lang="zh-CN" altLang="en-US" sz="2800"/>
              <a:t>和语句约束</a:t>
            </a:r>
            <a:r>
              <a:rPr lang="en-US" altLang="zh-CN" sz="2800">
                <a:latin typeface="Symbol" panose="05050102010706020507" pitchFamily="18" charset="2"/>
              </a:rPr>
              <a:t>m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read x</a:t>
            </a:r>
            <a:r>
              <a:rPr lang="zh-CN" altLang="en-US" sz="2400"/>
              <a:t>：在语句执行之前不能推断出新的不可能的类型，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(x)</a:t>
            </a:r>
            <a:r>
              <a:rPr lang="zh-CN" altLang="en-US" sz="2400"/>
              <a:t>不变，对其他所有变量</a:t>
            </a:r>
            <a:r>
              <a:rPr lang="en-US" altLang="zh-CN" sz="2400"/>
              <a:t>y</a:t>
            </a:r>
            <a:r>
              <a:rPr lang="zh-CN" altLang="en-US" sz="2400"/>
              <a:t>， 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use x as </a:t>
            </a:r>
            <a:r>
              <a:rPr lang="en-US" altLang="zh-CN" sz="2400">
                <a:latin typeface="Symbol" panose="05050102010706020507" pitchFamily="18" charset="2"/>
              </a:rPr>
              <a:t>t</a:t>
            </a:r>
            <a:r>
              <a:rPr lang="zh-CN" altLang="en-US" sz="2400"/>
              <a:t>：与前向方案类似，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{t}</a:t>
            </a:r>
            <a:r>
              <a:rPr lang="zh-CN" altLang="en-US" sz="2400"/>
              <a:t>，对其他变量</a:t>
            </a:r>
            <a:r>
              <a:rPr lang="en-US" altLang="zh-CN" sz="2400"/>
              <a:t>y</a:t>
            </a:r>
            <a:r>
              <a:rPr lang="zh-CN" altLang="en-US" sz="2400"/>
              <a:t>，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(y):=</a:t>
            </a:r>
            <a:r>
              <a:rPr lang="en-US" altLang="zh-CN" sz="2400">
                <a:latin typeface="Symbol" panose="05050102010706020507" pitchFamily="18" charset="2"/>
              </a:rPr>
              <a:t>m</a:t>
            </a:r>
            <a:r>
              <a:rPr lang="en-US" altLang="zh-CN" sz="2400"/>
              <a:t>(y)</a:t>
            </a:r>
            <a:r>
              <a:rPr lang="en-US" altLang="zh-CN" sz="2400">
                <a:latin typeface="宋体" panose="02010600030101010101" pitchFamily="2" charset="-122"/>
              </a:rPr>
              <a:t>∩</a:t>
            </a:r>
            <a:r>
              <a:rPr lang="en-US" altLang="zh-CN" sz="2400">
                <a:latin typeface="Symbol" panose="05050102010706020507" pitchFamily="18" charset="2"/>
              </a:rPr>
              <a:t>n</a:t>
            </a:r>
            <a:r>
              <a:rPr lang="en-US" altLang="zh-CN" sz="2400"/>
              <a:t>(y)</a:t>
            </a:r>
          </a:p>
          <a:p>
            <a:pPr lvl="1">
              <a:lnSpc>
                <a:spcPct val="90000"/>
              </a:lnSpc>
            </a:pPr>
            <a:r>
              <a:rPr lang="en-US" altLang="zh-CN" sz="2400"/>
              <a:t>x:=f(y)</a:t>
            </a:r>
          </a:p>
          <a:p>
            <a:pPr lvl="2">
              <a:lnSpc>
                <a:spcPct val="90000"/>
              </a:lnSpc>
            </a:pPr>
            <a:r>
              <a:rPr lang="zh-CN" altLang="en-US" sz="2000"/>
              <a:t>对</a:t>
            </a:r>
            <a:r>
              <a:rPr lang="en-US" altLang="zh-CN" sz="2000"/>
              <a:t>x</a:t>
            </a:r>
            <a:r>
              <a:rPr lang="zh-CN" altLang="en-US" sz="2000"/>
              <a:t>，除非与</a:t>
            </a:r>
            <a:r>
              <a:rPr lang="en-US" altLang="zh-CN" sz="2000"/>
              <a:t>y</a:t>
            </a:r>
            <a:r>
              <a:rPr lang="zh-CN" altLang="en-US" sz="2000"/>
              <a:t>或</a:t>
            </a:r>
            <a:r>
              <a:rPr lang="en-US" altLang="zh-CN" sz="2000"/>
              <a:t>f</a:t>
            </a:r>
            <a:r>
              <a:rPr lang="zh-CN" altLang="en-US" sz="2000"/>
              <a:t>相等，否则语句前不能推断新信息</a:t>
            </a:r>
          </a:p>
          <a:p>
            <a:pPr lvl="2">
              <a:lnSpc>
                <a:spcPct val="90000"/>
              </a:lnSpc>
            </a:pPr>
            <a:r>
              <a:rPr lang="zh-CN" altLang="en-US" sz="2000"/>
              <a:t>若</a:t>
            </a:r>
            <a:r>
              <a:rPr lang="en-US" altLang="zh-CN" sz="2000"/>
              <a:t>f=x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/>
              <a:t>1</a:t>
            </a:r>
            <a:r>
              <a:rPr lang="en-US" altLang="zh-CN" sz="2000"/>
              <a:t>(f):=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(f)</a:t>
            </a:r>
            <a:r>
              <a:rPr lang="zh-CN" altLang="en-US" sz="2000"/>
              <a:t>，否则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(f):=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(f)∩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(f)</a:t>
            </a:r>
            <a:br>
              <a:rPr lang="en-US" altLang="zh-CN" sz="2000"/>
            </a:br>
            <a:r>
              <a:rPr lang="zh-CN" altLang="en-US" sz="2000"/>
              <a:t>若</a:t>
            </a:r>
            <a:r>
              <a:rPr lang="en-US" altLang="zh-CN" sz="2000"/>
              <a:t>y=x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/>
              <a:t>1</a:t>
            </a:r>
            <a:r>
              <a:rPr lang="en-US" altLang="zh-CN" sz="2000"/>
              <a:t>(y):=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(y)</a:t>
            </a:r>
            <a:r>
              <a:rPr lang="zh-CN" altLang="en-US" sz="2000"/>
              <a:t>，否则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(y):=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(y)∩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(y)</a:t>
            </a:r>
          </a:p>
          <a:p>
            <a:pPr lvl="2">
              <a:lnSpc>
                <a:spcPct val="90000"/>
              </a:lnSpc>
            </a:pP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(f):={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en-US" altLang="zh-CN" sz="2000"/>
              <a:t>|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zh-CN" altLang="en-US" sz="2000"/>
              <a:t>在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(f)</a:t>
            </a:r>
            <a:r>
              <a:rPr lang="zh-CN" altLang="en-US" sz="2000"/>
              <a:t>中，而且对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(y)</a:t>
            </a:r>
            <a:r>
              <a:rPr lang="zh-CN" altLang="en-US" sz="2000"/>
              <a:t>中某个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en-US" altLang="zh-CN" sz="2000"/>
              <a:t>(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en-US" altLang="zh-CN" sz="2000"/>
              <a:t>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(x)≠</a:t>
            </a:r>
            <a:r>
              <a:rPr lang="en-US" altLang="zh-CN" sz="2000">
                <a:latin typeface="Symbol" panose="05050102010706020507" pitchFamily="18" charset="2"/>
              </a:rPr>
              <a:t>F</a:t>
            </a:r>
            <a:r>
              <a:rPr lang="en-US" altLang="zh-CN" sz="2000"/>
              <a:t>}</a:t>
            </a:r>
            <a:br>
              <a:rPr lang="en-US" altLang="zh-CN" sz="2000"/>
            </a:b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(y):={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en-US" altLang="zh-CN" sz="2000"/>
              <a:t>|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zh-CN" altLang="en-US" sz="2000"/>
              <a:t>在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(y)</a:t>
            </a:r>
            <a:r>
              <a:rPr lang="zh-CN" altLang="en-US" sz="2000"/>
              <a:t>中，而且对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1</a:t>
            </a:r>
            <a:r>
              <a:rPr lang="en-US" altLang="zh-CN" sz="2000"/>
              <a:t>(f)</a:t>
            </a:r>
            <a:r>
              <a:rPr lang="zh-CN" altLang="en-US" sz="2000"/>
              <a:t>中某个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t</a:t>
            </a:r>
            <a:r>
              <a:rPr lang="en-US" altLang="zh-CN" sz="2000"/>
              <a:t>(</a:t>
            </a:r>
            <a:r>
              <a:rPr lang="en-US" altLang="zh-CN" sz="2000">
                <a:latin typeface="Symbol" panose="05050102010706020507" pitchFamily="18" charset="2"/>
              </a:rPr>
              <a:t>s</a:t>
            </a:r>
            <a:r>
              <a:rPr lang="en-US" altLang="zh-CN" sz="2000"/>
              <a:t>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(x)≠</a:t>
            </a:r>
            <a:r>
              <a:rPr lang="en-US" altLang="zh-CN" sz="2000">
                <a:latin typeface="Symbol" panose="05050102010706020507" pitchFamily="18" charset="2"/>
              </a:rPr>
              <a:t>F</a:t>
            </a:r>
            <a:r>
              <a:rPr lang="en-US" altLang="zh-CN" sz="2000"/>
              <a:t>}</a:t>
            </a:r>
            <a:br>
              <a:rPr lang="en-US" altLang="zh-CN" sz="2000"/>
            </a:br>
            <a:r>
              <a:rPr lang="zh-CN" altLang="en-US" sz="2000"/>
              <a:t>对不等于</a:t>
            </a:r>
            <a:r>
              <a:rPr lang="en-US" altLang="zh-CN" sz="2000"/>
              <a:t>x</a:t>
            </a:r>
            <a:r>
              <a:rPr lang="zh-CN" altLang="en-US" sz="2000"/>
              <a:t>、</a:t>
            </a:r>
            <a:r>
              <a:rPr lang="en-US" altLang="zh-CN" sz="2000"/>
              <a:t>y</a:t>
            </a:r>
            <a:r>
              <a:rPr lang="zh-CN" altLang="en-US" sz="2000"/>
              <a:t>、</a:t>
            </a:r>
            <a:r>
              <a:rPr lang="en-US" altLang="zh-CN" sz="2000"/>
              <a:t>f</a:t>
            </a:r>
            <a:r>
              <a:rPr lang="zh-CN" altLang="en-US" sz="2000"/>
              <a:t>的变量</a:t>
            </a:r>
            <a:r>
              <a:rPr lang="en-US" altLang="zh-CN" sz="2000"/>
              <a:t>z</a:t>
            </a:r>
            <a:r>
              <a:rPr lang="zh-CN" altLang="en-US" sz="2000"/>
              <a:t>，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 baseline="-25000">
                <a:latin typeface="Symbol" panose="05050102010706020507" pitchFamily="18" charset="2"/>
              </a:rPr>
              <a:t> </a:t>
            </a:r>
            <a:r>
              <a:rPr lang="en-US" altLang="zh-CN" sz="2000"/>
              <a:t>(z):=</a:t>
            </a:r>
            <a:r>
              <a:rPr lang="en-US" altLang="zh-CN" sz="2000">
                <a:latin typeface="Symbol" panose="05050102010706020507" pitchFamily="18" charset="2"/>
              </a:rPr>
              <a:t>m</a:t>
            </a:r>
            <a:r>
              <a:rPr lang="en-US" altLang="zh-CN" sz="2000"/>
              <a:t>(z)∩</a:t>
            </a:r>
            <a:r>
              <a:rPr lang="en-US" altLang="zh-CN" sz="2000">
                <a:latin typeface="Symbol" panose="05050102010706020507" pitchFamily="18" charset="2"/>
              </a:rPr>
              <a:t>n</a:t>
            </a:r>
            <a:r>
              <a:rPr lang="en-US" altLang="zh-CN" sz="2000"/>
              <a:t>(z)</a:t>
            </a:r>
          </a:p>
          <a:p>
            <a:pPr>
              <a:lnSpc>
                <a:spcPct val="90000"/>
              </a:lnSpc>
            </a:pPr>
            <a:r>
              <a:rPr lang="zh-CN" altLang="en-US" sz="2800"/>
              <a:t>除了</a:t>
            </a:r>
            <a:r>
              <a:rPr lang="en-US" altLang="zh-CN" sz="2800"/>
              <a:t>5</a:t>
            </a:r>
            <a:r>
              <a:rPr lang="zh-CN" altLang="en-US" sz="2800"/>
              <a:t>种类型之外，添加</a:t>
            </a:r>
            <a:r>
              <a:rPr lang="en-US" altLang="zh-CN" sz="2800"/>
              <a:t>undef</a:t>
            </a:r>
            <a:r>
              <a:rPr lang="zh-CN" altLang="en-US" sz="2800"/>
              <a:t>，服从任何其他类型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>
            <a:extLst>
              <a:ext uri="{FF2B5EF4-FFF2-40B4-BE49-F238E27FC236}">
                <a16:creationId xmlns:a16="http://schemas.microsoft.com/office/drawing/2014/main" id="{36802638-1300-4DF6-8EC7-357E9F22E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10.19</a:t>
            </a:r>
          </a:p>
        </p:txBody>
      </p:sp>
      <p:sp>
        <p:nvSpPr>
          <p:cNvPr id="860163" name="Rectangle 3">
            <a:extLst>
              <a:ext uri="{FF2B5EF4-FFF2-40B4-BE49-F238E27FC236}">
                <a16:creationId xmlns:a16="http://schemas.microsoft.com/office/drawing/2014/main" id="{89062D61-45D6-443A-9CFA-547E4BAF7F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输入：一个流图，每个块一条语句，且为三种类型之一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输出：每个点处每个变量的类型集合（保守的）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/>
              <a:t>方法：为每个块</a:t>
            </a:r>
            <a:r>
              <a:rPr lang="en-US" altLang="zh-CN" sz="2400"/>
              <a:t>B</a:t>
            </a:r>
            <a:r>
              <a:rPr lang="zh-CN" altLang="en-US" sz="2400"/>
              <a:t>计算映射</a:t>
            </a:r>
            <a:r>
              <a:rPr lang="en-US" altLang="zh-CN" sz="2400"/>
              <a:t>in[B]</a:t>
            </a:r>
            <a:r>
              <a:rPr lang="zh-CN" altLang="en-US" sz="2400"/>
              <a:t>和</a:t>
            </a:r>
            <a:r>
              <a:rPr lang="en-US" altLang="zh-CN" sz="2400"/>
              <a:t>out[B]</a:t>
            </a:r>
            <a:r>
              <a:rPr lang="zh-CN" altLang="en-US" sz="2400"/>
              <a:t>，映射：变量</a:t>
            </a:r>
            <a:r>
              <a:rPr lang="zh-CN" altLang="en-US" sz="2400">
                <a:sym typeface="Wingdings" panose="05000000000000000000" pitchFamily="2" charset="2"/>
              </a:rPr>
              <a:t>类型集合，初始映射到</a:t>
            </a:r>
            <a:r>
              <a:rPr lang="en-US" altLang="zh-CN" sz="2400">
                <a:sym typeface="Wingdings" panose="05000000000000000000" pitchFamily="2" charset="2"/>
              </a:rPr>
              <a:t>undef</a:t>
            </a:r>
            <a:r>
              <a:rPr lang="zh-CN" altLang="en-US" sz="2400">
                <a:sym typeface="Wingdings" panose="05000000000000000000" pitchFamily="2" charset="2"/>
              </a:rPr>
              <a:t>。交替采用前向和后向传播穿越流图，直到结果不再变化。前向传播方法：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>
                <a:sym typeface="Wingdings" panose="05000000000000000000" pitchFamily="2" charset="2"/>
              </a:rPr>
              <a:t>	</a:t>
            </a:r>
            <a:r>
              <a:rPr lang="en-US" altLang="zh-CN" sz="2000">
                <a:sym typeface="Wingdings" panose="05000000000000000000" pitchFamily="2" charset="2"/>
              </a:rPr>
              <a:t>for </a:t>
            </a:r>
            <a:r>
              <a:rPr lang="zh-CN" altLang="en-US" sz="2000">
                <a:sym typeface="Wingdings" panose="05000000000000000000" pitchFamily="2" charset="2"/>
              </a:rPr>
              <a:t>深度优先顺序种的每个块</a:t>
            </a:r>
            <a:r>
              <a:rPr lang="en-US" altLang="zh-CN" sz="2000">
                <a:sym typeface="Wingdings" panose="05000000000000000000" pitchFamily="2" charset="2"/>
              </a:rPr>
              <a:t>B do begin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sym typeface="Wingdings" panose="05000000000000000000" pitchFamily="2" charset="2"/>
              </a:rPr>
              <a:t>		</a:t>
            </a:r>
            <a:br>
              <a:rPr lang="en-US" altLang="zh-CN" sz="2000">
                <a:sym typeface="Wingdings" panose="05000000000000000000" pitchFamily="2" charset="2"/>
              </a:rPr>
            </a:br>
            <a:r>
              <a:rPr lang="en-US" altLang="zh-CN" sz="2000">
                <a:sym typeface="Wingdings" panose="05000000000000000000" pitchFamily="2" charset="2"/>
              </a:rPr>
              <a:t>	out[B] := </a:t>
            </a:r>
            <a:r>
              <a:rPr lang="zh-CN" altLang="en-US" sz="2000">
                <a:sym typeface="Wingdings" panose="05000000000000000000" pitchFamily="2" charset="2"/>
              </a:rPr>
              <a:t>前面定义的</a:t>
            </a:r>
            <a:r>
              <a:rPr lang="en-US" altLang="zh-CN" sz="2000">
                <a:sym typeface="Wingdings" panose="05000000000000000000" pitchFamily="2" charset="2"/>
              </a:rPr>
              <a:t>in[B]</a:t>
            </a:r>
            <a:r>
              <a:rPr lang="zh-CN" altLang="en-US" sz="2000">
                <a:sym typeface="Wingdings" panose="05000000000000000000" pitchFamily="2" charset="2"/>
              </a:rPr>
              <a:t>和</a:t>
            </a:r>
            <a:r>
              <a:rPr lang="en-US" altLang="zh-CN" sz="2000">
                <a:sym typeface="Wingdings" panose="05000000000000000000" pitchFamily="2" charset="2"/>
              </a:rPr>
              <a:t>out[B]</a:t>
            </a:r>
            <a:r>
              <a:rPr lang="zh-CN" altLang="en-US" sz="2000">
                <a:sym typeface="Wingdings" panose="05000000000000000000" pitchFamily="2" charset="2"/>
              </a:rPr>
              <a:t>的函数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>
                <a:sym typeface="Wingdings" panose="05000000000000000000" pitchFamily="2" charset="2"/>
              </a:rPr>
              <a:t>	</a:t>
            </a:r>
            <a:r>
              <a:rPr lang="en-US" altLang="zh-CN" sz="2000">
                <a:sym typeface="Wingdings" panose="05000000000000000000" pitchFamily="2" charset="2"/>
              </a:rPr>
              <a:t>end</a:t>
            </a:r>
            <a:endParaRPr lang="en-US" altLang="zh-CN" sz="240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>
                <a:sym typeface="Wingdings" panose="05000000000000000000" pitchFamily="2" charset="2"/>
              </a:rPr>
              <a:t>	</a:t>
            </a:r>
            <a:r>
              <a:rPr lang="zh-CN" altLang="en-US" sz="2400">
                <a:sym typeface="Wingdings" panose="05000000000000000000" pitchFamily="2" charset="2"/>
              </a:rPr>
              <a:t>后向传播方法：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	 </a:t>
            </a:r>
            <a:r>
              <a:rPr lang="en-US" altLang="zh-CN" sz="2000">
                <a:sym typeface="Wingdings" panose="05000000000000000000" pitchFamily="2" charset="2"/>
              </a:rPr>
              <a:t>for </a:t>
            </a:r>
            <a:r>
              <a:rPr lang="zh-CN" altLang="en-US" sz="2000">
                <a:sym typeface="Wingdings" panose="05000000000000000000" pitchFamily="2" charset="2"/>
              </a:rPr>
              <a:t>逆深度优先顺序种的每个块</a:t>
            </a:r>
            <a:r>
              <a:rPr lang="en-US" altLang="zh-CN" sz="2000">
                <a:sym typeface="Wingdings" panose="05000000000000000000" pitchFamily="2" charset="2"/>
              </a:rPr>
              <a:t>B do begin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>
                <a:sym typeface="Wingdings" panose="05000000000000000000" pitchFamily="2" charset="2"/>
              </a:rPr>
              <a:t>		</a:t>
            </a:r>
            <a:br>
              <a:rPr lang="en-US" altLang="zh-CN" sz="2000">
                <a:sym typeface="Wingdings" panose="05000000000000000000" pitchFamily="2" charset="2"/>
              </a:rPr>
            </a:br>
            <a:r>
              <a:rPr lang="en-US" altLang="zh-CN" sz="2000">
                <a:sym typeface="Wingdings" panose="05000000000000000000" pitchFamily="2" charset="2"/>
              </a:rPr>
              <a:t>	in[B] := </a:t>
            </a:r>
            <a:r>
              <a:rPr lang="zh-CN" altLang="en-US" sz="2000">
                <a:sym typeface="Wingdings" panose="05000000000000000000" pitchFamily="2" charset="2"/>
              </a:rPr>
              <a:t>前面定义的</a:t>
            </a:r>
            <a:r>
              <a:rPr lang="en-US" altLang="zh-CN" sz="2000">
                <a:sym typeface="Wingdings" panose="05000000000000000000" pitchFamily="2" charset="2"/>
              </a:rPr>
              <a:t>in[B]</a:t>
            </a:r>
            <a:r>
              <a:rPr lang="zh-CN" altLang="en-US" sz="2000">
                <a:sym typeface="Wingdings" panose="05000000000000000000" pitchFamily="2" charset="2"/>
              </a:rPr>
              <a:t>和</a:t>
            </a:r>
            <a:r>
              <a:rPr lang="en-US" altLang="zh-CN" sz="2000">
                <a:sym typeface="Wingdings" panose="05000000000000000000" pitchFamily="2" charset="2"/>
              </a:rPr>
              <a:t>out[B]</a:t>
            </a:r>
            <a:r>
              <a:rPr lang="zh-CN" altLang="en-US" sz="2000">
                <a:sym typeface="Wingdings" panose="05000000000000000000" pitchFamily="2" charset="2"/>
              </a:rPr>
              <a:t>的函数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>
                <a:sym typeface="Wingdings" panose="05000000000000000000" pitchFamily="2" charset="2"/>
              </a:rPr>
              <a:t>	</a:t>
            </a:r>
            <a:r>
              <a:rPr lang="en-US" altLang="zh-CN" sz="2000">
                <a:sym typeface="Wingdings" panose="05000000000000000000" pitchFamily="2" charset="2"/>
              </a:rPr>
              <a:t>end</a:t>
            </a:r>
          </a:p>
        </p:txBody>
      </p:sp>
      <p:graphicFrame>
        <p:nvGraphicFramePr>
          <p:cNvPr id="860164" name="Object 4">
            <a:extLst>
              <a:ext uri="{FF2B5EF4-FFF2-40B4-BE49-F238E27FC236}">
                <a16:creationId xmlns:a16="http://schemas.microsoft.com/office/drawing/2014/main" id="{0E7603A7-EA6A-4DBD-AD03-1E8F20ED60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4400" y="3810000"/>
          <a:ext cx="200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90" name="Equation" r:id="rId3" imgW="1269720" imgH="355320" progId="Equation.3">
                  <p:embed/>
                </p:oleObj>
              </mc:Choice>
              <mc:Fallback>
                <p:oleObj name="Equation" r:id="rId3" imgW="1269720" imgH="3553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3810000"/>
                        <a:ext cx="2006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65" name="Object 5">
            <a:extLst>
              <a:ext uri="{FF2B5EF4-FFF2-40B4-BE49-F238E27FC236}">
                <a16:creationId xmlns:a16="http://schemas.microsoft.com/office/drawing/2014/main" id="{7EDE2D1D-590B-47A4-8F9A-921CB36594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3125" y="5715000"/>
          <a:ext cx="19859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91" name="Equation" r:id="rId5" imgW="1257120" imgH="355320" progId="Equation.3">
                  <p:embed/>
                </p:oleObj>
              </mc:Choice>
              <mc:Fallback>
                <p:oleObj name="Equation" r:id="rId5" imgW="1257120" imgH="3553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5715000"/>
                        <a:ext cx="19859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>
            <a:extLst>
              <a:ext uri="{FF2B5EF4-FFF2-40B4-BE49-F238E27FC236}">
                <a16:creationId xmlns:a16="http://schemas.microsoft.com/office/drawing/2014/main" id="{57ABAAF5-C77F-4099-90AA-B532C4EEE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10.52</a:t>
            </a:r>
          </a:p>
        </p:txBody>
      </p:sp>
      <p:sp>
        <p:nvSpPr>
          <p:cNvPr id="861187" name="Rectangle 3">
            <a:extLst>
              <a:ext uri="{FF2B5EF4-FFF2-40B4-BE49-F238E27FC236}">
                <a16:creationId xmlns:a16="http://schemas.microsoft.com/office/drawing/2014/main" id="{57C9B1F3-16C6-4518-ADF8-867CCC5060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3541712" cy="2895600"/>
          </a:xfrm>
        </p:spPr>
        <p:txBody>
          <a:bodyPr/>
          <a:lstStyle/>
          <a:p>
            <a:r>
              <a:rPr lang="zh-CN" altLang="en-US" sz="2800"/>
              <a:t>需</a:t>
            </a:r>
            <a:r>
              <a:rPr lang="en-US" altLang="zh-CN" sz="2800"/>
              <a:t>5</a:t>
            </a:r>
            <a:r>
              <a:rPr lang="zh-CN" altLang="en-US" sz="2800"/>
              <a:t>遍迭代才能收敛，还需两遍进行检查</a:t>
            </a:r>
          </a:p>
          <a:p>
            <a:r>
              <a:rPr lang="zh-CN" altLang="en-US" sz="2800"/>
              <a:t>第一遍前向</a:t>
            </a:r>
          </a:p>
          <a:p>
            <a:pPr lvl="1"/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r>
              <a:rPr lang="zh-CN" altLang="en-US" sz="2400"/>
              <a:t>表明</a:t>
            </a:r>
            <a:r>
              <a:rPr lang="en-US" altLang="zh-CN" sz="2400"/>
              <a:t>b</a:t>
            </a:r>
            <a:r>
              <a:rPr lang="zh-CN" altLang="en-US" sz="2400"/>
              <a:t>不能是整数</a:t>
            </a:r>
          </a:p>
          <a:p>
            <a:pPr lvl="1"/>
            <a:r>
              <a:rPr lang="en-US" altLang="zh-CN" sz="2400"/>
              <a:t>B</a:t>
            </a:r>
            <a:r>
              <a:rPr lang="en-US" altLang="zh-CN" sz="2400" baseline="-25000"/>
              <a:t>3</a:t>
            </a:r>
            <a:r>
              <a:rPr lang="zh-CN" altLang="en-US" sz="2400"/>
              <a:t>表明</a:t>
            </a:r>
            <a:r>
              <a:rPr lang="en-US" altLang="zh-CN" sz="2400"/>
              <a:t>a</a:t>
            </a:r>
            <a:r>
              <a:rPr lang="zh-CN" altLang="en-US" sz="2400"/>
              <a:t>是整数</a:t>
            </a:r>
          </a:p>
        </p:txBody>
      </p:sp>
      <p:sp>
        <p:nvSpPr>
          <p:cNvPr id="861188" name="Text Box 4">
            <a:extLst>
              <a:ext uri="{FF2B5EF4-FFF2-40B4-BE49-F238E27FC236}">
                <a16:creationId xmlns:a16="http://schemas.microsoft.com/office/drawing/2014/main" id="{83BED28B-8603-428E-A570-F7C667D5FFE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00600" y="1524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89" name="Text Box 5">
            <a:extLst>
              <a:ext uri="{FF2B5EF4-FFF2-40B4-BE49-F238E27FC236}">
                <a16:creationId xmlns:a16="http://schemas.microsoft.com/office/drawing/2014/main" id="{A5D56B8F-487B-4A7E-A77E-0ECB26D650E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0" y="2981325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use a as int</a:t>
            </a:r>
          </a:p>
        </p:txBody>
      </p:sp>
      <p:sp>
        <p:nvSpPr>
          <p:cNvPr id="861190" name="Text Box 6">
            <a:extLst>
              <a:ext uri="{FF2B5EF4-FFF2-40B4-BE49-F238E27FC236}">
                <a16:creationId xmlns:a16="http://schemas.microsoft.com/office/drawing/2014/main" id="{13808EFA-3AE3-4990-9BC0-6C2C70002EE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00600" y="2957513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1" name="Text Box 7">
            <a:extLst>
              <a:ext uri="{FF2B5EF4-FFF2-40B4-BE49-F238E27FC236}">
                <a16:creationId xmlns:a16="http://schemas.microsoft.com/office/drawing/2014/main" id="{C04512E5-049D-4413-BF26-85D71C5B3E7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0" y="1362075"/>
            <a:ext cx="1524000" cy="61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read a</a:t>
            </a:r>
          </a:p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read b</a:t>
            </a:r>
          </a:p>
        </p:txBody>
      </p:sp>
      <p:sp>
        <p:nvSpPr>
          <p:cNvPr id="861192" name="Line 8">
            <a:extLst>
              <a:ext uri="{FF2B5EF4-FFF2-40B4-BE49-F238E27FC236}">
                <a16:creationId xmlns:a16="http://schemas.microsoft.com/office/drawing/2014/main" id="{45B888D6-FA6E-4462-9C5D-0588F3F59D46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096000" y="260985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1193" name="Text Box 9">
            <a:extLst>
              <a:ext uri="{FF2B5EF4-FFF2-40B4-BE49-F238E27FC236}">
                <a16:creationId xmlns:a16="http://schemas.microsoft.com/office/drawing/2014/main" id="{D0B94D6C-99C6-4EAF-8AA0-0145B4AD130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0" y="2295525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c := b(a)</a:t>
            </a:r>
          </a:p>
        </p:txBody>
      </p:sp>
      <p:sp>
        <p:nvSpPr>
          <p:cNvPr id="861194" name="Line 10">
            <a:extLst>
              <a:ext uri="{FF2B5EF4-FFF2-40B4-BE49-F238E27FC236}">
                <a16:creationId xmlns:a16="http://schemas.microsoft.com/office/drawing/2014/main" id="{8EE9AB12-831B-4232-B66E-B360C8C37C2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096000" y="200025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1195" name="Text Box 11">
            <a:extLst>
              <a:ext uri="{FF2B5EF4-FFF2-40B4-BE49-F238E27FC236}">
                <a16:creationId xmlns:a16="http://schemas.microsoft.com/office/drawing/2014/main" id="{E9B8BFA7-710A-48CD-A9F0-282502327AA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00600" y="231933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6" name="Text Box 12">
            <a:extLst>
              <a:ext uri="{FF2B5EF4-FFF2-40B4-BE49-F238E27FC236}">
                <a16:creationId xmlns:a16="http://schemas.microsoft.com/office/drawing/2014/main" id="{DFE64EA7-5E3D-4100-8CC1-874E4C522FD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0" y="3681413"/>
            <a:ext cx="15240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000" baseline="0">
                <a:latin typeface="Times New Roman" panose="02020603050405020304" pitchFamily="18" charset="0"/>
              </a:rPr>
              <a:t>c := b(c)</a:t>
            </a:r>
          </a:p>
        </p:txBody>
      </p:sp>
      <p:sp>
        <p:nvSpPr>
          <p:cNvPr id="861197" name="Line 13">
            <a:extLst>
              <a:ext uri="{FF2B5EF4-FFF2-40B4-BE49-F238E27FC236}">
                <a16:creationId xmlns:a16="http://schemas.microsoft.com/office/drawing/2014/main" id="{4C8939C0-6313-428C-9040-22908D7569B8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096000" y="33099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1198" name="Text Box 14">
            <a:extLst>
              <a:ext uri="{FF2B5EF4-FFF2-40B4-BE49-F238E27FC236}">
                <a16:creationId xmlns:a16="http://schemas.microsoft.com/office/drawing/2014/main" id="{04E98141-4936-4172-841F-7689A749D52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00600" y="36718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61199" name="Text Box 15">
            <a:extLst>
              <a:ext uri="{FF2B5EF4-FFF2-40B4-BE49-F238E27FC236}">
                <a16:creationId xmlns:a16="http://schemas.microsoft.com/office/drawing/2014/main" id="{7DA2E2D0-DBDA-429E-B905-9C8477C65D4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934200" y="19812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=out[B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]=in[B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861200" name="Text Box 16">
            <a:extLst>
              <a:ext uri="{FF2B5EF4-FFF2-40B4-BE49-F238E27FC236}">
                <a16:creationId xmlns:a16="http://schemas.microsoft.com/office/drawing/2014/main" id="{E247B191-B01C-467B-89FA-AF7DA88C0A8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934200" y="260508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=out[B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]=in[B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861201" name="Text Box 17">
            <a:extLst>
              <a:ext uri="{FF2B5EF4-FFF2-40B4-BE49-F238E27FC236}">
                <a16:creationId xmlns:a16="http://schemas.microsoft.com/office/drawing/2014/main" id="{D32E219C-CA73-46E8-AEFA-9054A76A4BC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934200" y="329088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=out[B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]=in[B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861202" name="Text Box 18">
            <a:extLst>
              <a:ext uri="{FF2B5EF4-FFF2-40B4-BE49-F238E27FC236}">
                <a16:creationId xmlns:a16="http://schemas.microsoft.com/office/drawing/2014/main" id="{54ADD632-0564-45D7-B0EA-AD8DE4ED3DF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934200" y="3900488"/>
            <a:ext cx="1981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Symbol" panose="05050102010706020507" pitchFamily="18" charset="2"/>
              </a:rPr>
              <a:t>m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=out[B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</p:txBody>
      </p:sp>
      <p:graphicFrame>
        <p:nvGraphicFramePr>
          <p:cNvPr id="861291" name="Group 107">
            <a:extLst>
              <a:ext uri="{FF2B5EF4-FFF2-40B4-BE49-F238E27FC236}">
                <a16:creationId xmlns:a16="http://schemas.microsoft.com/office/drawing/2014/main" id="{7C72E084-5E41-4FEB-A171-5C7E45534AF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495800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6753959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03367685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4690106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518096789"/>
                    </a:ext>
                  </a:extLst>
                </a:gridCol>
              </a:tblGrid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16853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867141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176991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031707"/>
                  </a:ext>
                </a:extLst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2707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>
            <a:extLst>
              <a:ext uri="{FF2B5EF4-FFF2-40B4-BE49-F238E27FC236}">
                <a16:creationId xmlns:a16="http://schemas.microsoft.com/office/drawing/2014/main" id="{AF61B216-4C5A-4C98-9CDA-68B094E8F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10.52</a:t>
            </a:r>
            <a:r>
              <a:rPr lang="zh-CN" altLang="en-US"/>
              <a:t>（续）</a:t>
            </a:r>
          </a:p>
        </p:txBody>
      </p:sp>
      <p:sp>
        <p:nvSpPr>
          <p:cNvPr id="862212" name="Rectangle 4">
            <a:extLst>
              <a:ext uri="{FF2B5EF4-FFF2-40B4-BE49-F238E27FC236}">
                <a16:creationId xmlns:a16="http://schemas.microsoft.com/office/drawing/2014/main" id="{43D66CCF-D3DC-4E57-8BFD-C2E95CAD9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3541712" cy="1828800"/>
          </a:xfrm>
          <a:noFill/>
          <a:ln/>
        </p:spPr>
        <p:txBody>
          <a:bodyPr/>
          <a:lstStyle/>
          <a:p>
            <a:r>
              <a:rPr lang="zh-CN" altLang="en-US" sz="2800"/>
              <a:t>第二遍后向</a:t>
            </a:r>
          </a:p>
          <a:p>
            <a:pPr lvl="1">
              <a:spcBef>
                <a:spcPct val="0"/>
              </a:spcBef>
            </a:pPr>
            <a:r>
              <a:rPr lang="en-US" altLang="zh-CN" sz="2400"/>
              <a:t>B</a:t>
            </a:r>
            <a:r>
              <a:rPr lang="en-US" altLang="zh-CN" sz="2400" baseline="-25000"/>
              <a:t>2</a:t>
            </a:r>
            <a:r>
              <a:rPr lang="zh-CN" altLang="en-US" sz="2400"/>
              <a:t>中，由于</a:t>
            </a:r>
            <a:r>
              <a:rPr lang="en-US" altLang="zh-CN" sz="2400"/>
              <a:t>a</a:t>
            </a:r>
            <a:r>
              <a:rPr lang="zh-CN" altLang="en-US" sz="2400"/>
              <a:t>是整数，因此</a:t>
            </a:r>
            <a:r>
              <a:rPr lang="en-US" altLang="zh-CN" sz="2400"/>
              <a:t>b</a:t>
            </a:r>
            <a:r>
              <a:rPr lang="zh-CN" altLang="en-US" sz="2400"/>
              <a:t>只能是</a:t>
            </a:r>
            <a:r>
              <a:rPr lang="en-US" altLang="zh-CN" sz="2400"/>
              <a:t>int</a:t>
            </a:r>
            <a:r>
              <a:rPr lang="en-US" altLang="zh-CN" sz="2400">
                <a:sym typeface="Wingdings" panose="05000000000000000000" pitchFamily="2" charset="2"/>
              </a:rPr>
              <a:t>int</a:t>
            </a:r>
            <a:r>
              <a:rPr lang="zh-CN" altLang="en-US" sz="2400">
                <a:sym typeface="Wingdings" panose="05000000000000000000" pitchFamily="2" charset="2"/>
              </a:rPr>
              <a:t>，</a:t>
            </a:r>
            <a:r>
              <a:rPr lang="en-US" altLang="zh-CN" sz="2400">
                <a:sym typeface="Wingdings" panose="05000000000000000000" pitchFamily="2" charset="2"/>
              </a:rPr>
              <a:t>intfunc</a:t>
            </a:r>
          </a:p>
        </p:txBody>
      </p:sp>
      <p:graphicFrame>
        <p:nvGraphicFramePr>
          <p:cNvPr id="862276" name="Group 68">
            <a:extLst>
              <a:ext uri="{FF2B5EF4-FFF2-40B4-BE49-F238E27FC236}">
                <a16:creationId xmlns:a16="http://schemas.microsoft.com/office/drawing/2014/main" id="{0B3CE459-2E28-4924-915D-C523F0EA81B1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3581400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4483785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23054888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85355315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402772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928449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140297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912790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270266"/>
                  </a:ext>
                </a:extLst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123581"/>
                  </a:ext>
                </a:extLst>
              </a:tr>
            </a:tbl>
          </a:graphicData>
        </a:graphic>
      </p:graphicFrame>
      <p:sp>
        <p:nvSpPr>
          <p:cNvPr id="862244" name="Rectangle 36">
            <a:extLst>
              <a:ext uri="{FF2B5EF4-FFF2-40B4-BE49-F238E27FC236}">
                <a16:creationId xmlns:a16="http://schemas.microsoft.com/office/drawing/2014/main" id="{259F3357-0985-4675-8E92-97A9EE212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288" y="1371600"/>
            <a:ext cx="354171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</a:pPr>
            <a:r>
              <a:rPr lang="zh-CN" altLang="en-US" sz="2800" baseline="0"/>
              <a:t>第三遍前向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</a:pPr>
            <a:r>
              <a:rPr lang="zh-CN" altLang="en-US" baseline="0">
                <a:solidFill>
                  <a:srgbClr val="3333CC"/>
                </a:solidFill>
              </a:rPr>
              <a:t>第二遍的结果向后传播</a:t>
            </a:r>
            <a:endParaRPr lang="zh-CN" altLang="en-US" baseline="0">
              <a:solidFill>
                <a:srgbClr val="3333CC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862245" name="Group 37">
            <a:extLst>
              <a:ext uri="{FF2B5EF4-FFF2-40B4-BE49-F238E27FC236}">
                <a16:creationId xmlns:a16="http://schemas.microsoft.com/office/drawing/2014/main" id="{21A0FC1C-7200-4582-8E69-BF5B140F7E32}"/>
              </a:ext>
            </a:extLst>
          </p:cNvPr>
          <p:cNvGraphicFramePr>
            <a:graphicFrameLocks noGrp="1"/>
          </p:cNvGraphicFramePr>
          <p:nvPr/>
        </p:nvGraphicFramePr>
        <p:xfrm>
          <a:off x="5105400" y="3586163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92075108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66685960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414183244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733200008"/>
                    </a:ext>
                  </a:extLst>
                </a:gridCol>
              </a:tblGrid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328086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319950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607988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4183"/>
                  </a:ext>
                </a:extLst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565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>
            <a:extLst>
              <a:ext uri="{FF2B5EF4-FFF2-40B4-BE49-F238E27FC236}">
                <a16:creationId xmlns:a16="http://schemas.microsoft.com/office/drawing/2014/main" id="{B09A03DD-EE8D-4890-92DE-9D43EF5931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 </a:t>
            </a:r>
            <a:r>
              <a:rPr lang="zh-CN" altLang="en-US"/>
              <a:t>主要优化种类</a:t>
            </a:r>
          </a:p>
        </p:txBody>
      </p:sp>
      <p:sp>
        <p:nvSpPr>
          <p:cNvPr id="684035" name="Rectangle 3">
            <a:extLst>
              <a:ext uri="{FF2B5EF4-FFF2-40B4-BE49-F238E27FC236}">
                <a16:creationId xmlns:a16="http://schemas.microsoft.com/office/drawing/2014/main" id="{AA13593F-298F-43B7-9418-0E8E029FDE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局部（</a:t>
            </a:r>
            <a:r>
              <a:rPr lang="en-US" altLang="zh-CN" dirty="0">
                <a:solidFill>
                  <a:srgbClr val="FF3300"/>
                </a:solidFill>
              </a:rPr>
              <a:t>local</a:t>
            </a:r>
            <a:r>
              <a:rPr lang="zh-CN" altLang="en-US" dirty="0"/>
              <a:t>）优化：局限基本块内</a:t>
            </a:r>
          </a:p>
          <a:p>
            <a:r>
              <a:rPr lang="zh-CN" altLang="en-US" dirty="0"/>
              <a:t>全局（</a:t>
            </a:r>
            <a:r>
              <a:rPr lang="en-US" altLang="zh-CN" dirty="0">
                <a:solidFill>
                  <a:srgbClr val="FF3300"/>
                </a:solidFill>
              </a:rPr>
              <a:t>global</a:t>
            </a:r>
            <a:r>
              <a:rPr lang="zh-CN" altLang="en-US" dirty="0"/>
              <a:t>）优化</a:t>
            </a:r>
          </a:p>
          <a:p>
            <a:r>
              <a:rPr lang="en-US" altLang="zh-CN" dirty="0"/>
              <a:t>10.2.1  </a:t>
            </a:r>
            <a:r>
              <a:rPr lang="zh-CN" altLang="en-US" dirty="0"/>
              <a:t>保持功能的变换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>
            <a:extLst>
              <a:ext uri="{FF2B5EF4-FFF2-40B4-BE49-F238E27FC236}">
                <a16:creationId xmlns:a16="http://schemas.microsoft.com/office/drawing/2014/main" id="{D0DB9E0F-2C22-4239-BEF2-99A963D32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10.52</a:t>
            </a:r>
            <a:r>
              <a:rPr lang="zh-CN" altLang="en-US"/>
              <a:t>（续）</a:t>
            </a:r>
          </a:p>
        </p:txBody>
      </p:sp>
      <p:sp>
        <p:nvSpPr>
          <p:cNvPr id="863235" name="Rectangle 3">
            <a:extLst>
              <a:ext uri="{FF2B5EF4-FFF2-40B4-BE49-F238E27FC236}">
                <a16:creationId xmlns:a16="http://schemas.microsoft.com/office/drawing/2014/main" id="{25900854-B977-49C3-B42C-0B9C50FF1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3541712" cy="2590800"/>
          </a:xfrm>
          <a:noFill/>
          <a:ln/>
        </p:spPr>
        <p:txBody>
          <a:bodyPr/>
          <a:lstStyle/>
          <a:p>
            <a:r>
              <a:rPr lang="zh-CN" altLang="en-US" sz="2800"/>
              <a:t>第四遍后向</a:t>
            </a:r>
          </a:p>
          <a:p>
            <a:pPr lvl="1"/>
            <a:r>
              <a:rPr lang="en-US" altLang="zh-CN" sz="2400"/>
              <a:t>B</a:t>
            </a:r>
            <a:r>
              <a:rPr lang="en-US" altLang="zh-CN" sz="2400" baseline="-25000"/>
              <a:t>4</a:t>
            </a:r>
            <a:r>
              <a:rPr lang="zh-CN" altLang="en-US" sz="2400"/>
              <a:t>中，</a:t>
            </a:r>
            <a:r>
              <a:rPr lang="en-US" altLang="zh-CN" sz="2400"/>
              <a:t>c</a:t>
            </a:r>
            <a:r>
              <a:rPr lang="zh-CN" altLang="en-US" sz="2400"/>
              <a:t>是</a:t>
            </a:r>
            <a:r>
              <a:rPr lang="en-US" altLang="zh-CN" sz="2400"/>
              <a:t>b</a:t>
            </a:r>
            <a:r>
              <a:rPr lang="zh-CN" altLang="en-US" sz="2400"/>
              <a:t>的参数，因此只能是整数</a:t>
            </a:r>
          </a:p>
          <a:p>
            <a:pPr lvl="1">
              <a:spcBef>
                <a:spcPct val="0"/>
              </a:spcBef>
            </a:pPr>
            <a:r>
              <a:rPr lang="en-US" altLang="zh-CN" sz="2400">
                <a:sym typeface="Wingdings" panose="05000000000000000000" pitchFamily="2" charset="2"/>
              </a:rPr>
              <a:t>B</a:t>
            </a:r>
            <a:r>
              <a:rPr lang="en-US" altLang="zh-CN" sz="2400" baseline="-25000">
                <a:sym typeface="Wingdings" panose="05000000000000000000" pitchFamily="2" charset="2"/>
              </a:rPr>
              <a:t>2</a:t>
            </a:r>
            <a:r>
              <a:rPr lang="zh-CN" altLang="en-US" sz="2400">
                <a:sym typeface="Wingdings" panose="05000000000000000000" pitchFamily="2" charset="2"/>
              </a:rPr>
              <a:t>中，</a:t>
            </a:r>
            <a:r>
              <a:rPr lang="en-US" altLang="zh-CN" sz="2400">
                <a:sym typeface="Wingdings" panose="05000000000000000000" pitchFamily="2" charset="2"/>
              </a:rPr>
              <a:t>b(a)</a:t>
            </a:r>
            <a:r>
              <a:rPr lang="zh-CN" altLang="en-US" sz="2400">
                <a:sym typeface="Wingdings" panose="05000000000000000000" pitchFamily="2" charset="2"/>
              </a:rPr>
              <a:t>的结果是整数</a:t>
            </a:r>
            <a:r>
              <a:rPr lang="en-US" altLang="zh-CN" sz="2400">
                <a:sym typeface="Wingdings" panose="05000000000000000000" pitchFamily="2" charset="2"/>
              </a:rPr>
              <a:t>c</a:t>
            </a:r>
            <a:r>
              <a:rPr lang="zh-CN" altLang="en-US" sz="2400">
                <a:sym typeface="Wingdings" panose="05000000000000000000" pitchFamily="2" charset="2"/>
              </a:rPr>
              <a:t>，因此</a:t>
            </a:r>
            <a:r>
              <a:rPr lang="en-US" altLang="zh-CN" sz="2400">
                <a:sym typeface="Wingdings" panose="05000000000000000000" pitchFamily="2" charset="2"/>
              </a:rPr>
              <a:t>b</a:t>
            </a:r>
            <a:r>
              <a:rPr lang="zh-CN" altLang="en-US" sz="2400">
                <a:sym typeface="Wingdings" panose="05000000000000000000" pitchFamily="2" charset="2"/>
              </a:rPr>
              <a:t>只能是</a:t>
            </a:r>
            <a:r>
              <a:rPr lang="en-US" altLang="zh-CN" sz="2400"/>
              <a:t>int</a:t>
            </a:r>
            <a:r>
              <a:rPr lang="en-US" altLang="zh-CN" sz="2400">
                <a:sym typeface="Wingdings" panose="05000000000000000000" pitchFamily="2" charset="2"/>
              </a:rPr>
              <a:t>int</a:t>
            </a:r>
          </a:p>
        </p:txBody>
      </p:sp>
      <p:graphicFrame>
        <p:nvGraphicFramePr>
          <p:cNvPr id="863236" name="Group 4">
            <a:extLst>
              <a:ext uri="{FF2B5EF4-FFF2-40B4-BE49-F238E27FC236}">
                <a16:creationId xmlns:a16="http://schemas.microsoft.com/office/drawing/2014/main" id="{4977CD5B-6E81-4D86-8006-896B834CFDE6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4038600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371240607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16779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867146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430681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959316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189785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921321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468886"/>
                  </a:ext>
                </a:extLst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29858"/>
                  </a:ext>
                </a:extLst>
              </a:tr>
            </a:tbl>
          </a:graphicData>
        </a:graphic>
      </p:graphicFrame>
      <p:sp>
        <p:nvSpPr>
          <p:cNvPr id="863267" name="Rectangle 35">
            <a:extLst>
              <a:ext uri="{FF2B5EF4-FFF2-40B4-BE49-F238E27FC236}">
                <a16:creationId xmlns:a16="http://schemas.microsoft.com/office/drawing/2014/main" id="{731845A3-FC16-408B-97C8-1EE6BD18D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288" y="1371600"/>
            <a:ext cx="354171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</a:pPr>
            <a:r>
              <a:rPr lang="zh-CN" altLang="en-US" sz="2800" baseline="0"/>
              <a:t>第五遍前向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</a:pPr>
            <a:r>
              <a:rPr lang="zh-CN" altLang="en-US" baseline="0">
                <a:solidFill>
                  <a:srgbClr val="3333CC"/>
                </a:solidFill>
              </a:rPr>
              <a:t>第四遍的结果向后传播</a:t>
            </a:r>
            <a:endParaRPr lang="zh-CN" altLang="en-US" baseline="0">
              <a:solidFill>
                <a:srgbClr val="3333CC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863268" name="Group 36">
            <a:extLst>
              <a:ext uri="{FF2B5EF4-FFF2-40B4-BE49-F238E27FC236}">
                <a16:creationId xmlns:a16="http://schemas.microsoft.com/office/drawing/2014/main" id="{D85439AA-B13D-4ED9-A1F9-E99FCB24A065}"/>
              </a:ext>
            </a:extLst>
          </p:cNvPr>
          <p:cNvGraphicFramePr>
            <a:graphicFrameLocks noGrp="1"/>
          </p:cNvGraphicFramePr>
          <p:nvPr/>
        </p:nvGraphicFramePr>
        <p:xfrm>
          <a:off x="5105400" y="4043363"/>
          <a:ext cx="3810000" cy="19812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3263395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6586766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2086843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077658676"/>
                    </a:ext>
                  </a:extLst>
                </a:gridCol>
              </a:tblGrid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060296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undef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76549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473778"/>
                  </a:ext>
                </a:extLst>
              </a:tr>
              <a:tr h="171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80422"/>
                  </a:ext>
                </a:extLst>
              </a:tr>
              <a:tr h="177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739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>
            <a:extLst>
              <a:ext uri="{FF2B5EF4-FFF2-40B4-BE49-F238E27FC236}">
                <a16:creationId xmlns:a16="http://schemas.microsoft.com/office/drawing/2014/main" id="{C90FEE58-3739-4F9F-8F3A-D5BC59071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  </a:t>
            </a:r>
            <a:r>
              <a:rPr lang="zh-CN" altLang="en-US"/>
              <a:t>优化代码的符号调试</a:t>
            </a:r>
          </a:p>
        </p:txBody>
      </p:sp>
      <p:sp>
        <p:nvSpPr>
          <p:cNvPr id="864259" name="Rectangle 3">
            <a:extLst>
              <a:ext uri="{FF2B5EF4-FFF2-40B4-BE49-F238E27FC236}">
                <a16:creationId xmlns:a16="http://schemas.microsoft.com/office/drawing/2014/main" id="{CE6EC00E-F03F-46CD-98B7-13D3471D0D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符号调试器应了解如下可用信息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标识符</a:t>
            </a:r>
            <a:r>
              <a:rPr lang="en-US" altLang="zh-CN"/>
              <a:t>a</a:t>
            </a:r>
            <a:r>
              <a:rPr lang="zh-CN" altLang="en-US"/>
              <a:t>的地址</a:t>
            </a:r>
            <a:r>
              <a:rPr lang="en-US" altLang="zh-CN"/>
              <a:t>——</a:t>
            </a:r>
            <a:r>
              <a:rPr lang="zh-CN" altLang="en-US"/>
              <a:t>记录在符号表中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作用域信息，标识符可被哪些过程访问，在栈中什么位置可找到</a:t>
            </a:r>
            <a:r>
              <a:rPr lang="en-US" altLang="zh-CN"/>
              <a:t>——</a:t>
            </a:r>
            <a:r>
              <a:rPr lang="zh-CN" altLang="en-US"/>
              <a:t>同样记录在符号表中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程序正运行到什么位置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机器语言语句与其源代码的联系</a:t>
            </a:r>
          </a:p>
          <a:p>
            <a:pPr marL="609600" indent="-609600"/>
            <a:r>
              <a:rPr lang="zh-CN" altLang="en-US"/>
              <a:t>由于优化后程序可能出现错误，需要调试器寻找问题所在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>
            <a:extLst>
              <a:ext uri="{FF2B5EF4-FFF2-40B4-BE49-F238E27FC236}">
                <a16:creationId xmlns:a16="http://schemas.microsoft.com/office/drawing/2014/main" id="{496D0BAA-EFAB-439E-9CF7-EBBA3E3BB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10.13.1  </a:t>
            </a:r>
            <a:r>
              <a:rPr lang="zh-CN" altLang="en-US"/>
              <a:t>基本块中变量的推断</a:t>
            </a:r>
          </a:p>
        </p:txBody>
      </p:sp>
      <p:sp>
        <p:nvSpPr>
          <p:cNvPr id="865283" name="Rectangle 3">
            <a:extLst>
              <a:ext uri="{FF2B5EF4-FFF2-40B4-BE49-F238E27FC236}">
                <a16:creationId xmlns:a16="http://schemas.microsoft.com/office/drawing/2014/main" id="{DA294381-78C2-4980-A427-8246817941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 sz="2800"/>
              <a:t>优化后的代码，可能存在以下问题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语句</a:t>
            </a:r>
            <a:r>
              <a:rPr lang="en-US" altLang="zh-CN" sz="2400"/>
              <a:t>a:=b+c</a:t>
            </a:r>
            <a:r>
              <a:rPr lang="zh-CN" altLang="en-US" sz="2400"/>
              <a:t>出现错误，但</a:t>
            </a:r>
            <a:r>
              <a:rPr lang="en-US" altLang="zh-CN" sz="2400"/>
              <a:t>b+c</a:t>
            </a:r>
            <a:r>
              <a:rPr lang="zh-CN" altLang="en-US" sz="2400"/>
              <a:t>可能是出现在多条源语句的公共子表达式，错误应归咎于哪条语句？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查看某个变量</a:t>
            </a:r>
            <a:r>
              <a:rPr lang="en-US" altLang="zh-CN" sz="2400"/>
              <a:t>d</a:t>
            </a:r>
            <a:r>
              <a:rPr lang="zh-CN" altLang="en-US" sz="2400"/>
              <a:t>的值，由于代码可能变化，位置可能调整，与调试点的相对位置可能改变，获取正确值会有问题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sz="2400"/>
              <a:t>在源码中设置的断点，在优化代码中在什么位置？</a:t>
            </a:r>
          </a:p>
          <a:p>
            <a:pPr marL="609600" indent="-609600"/>
            <a:r>
              <a:rPr lang="zh-CN" altLang="en-US" sz="2800"/>
              <a:t>解决方法</a:t>
            </a:r>
          </a:p>
          <a:p>
            <a:pPr marL="990600" lvl="1" indent="-533400"/>
            <a:r>
              <a:rPr lang="zh-CN" altLang="en-US" sz="2400"/>
              <a:t>未优化版本和优化版本同时运行</a:t>
            </a:r>
          </a:p>
          <a:p>
            <a:pPr marL="990600" lvl="1" indent="-533400"/>
            <a:r>
              <a:rPr lang="zh-CN" altLang="en-US" sz="2400"/>
              <a:t>更好的方法：提供足够的基本块信息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>
            <a:extLst>
              <a:ext uri="{FF2B5EF4-FFF2-40B4-BE49-F238E27FC236}">
                <a16:creationId xmlns:a16="http://schemas.microsoft.com/office/drawing/2014/main" id="{46A4DE15-0905-4201-AE97-C23939970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10.53</a:t>
            </a:r>
          </a:p>
        </p:txBody>
      </p:sp>
      <p:sp>
        <p:nvSpPr>
          <p:cNvPr id="866307" name="Rectangle 3">
            <a:extLst>
              <a:ext uri="{FF2B5EF4-FFF2-40B4-BE49-F238E27FC236}">
                <a16:creationId xmlns:a16="http://schemas.microsoft.com/office/drawing/2014/main" id="{C8A91A2E-FFFF-45E2-BEFA-79054EB7F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(1)   c := a + b			(1’)   d := a + b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(2)   d := c			(2’)   t := b * c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(3)   c := c – e			(3’)   a := d - 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(4)   a := d – e			(4’)   b := d / 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(5)   b := b * e			(5’)   c := a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/>
              <a:t>(6)   b := d / b</a:t>
            </a:r>
          </a:p>
        </p:txBody>
      </p:sp>
      <p:pic>
        <p:nvPicPr>
          <p:cNvPr id="866308" name="Picture 4" descr="C:\Documents and Settings\Administrator\My Documents\wg\教学\编译原理\lecture\figures\10\optdebug.gif">
            <a:extLst>
              <a:ext uri="{FF2B5EF4-FFF2-40B4-BE49-F238E27FC236}">
                <a16:creationId xmlns:a16="http://schemas.microsoft.com/office/drawing/2014/main" id="{38AE130C-19E7-49D4-B03B-8B951D8E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429000"/>
            <a:ext cx="4862513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>
            <a:extLst>
              <a:ext uri="{FF2B5EF4-FFF2-40B4-BE49-F238E27FC236}">
                <a16:creationId xmlns:a16="http://schemas.microsoft.com/office/drawing/2014/main" id="{49C4A936-19EA-4A46-AB14-A496BD23D0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优化调试问题的处理</a:t>
            </a:r>
          </a:p>
        </p:txBody>
      </p:sp>
      <p:sp>
        <p:nvSpPr>
          <p:cNvPr id="867331" name="Rectangle 3">
            <a:extLst>
              <a:ext uri="{FF2B5EF4-FFF2-40B4-BE49-F238E27FC236}">
                <a16:creationId xmlns:a16="http://schemas.microsoft.com/office/drawing/2014/main" id="{ACBD4BD0-2592-44BE-8DF5-22BEFF0183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1816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800"/>
              <a:t>优化语句</a:t>
            </a:r>
            <a:r>
              <a:rPr lang="en-US" altLang="zh-CN" sz="2800"/>
              <a:t>j’</a:t>
            </a:r>
            <a:r>
              <a:rPr lang="zh-CN" altLang="en-US" sz="2800"/>
              <a:t>处发生错误，而与</a:t>
            </a:r>
            <a:r>
              <a:rPr lang="en-US" altLang="zh-CN" sz="2800"/>
              <a:t>j’</a:t>
            </a:r>
            <a:r>
              <a:rPr lang="zh-CN" altLang="en-US" sz="2800"/>
              <a:t>处于相同</a:t>
            </a:r>
            <a:r>
              <a:rPr lang="en-US" altLang="zh-CN" sz="2800"/>
              <a:t>dag</a:t>
            </a:r>
            <a:r>
              <a:rPr lang="zh-CN" altLang="en-US" sz="2800"/>
              <a:t>节点的源语句都计算相同值，因此应报告其中第一条语句错误：</a:t>
            </a:r>
            <a:r>
              <a:rPr lang="en-US" altLang="zh-CN" sz="2800"/>
              <a:t>1’-1</a:t>
            </a:r>
            <a:r>
              <a:rPr lang="zh-CN" altLang="en-US" sz="2800"/>
              <a:t>，</a:t>
            </a:r>
            <a:r>
              <a:rPr lang="en-US" altLang="zh-CN" sz="2800"/>
              <a:t>2’-5</a:t>
            </a:r>
            <a:r>
              <a:rPr lang="zh-CN" altLang="en-US" sz="2800"/>
              <a:t>，</a:t>
            </a:r>
            <a:r>
              <a:rPr lang="en-US" altLang="zh-CN" sz="2800"/>
              <a:t>3’-3</a:t>
            </a:r>
            <a:r>
              <a:rPr lang="zh-CN" altLang="en-US" sz="2800"/>
              <a:t>，</a:t>
            </a:r>
            <a:r>
              <a:rPr lang="en-US" altLang="zh-CN" sz="2800"/>
              <a:t>4’-6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800"/>
              <a:t>优化语句</a:t>
            </a:r>
            <a:r>
              <a:rPr lang="en-US" altLang="zh-CN" sz="2800"/>
              <a:t>j’</a:t>
            </a:r>
            <a:r>
              <a:rPr lang="zh-CN" altLang="en-US" sz="2800"/>
              <a:t>发生错误，对应源语句</a:t>
            </a:r>
            <a:r>
              <a:rPr lang="en-US" altLang="zh-CN" sz="2800"/>
              <a:t>i</a:t>
            </a:r>
            <a:r>
              <a:rPr lang="zh-CN" altLang="en-US" sz="2800"/>
              <a:t>，想查看变量</a:t>
            </a:r>
            <a:r>
              <a:rPr lang="en-US" altLang="zh-CN" sz="2800"/>
              <a:t>x</a:t>
            </a:r>
            <a:r>
              <a:rPr lang="zh-CN" altLang="en-US" sz="2800"/>
              <a:t>的值</a:t>
            </a:r>
          </a:p>
          <a:p>
            <a:pPr marL="990600" lvl="1" indent="-533400"/>
            <a:r>
              <a:rPr lang="zh-CN" altLang="en-US" sz="2400"/>
              <a:t>寻找变量</a:t>
            </a:r>
            <a:r>
              <a:rPr lang="en-US" altLang="zh-CN" sz="2400"/>
              <a:t>y</a:t>
            </a:r>
            <a:r>
              <a:rPr lang="zh-CN" altLang="en-US" sz="2400"/>
              <a:t>，它处于优化语句</a:t>
            </a:r>
            <a:r>
              <a:rPr lang="en-US" altLang="zh-CN" sz="2400"/>
              <a:t>j’</a:t>
            </a:r>
            <a:r>
              <a:rPr lang="zh-CN" altLang="en-US" sz="2400"/>
              <a:t>，且与源语句</a:t>
            </a:r>
            <a:r>
              <a:rPr lang="en-US" altLang="zh-CN" sz="2400"/>
              <a:t>i</a:t>
            </a:r>
            <a:r>
              <a:rPr lang="zh-CN" altLang="en-US" sz="2400"/>
              <a:t>处变量下在同一个</a:t>
            </a:r>
            <a:r>
              <a:rPr lang="en-US" altLang="zh-CN" sz="2400"/>
              <a:t>dag</a:t>
            </a:r>
            <a:r>
              <a:rPr lang="zh-CN" altLang="en-US" sz="2400"/>
              <a:t>节点</a:t>
            </a:r>
          </a:p>
          <a:p>
            <a:pPr marL="990600" lvl="1" indent="-533400"/>
            <a:r>
              <a:rPr lang="zh-CN" altLang="en-US" sz="2400"/>
              <a:t>若不存在</a:t>
            </a:r>
            <a:r>
              <a:rPr lang="en-US" altLang="zh-CN" sz="2400"/>
              <a:t>y</a:t>
            </a:r>
            <a:r>
              <a:rPr lang="zh-CN" altLang="en-US" sz="2400"/>
              <a:t>，找到</a:t>
            </a:r>
            <a:r>
              <a:rPr lang="en-US" altLang="zh-CN" sz="2400"/>
              <a:t>x</a:t>
            </a:r>
            <a:r>
              <a:rPr lang="zh-CN" altLang="en-US" sz="2400"/>
              <a:t>对应的</a:t>
            </a:r>
            <a:r>
              <a:rPr lang="en-US" altLang="zh-CN" sz="2400"/>
              <a:t>dag</a:t>
            </a:r>
            <a:r>
              <a:rPr lang="zh-CN" altLang="en-US" sz="2400"/>
              <a:t>节点</a:t>
            </a:r>
            <a:r>
              <a:rPr lang="en-US" altLang="zh-CN" sz="2400"/>
              <a:t>n</a:t>
            </a:r>
            <a:r>
              <a:rPr lang="zh-CN" altLang="en-US" sz="2400"/>
              <a:t>，考虑</a:t>
            </a:r>
            <a:r>
              <a:rPr lang="en-US" altLang="zh-CN" sz="2400"/>
              <a:t>n</a:t>
            </a:r>
            <a:r>
              <a:rPr lang="zh-CN" altLang="en-US" sz="2400"/>
              <a:t>的孩子节点</a:t>
            </a:r>
            <a:r>
              <a:rPr lang="en-US" altLang="zh-CN" sz="2400"/>
              <a:t>m</a:t>
            </a:r>
            <a:r>
              <a:rPr lang="zh-CN" altLang="en-US" sz="2400"/>
              <a:t>和</a:t>
            </a:r>
            <a:r>
              <a:rPr lang="en-US" altLang="zh-CN" sz="2400"/>
              <a:t>p</a:t>
            </a:r>
            <a:r>
              <a:rPr lang="zh-CN" altLang="en-US" sz="2400"/>
              <a:t>，通过它们对应的变量来计算出</a:t>
            </a:r>
            <a:r>
              <a:rPr lang="en-US" altLang="zh-CN" sz="2400"/>
              <a:t>x</a:t>
            </a:r>
            <a:r>
              <a:rPr lang="zh-CN" altLang="en-US" sz="2400"/>
              <a:t>，如果仍不存在，则继续考虑</a:t>
            </a:r>
            <a:r>
              <a:rPr lang="en-US" altLang="zh-CN" sz="2400"/>
              <a:t>m</a:t>
            </a:r>
            <a:r>
              <a:rPr lang="zh-CN" altLang="en-US" sz="2400"/>
              <a:t>和</a:t>
            </a:r>
            <a:r>
              <a:rPr lang="en-US" altLang="zh-CN" sz="2400"/>
              <a:t>p</a:t>
            </a:r>
            <a:r>
              <a:rPr lang="zh-CN" altLang="en-US" sz="2400"/>
              <a:t>的孩子节点，最终，总可找到计算</a:t>
            </a:r>
            <a:r>
              <a:rPr lang="en-US" altLang="zh-CN" sz="2400"/>
              <a:t>x</a:t>
            </a:r>
            <a:r>
              <a:rPr lang="zh-CN" altLang="en-US" sz="2400"/>
              <a:t>当前值的方法，或断定</a:t>
            </a:r>
            <a:r>
              <a:rPr lang="en-US" altLang="zh-CN" sz="2400"/>
              <a:t>x</a:t>
            </a:r>
            <a:r>
              <a:rPr lang="zh-CN" altLang="en-US" sz="2400"/>
              <a:t>当前值无法计算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>
            <a:extLst>
              <a:ext uri="{FF2B5EF4-FFF2-40B4-BE49-F238E27FC236}">
                <a16:creationId xmlns:a16="http://schemas.microsoft.com/office/drawing/2014/main" id="{4E63C3AD-08E7-44C7-B3F3-DFF8C2151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10.54</a:t>
            </a:r>
          </a:p>
        </p:txBody>
      </p:sp>
      <p:sp>
        <p:nvSpPr>
          <p:cNvPr id="868355" name="Rectangle 3">
            <a:extLst>
              <a:ext uri="{FF2B5EF4-FFF2-40B4-BE49-F238E27FC236}">
                <a16:creationId xmlns:a16="http://schemas.microsoft.com/office/drawing/2014/main" id="{4017946D-2707-454C-AECF-FDED36C0B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优化语句</a:t>
            </a:r>
            <a:r>
              <a:rPr lang="en-US" altLang="zh-CN" sz="2800"/>
              <a:t>2‘</a:t>
            </a:r>
            <a:r>
              <a:rPr lang="zh-CN" altLang="en-US" sz="2800"/>
              <a:t>处发生错误，对应源语句</a:t>
            </a:r>
            <a:r>
              <a:rPr lang="en-US" altLang="zh-CN" sz="2800"/>
              <a:t>5</a:t>
            </a:r>
          </a:p>
          <a:p>
            <a:r>
              <a:rPr lang="zh-CN" altLang="en-US" sz="2800"/>
              <a:t>这两个时刻变量值如下表所示</a:t>
            </a:r>
          </a:p>
          <a:p>
            <a:r>
              <a:rPr lang="zh-CN" altLang="en-US" sz="2800"/>
              <a:t>若想知道</a:t>
            </a:r>
            <a:r>
              <a:rPr lang="en-US" altLang="zh-CN" sz="2800"/>
              <a:t>a</a:t>
            </a:r>
            <a:r>
              <a:rPr lang="zh-CN" altLang="en-US" sz="2800"/>
              <a:t>的值，时刻</a:t>
            </a:r>
            <a:r>
              <a:rPr lang="en-US" altLang="zh-CN" sz="2800"/>
              <a:t>2’</a:t>
            </a:r>
            <a:r>
              <a:rPr lang="zh-CN" altLang="en-US" sz="2800"/>
              <a:t>无其值，但节点‘</a:t>
            </a:r>
            <a:r>
              <a:rPr lang="en-US" altLang="zh-CN" sz="2800"/>
              <a:t>-’</a:t>
            </a:r>
            <a:r>
              <a:rPr lang="zh-CN" altLang="en-US" sz="2800"/>
              <a:t>的孩子节点</a:t>
            </a:r>
            <a:r>
              <a:rPr lang="en-US" altLang="zh-CN" sz="2800"/>
              <a:t>+</a:t>
            </a:r>
            <a:r>
              <a:rPr lang="zh-CN" altLang="en-US" sz="2800"/>
              <a:t>和</a:t>
            </a:r>
            <a:r>
              <a:rPr lang="en-US" altLang="zh-CN" sz="2800"/>
              <a:t>E</a:t>
            </a:r>
            <a:r>
              <a:rPr lang="en-US" altLang="zh-CN" sz="2800" baseline="-25000"/>
              <a:t>0</a:t>
            </a:r>
            <a:r>
              <a:rPr lang="zh-CN" altLang="en-US" sz="2800"/>
              <a:t>对应的变量</a:t>
            </a:r>
            <a:r>
              <a:rPr lang="en-US" altLang="zh-CN" sz="2800"/>
              <a:t>d</a:t>
            </a:r>
            <a:r>
              <a:rPr lang="zh-CN" altLang="en-US" sz="2800"/>
              <a:t>、</a:t>
            </a:r>
            <a:r>
              <a:rPr lang="en-US" altLang="zh-CN" sz="2800"/>
              <a:t>e</a:t>
            </a:r>
            <a:r>
              <a:rPr lang="zh-CN" altLang="en-US" sz="2800"/>
              <a:t>在</a:t>
            </a:r>
            <a:r>
              <a:rPr lang="en-US" altLang="zh-CN" sz="2800"/>
              <a:t>2’</a:t>
            </a:r>
            <a:r>
              <a:rPr lang="zh-CN" altLang="en-US" sz="2800"/>
              <a:t>时刻有值，因此可通过</a:t>
            </a:r>
            <a:r>
              <a:rPr lang="en-US" altLang="zh-CN" sz="2800"/>
              <a:t>d-e</a:t>
            </a:r>
            <a:r>
              <a:rPr lang="zh-CN" altLang="en-US" sz="2800"/>
              <a:t>计算出</a:t>
            </a:r>
            <a:r>
              <a:rPr lang="en-US" altLang="zh-CN" sz="2800"/>
              <a:t>a</a:t>
            </a:r>
            <a:r>
              <a:rPr lang="zh-CN" altLang="en-US" sz="2800"/>
              <a:t>的值</a:t>
            </a:r>
          </a:p>
        </p:txBody>
      </p:sp>
      <p:graphicFrame>
        <p:nvGraphicFramePr>
          <p:cNvPr id="868483" name="Group 131">
            <a:extLst>
              <a:ext uri="{FF2B5EF4-FFF2-40B4-BE49-F238E27FC236}">
                <a16:creationId xmlns:a16="http://schemas.microsoft.com/office/drawing/2014/main" id="{4A491E22-2D4E-4229-A340-1561CED0A859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3962400"/>
          <a:ext cx="6096000" cy="2486025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419043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126570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73132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12889851"/>
                    </a:ext>
                  </a:extLst>
                </a:gridCol>
              </a:tblGrid>
              <a:tr h="7302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在下列时刻的值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获自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999961"/>
                  </a:ext>
                </a:extLst>
              </a:tr>
              <a:tr h="730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时刻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2’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时刻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314829"/>
                  </a:ext>
                </a:extLst>
              </a:tr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d-e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966772"/>
                  </a:ext>
                </a:extLst>
              </a:tr>
              <a:tr h="73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980149"/>
                  </a:ext>
                </a:extLst>
              </a:tr>
              <a:tr h="73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未定义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d-e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442462"/>
                  </a:ext>
                </a:extLst>
              </a:tr>
              <a:tr h="73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27369"/>
                  </a:ext>
                </a:extLst>
              </a:tr>
              <a:tr h="73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811742"/>
                  </a:ext>
                </a:extLst>
              </a:tr>
              <a:tr h="73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未定义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9000"/>
                        <a:buFont typeface="Wingdings" panose="05000000000000000000" pitchFamily="2" charset="2"/>
                        <a:defRPr kumimoji="1" sz="240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405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>
            <a:extLst>
              <a:ext uri="{FF2B5EF4-FFF2-40B4-BE49-F238E27FC236}">
                <a16:creationId xmlns:a16="http://schemas.microsoft.com/office/drawing/2014/main" id="{85BDF177-16A6-43BF-B375-C01C5E46C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优化调试问题的处理</a:t>
            </a:r>
          </a:p>
        </p:txBody>
      </p:sp>
      <p:sp>
        <p:nvSpPr>
          <p:cNvPr id="869379" name="Rectangle 3">
            <a:extLst>
              <a:ext uri="{FF2B5EF4-FFF2-40B4-BE49-F238E27FC236}">
                <a16:creationId xmlns:a16="http://schemas.microsoft.com/office/drawing/2014/main" id="{4C2E64D1-7E61-4D31-9322-C91BC8E10E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 startAt="3"/>
            </a:pPr>
            <a:r>
              <a:rPr lang="zh-CN" altLang="en-US"/>
              <a:t>在哪里设置断点，调用调试器？</a:t>
            </a:r>
          </a:p>
          <a:p>
            <a:pPr marL="990600" lvl="1" indent="-533400"/>
            <a:r>
              <a:rPr lang="zh-CN" altLang="en-US"/>
              <a:t>用户要求在源语句</a:t>
            </a:r>
            <a:r>
              <a:rPr lang="en-US" altLang="zh-CN"/>
              <a:t>i</a:t>
            </a:r>
            <a:r>
              <a:rPr lang="zh-CN" altLang="en-US"/>
              <a:t>之后设置断点，可以简单地在</a:t>
            </a:r>
            <a:r>
              <a:rPr lang="en-US" altLang="zh-CN"/>
              <a:t>i</a:t>
            </a:r>
            <a:r>
              <a:rPr lang="zh-CN" altLang="en-US"/>
              <a:t>所在基本块之前设置断点，若想知道</a:t>
            </a:r>
            <a:r>
              <a:rPr lang="en-US" altLang="zh-CN"/>
              <a:t>i</a:t>
            </a:r>
            <a:r>
              <a:rPr lang="zh-CN" altLang="en-US"/>
              <a:t>之后变量的值，可通过</a:t>
            </a:r>
            <a:r>
              <a:rPr lang="en-US" altLang="zh-CN"/>
              <a:t>dag</a:t>
            </a:r>
            <a:r>
              <a:rPr lang="zh-CN" altLang="en-US"/>
              <a:t>推算出来</a:t>
            </a:r>
          </a:p>
          <a:p>
            <a:pPr marL="990600" lvl="1" indent="-533400"/>
            <a:r>
              <a:rPr lang="zh-CN" altLang="en-US"/>
              <a:t>若想在尽可能接近的位置设置断点。则找到</a:t>
            </a:r>
            <a:r>
              <a:rPr lang="en-US" altLang="zh-CN"/>
              <a:t>dag</a:t>
            </a:r>
            <a:r>
              <a:rPr lang="zh-CN" altLang="en-US"/>
              <a:t>中节点的子集</a:t>
            </a:r>
            <a:r>
              <a:rPr lang="en-US" altLang="zh-CN"/>
              <a:t>S</a:t>
            </a:r>
            <a:r>
              <a:rPr lang="zh-CN" altLang="en-US"/>
              <a:t>，其中每个节点</a:t>
            </a:r>
            <a:r>
              <a:rPr lang="en-US" altLang="zh-CN"/>
              <a:t>n</a:t>
            </a:r>
            <a:r>
              <a:rPr lang="zh-CN" altLang="en-US"/>
              <a:t>都对应某个变量在</a:t>
            </a:r>
            <a:r>
              <a:rPr lang="en-US" altLang="zh-CN"/>
              <a:t>i</a:t>
            </a:r>
            <a:r>
              <a:rPr lang="zh-CN" altLang="en-US"/>
              <a:t>时刻后的值。找到一个优化代码</a:t>
            </a:r>
            <a:r>
              <a:rPr lang="en-US" altLang="zh-CN"/>
              <a:t>j’</a:t>
            </a:r>
            <a:r>
              <a:rPr lang="zh-CN" altLang="en-US"/>
              <a:t>，使得对</a:t>
            </a:r>
            <a:r>
              <a:rPr lang="en-US" altLang="zh-CN"/>
              <a:t>S</a:t>
            </a:r>
            <a:r>
              <a:rPr lang="zh-CN" altLang="en-US"/>
              <a:t>中的每个</a:t>
            </a:r>
            <a:r>
              <a:rPr lang="en-US" altLang="zh-CN"/>
              <a:t>n</a:t>
            </a:r>
            <a:r>
              <a:rPr lang="zh-CN" altLang="en-US"/>
              <a:t>，都有一个优化时刻</a:t>
            </a:r>
            <a:r>
              <a:rPr lang="en-US" altLang="zh-CN"/>
              <a:t>k’</a:t>
            </a:r>
            <a:r>
              <a:rPr lang="zh-CN" altLang="en-US"/>
              <a:t>与</a:t>
            </a:r>
            <a:r>
              <a:rPr lang="en-US" altLang="zh-CN"/>
              <a:t>n</a:t>
            </a:r>
            <a:r>
              <a:rPr lang="zh-CN" altLang="en-US"/>
              <a:t>对应，且</a:t>
            </a:r>
            <a:r>
              <a:rPr lang="en-US" altLang="zh-CN"/>
              <a:t>k’&gt;j’</a:t>
            </a:r>
            <a:r>
              <a:rPr lang="zh-CN" altLang="en-US"/>
              <a:t>，于是在</a:t>
            </a:r>
            <a:r>
              <a:rPr lang="en-US" altLang="zh-CN"/>
              <a:t>j’</a:t>
            </a:r>
            <a:r>
              <a:rPr lang="zh-CN" altLang="en-US"/>
              <a:t>处设置断点即可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>
            <a:extLst>
              <a:ext uri="{FF2B5EF4-FFF2-40B4-BE49-F238E27FC236}">
                <a16:creationId xmlns:a16="http://schemas.microsoft.com/office/drawing/2014/main" id="{1063FF0B-1785-4DBD-9B77-7AEF7817EA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10.55</a:t>
            </a:r>
          </a:p>
        </p:txBody>
      </p:sp>
      <p:sp>
        <p:nvSpPr>
          <p:cNvPr id="870403" name="Rectangle 3">
            <a:extLst>
              <a:ext uri="{FF2B5EF4-FFF2-40B4-BE49-F238E27FC236}">
                <a16:creationId xmlns:a16="http://schemas.microsoft.com/office/drawing/2014/main" id="{CA7B10D0-D64A-462E-82F5-5C7924F77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r>
              <a:rPr lang="zh-CN" altLang="en-US"/>
              <a:t>仍是上例</a:t>
            </a:r>
          </a:p>
          <a:p>
            <a:r>
              <a:rPr lang="zh-CN" altLang="en-US"/>
              <a:t>假设用户在源语句</a:t>
            </a:r>
            <a:r>
              <a:rPr lang="en-US" altLang="zh-CN"/>
              <a:t>3</a:t>
            </a:r>
            <a:r>
              <a:rPr lang="zh-CN" altLang="en-US"/>
              <a:t>设置断点</a:t>
            </a:r>
          </a:p>
          <a:p>
            <a:r>
              <a:rPr lang="en-US" altLang="zh-CN"/>
              <a:t>S</a:t>
            </a:r>
            <a:r>
              <a:rPr lang="zh-CN" altLang="en-US"/>
              <a:t>：在时刻</a:t>
            </a:r>
            <a:r>
              <a:rPr lang="en-US" altLang="zh-CN"/>
              <a:t>4</a:t>
            </a:r>
            <a:r>
              <a:rPr lang="zh-CN" altLang="en-US"/>
              <a:t>，附有源程序变量的节点：</a:t>
            </a:r>
            <a:r>
              <a:rPr lang="en-US" altLang="zh-CN"/>
              <a:t>A</a:t>
            </a:r>
            <a:r>
              <a:rPr lang="en-US" altLang="zh-CN" baseline="-25000"/>
              <a:t>0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、</a:t>
            </a:r>
            <a:r>
              <a:rPr lang="en-US" altLang="zh-CN"/>
              <a:t>E</a:t>
            </a:r>
            <a:r>
              <a:rPr lang="en-US" altLang="zh-CN" baseline="-25000"/>
              <a:t>0</a:t>
            </a:r>
            <a:r>
              <a:rPr lang="zh-CN" altLang="en-US"/>
              <a:t>、</a:t>
            </a: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</a:t>
            </a:r>
          </a:p>
          <a:p>
            <a:r>
              <a:rPr lang="zh-CN" altLang="en-US"/>
              <a:t>寻找</a:t>
            </a:r>
            <a:r>
              <a:rPr lang="en-US" altLang="zh-CN"/>
              <a:t>j’</a:t>
            </a:r>
            <a:r>
              <a:rPr lang="zh-CN" altLang="en-US"/>
              <a:t>：使得</a:t>
            </a:r>
            <a:r>
              <a:rPr lang="en-US" altLang="zh-CN"/>
              <a:t>S</a:t>
            </a:r>
            <a:r>
              <a:rPr lang="zh-CN" altLang="en-US"/>
              <a:t>中每个节点都在大于</a:t>
            </a:r>
            <a:r>
              <a:rPr lang="en-US" altLang="zh-CN"/>
              <a:t>j’</a:t>
            </a:r>
            <a:r>
              <a:rPr lang="zh-CN" altLang="en-US"/>
              <a:t>的时刻附有优化程序的变量。</a:t>
            </a: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</a:t>
            </a:r>
            <a:r>
              <a:rPr lang="zh-CN" altLang="en-US"/>
              <a:t>、</a:t>
            </a:r>
            <a:r>
              <a:rPr lang="en-US" altLang="zh-CN"/>
              <a:t>E</a:t>
            </a:r>
            <a:r>
              <a:rPr lang="en-US" altLang="zh-CN" baseline="-25000"/>
              <a:t>0</a:t>
            </a:r>
            <a:r>
              <a:rPr lang="zh-CN" altLang="en-US"/>
              <a:t>没有问题，都有时刻</a:t>
            </a:r>
            <a:r>
              <a:rPr lang="zh-CN" altLang="en-US">
                <a:latin typeface="宋体" panose="02010600030101010101" pitchFamily="2" charset="-122"/>
              </a:rPr>
              <a:t>∞</a:t>
            </a:r>
            <a:r>
              <a:rPr lang="zh-CN" altLang="en-US"/>
              <a:t>。而</a:t>
            </a:r>
            <a:r>
              <a:rPr lang="en-US" altLang="zh-CN"/>
              <a:t>A</a:t>
            </a:r>
            <a:r>
              <a:rPr lang="en-US" altLang="zh-CN" baseline="-25000"/>
              <a:t>0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en-US" altLang="zh-CN" baseline="-25000"/>
              <a:t>0</a:t>
            </a:r>
            <a:r>
              <a:rPr lang="zh-CN" altLang="en-US"/>
              <a:t>分别为</a:t>
            </a:r>
            <a:r>
              <a:rPr lang="en-US" altLang="zh-CN"/>
              <a:t>3’</a:t>
            </a:r>
            <a:r>
              <a:rPr lang="zh-CN" altLang="en-US"/>
              <a:t>和</a:t>
            </a:r>
            <a:r>
              <a:rPr lang="en-US" altLang="zh-CN"/>
              <a:t>4’</a:t>
            </a:r>
            <a:r>
              <a:rPr lang="zh-CN" altLang="en-US"/>
              <a:t>，因此</a:t>
            </a:r>
            <a:r>
              <a:rPr lang="en-US" altLang="zh-CN"/>
              <a:t>j’=2’</a:t>
            </a:r>
          </a:p>
          <a:p>
            <a:r>
              <a:rPr lang="zh-CN" altLang="en-US"/>
              <a:t>不存在完美精确的解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>
            <a:extLst>
              <a:ext uri="{FF2B5EF4-FFF2-40B4-BE49-F238E27FC236}">
                <a16:creationId xmlns:a16="http://schemas.microsoft.com/office/drawing/2014/main" id="{7DE2AEB1-4A50-4A7D-B9DD-0BF5BFF8EA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10.13.2  </a:t>
            </a:r>
            <a:r>
              <a:rPr lang="zh-CN" altLang="en-US"/>
              <a:t>全局优化的影响</a:t>
            </a:r>
          </a:p>
        </p:txBody>
      </p:sp>
      <p:sp>
        <p:nvSpPr>
          <p:cNvPr id="871427" name="Rectangle 3">
            <a:extLst>
              <a:ext uri="{FF2B5EF4-FFF2-40B4-BE49-F238E27FC236}">
                <a16:creationId xmlns:a16="http://schemas.microsoft.com/office/drawing/2014/main" id="{6F069E8F-4E1D-49B2-9893-085A9CBCA6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en-US" altLang="zh-CN" sz="3600"/>
              <a:t>10.13.3  </a:t>
            </a:r>
            <a:r>
              <a:rPr lang="zh-CN" altLang="en-US" sz="3600"/>
              <a:t>归纳变量删除</a:t>
            </a:r>
          </a:p>
          <a:p>
            <a:r>
              <a:rPr lang="zh-CN" altLang="en-US"/>
              <a:t>归纳变量</a:t>
            </a:r>
            <a:r>
              <a:rPr lang="en-US" altLang="zh-CN"/>
              <a:t>i</a:t>
            </a:r>
            <a:r>
              <a:rPr lang="zh-CN" altLang="en-US"/>
              <a:t>被删除，用户想查看其值怎么办？</a:t>
            </a:r>
          </a:p>
          <a:p>
            <a:pPr lvl="1"/>
            <a:r>
              <a:rPr lang="zh-CN" altLang="en-US"/>
              <a:t>删除</a:t>
            </a:r>
            <a:r>
              <a:rPr lang="en-US" altLang="zh-CN"/>
              <a:t>i</a:t>
            </a:r>
            <a:r>
              <a:rPr lang="zh-CN" altLang="en-US"/>
              <a:t>，必是为了利于</a:t>
            </a:r>
            <a:r>
              <a:rPr lang="en-US" altLang="zh-CN"/>
              <a:t>i</a:t>
            </a:r>
            <a:r>
              <a:rPr lang="zh-CN" altLang="en-US"/>
              <a:t>族的某个成员</a:t>
            </a:r>
            <a:r>
              <a:rPr lang="en-US" altLang="zh-CN"/>
              <a:t>t</a:t>
            </a:r>
          </a:p>
          <a:p>
            <a:pPr lvl="1"/>
            <a:r>
              <a:rPr lang="en-US" altLang="zh-CN"/>
              <a:t>i</a:t>
            </a:r>
            <a:r>
              <a:rPr lang="zh-CN" altLang="en-US"/>
              <a:t>、</a:t>
            </a:r>
            <a:r>
              <a:rPr lang="en-US" altLang="zh-CN"/>
              <a:t>t</a:t>
            </a:r>
            <a:r>
              <a:rPr lang="zh-CN" altLang="en-US"/>
              <a:t>总保持线性关系，由</a:t>
            </a:r>
            <a:r>
              <a:rPr lang="en-US" altLang="zh-CN"/>
              <a:t>t</a:t>
            </a:r>
            <a:r>
              <a:rPr lang="zh-CN" altLang="en-US"/>
              <a:t>计算</a:t>
            </a:r>
            <a:r>
              <a:rPr lang="en-US" altLang="zh-CN"/>
              <a:t>i</a:t>
            </a:r>
            <a:r>
              <a:rPr lang="zh-CN" altLang="en-US"/>
              <a:t>即可</a:t>
            </a:r>
          </a:p>
          <a:p>
            <a:r>
              <a:rPr lang="zh-CN" altLang="en-US"/>
              <a:t>如果</a:t>
            </a:r>
            <a:r>
              <a:rPr lang="en-US" altLang="zh-CN"/>
              <a:t>i</a:t>
            </a:r>
            <a:r>
              <a:rPr lang="zh-CN" altLang="en-US"/>
              <a:t>在循环前未定义怎么办？</a:t>
            </a:r>
          </a:p>
          <a:p>
            <a:pPr lvl="1"/>
            <a:r>
              <a:rPr lang="en-US" altLang="zh-CN"/>
              <a:t>i</a:t>
            </a:r>
            <a:r>
              <a:rPr lang="zh-CN" altLang="en-US"/>
              <a:t>应该无值，通过</a:t>
            </a:r>
            <a:r>
              <a:rPr lang="en-US" altLang="zh-CN"/>
              <a:t>t</a:t>
            </a:r>
            <a:r>
              <a:rPr lang="zh-CN" altLang="en-US"/>
              <a:t>计算得到值</a:t>
            </a:r>
            <a:r>
              <a:rPr lang="en-US" altLang="zh-CN"/>
              <a:t>——</a:t>
            </a:r>
            <a:r>
              <a:rPr lang="zh-CN" altLang="en-US"/>
              <a:t>错误</a:t>
            </a:r>
          </a:p>
          <a:p>
            <a:pPr lvl="1"/>
            <a:r>
              <a:rPr lang="zh-CN" altLang="en-US"/>
              <a:t>通常不会出现这种情况，除非编译器生成的变量</a:t>
            </a:r>
            <a:r>
              <a:rPr lang="en-US" altLang="zh-CN"/>
              <a:t>——</a:t>
            </a:r>
            <a:r>
              <a:rPr lang="zh-CN" altLang="en-US"/>
              <a:t>而用户不会看这些变量的值</a:t>
            </a:r>
          </a:p>
          <a:p>
            <a:pPr lvl="1"/>
            <a:r>
              <a:rPr lang="zh-CN" altLang="en-US"/>
              <a:t>真正出现</a:t>
            </a:r>
            <a:r>
              <a:rPr lang="en-US" altLang="zh-CN"/>
              <a:t>——</a:t>
            </a:r>
            <a:r>
              <a:rPr lang="zh-CN" altLang="en-US"/>
              <a:t>代码外提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>
            <a:extLst>
              <a:ext uri="{FF2B5EF4-FFF2-40B4-BE49-F238E27FC236}">
                <a16:creationId xmlns:a16="http://schemas.microsoft.com/office/drawing/2014/main" id="{219FC0CB-D266-4239-89C2-472B4575E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10.13.4  </a:t>
            </a:r>
            <a:r>
              <a:rPr lang="zh-CN" altLang="en-US"/>
              <a:t>全局公共子表达式删除</a:t>
            </a:r>
          </a:p>
        </p:txBody>
      </p:sp>
      <p:sp>
        <p:nvSpPr>
          <p:cNvPr id="872451" name="Rectangle 3">
            <a:extLst>
              <a:ext uri="{FF2B5EF4-FFF2-40B4-BE49-F238E27FC236}">
                <a16:creationId xmlns:a16="http://schemas.microsoft.com/office/drawing/2014/main" id="{4B6C2767-880F-49F4-AD97-0A907C5B0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删除公共子表达式</a:t>
            </a:r>
            <a:r>
              <a:rPr lang="en-US" altLang="zh-CN"/>
              <a:t>a+b</a:t>
            </a:r>
            <a:r>
              <a:rPr lang="zh-CN" altLang="en-US"/>
              <a:t>，也会影响一些基本块</a:t>
            </a:r>
          </a:p>
          <a:p>
            <a:r>
              <a:rPr lang="zh-CN" altLang="en-US"/>
              <a:t>若用</a:t>
            </a:r>
            <a:r>
              <a:rPr lang="en-US" altLang="zh-CN"/>
              <a:t>t</a:t>
            </a:r>
            <a:r>
              <a:rPr lang="zh-CN" altLang="en-US"/>
              <a:t>保存</a:t>
            </a:r>
            <a:r>
              <a:rPr lang="en-US" altLang="zh-CN"/>
              <a:t>a+b</a:t>
            </a:r>
            <a:r>
              <a:rPr lang="zh-CN" altLang="en-US"/>
              <a:t>的值，则在计算</a:t>
            </a:r>
            <a:r>
              <a:rPr lang="en-US" altLang="zh-CN"/>
              <a:t>a+b</a:t>
            </a:r>
            <a:r>
              <a:rPr lang="zh-CN" altLang="en-US"/>
              <a:t>的块中，将</a:t>
            </a:r>
            <a:r>
              <a:rPr lang="en-US" altLang="zh-CN"/>
              <a:t>c:=a+b</a:t>
            </a:r>
            <a:r>
              <a:rPr lang="zh-CN" altLang="en-US"/>
              <a:t>替换为</a:t>
            </a:r>
            <a:br>
              <a:rPr lang="zh-CN" altLang="en-US"/>
            </a:br>
            <a:r>
              <a:rPr lang="en-US" altLang="zh-CN"/>
              <a:t>t := a + b</a:t>
            </a:r>
            <a:br>
              <a:rPr lang="en-US" altLang="zh-CN"/>
            </a:br>
            <a:r>
              <a:rPr lang="en-US" altLang="zh-CN"/>
              <a:t>c := t</a:t>
            </a:r>
          </a:p>
          <a:p>
            <a:r>
              <a:rPr lang="zh-CN" altLang="en-US"/>
              <a:t>在其他块中，</a:t>
            </a:r>
            <a:r>
              <a:rPr lang="en-US" altLang="zh-CN"/>
              <a:t>d:=a+b</a:t>
            </a:r>
            <a:r>
              <a:rPr lang="zh-CN" altLang="en-US"/>
              <a:t>替换为</a:t>
            </a:r>
            <a:r>
              <a:rPr lang="en-US" altLang="zh-CN"/>
              <a:t>d:=t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>
            <a:extLst>
              <a:ext uri="{FF2B5EF4-FFF2-40B4-BE49-F238E27FC236}">
                <a16:creationId xmlns:a16="http://schemas.microsoft.com/office/drawing/2014/main" id="{EDFD2DA5-8F6F-403A-A7CC-F1DAD436D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10.2.2  </a:t>
            </a:r>
            <a:r>
              <a:rPr lang="zh-CN" altLang="en-US"/>
              <a:t>消去公共子表达式</a:t>
            </a:r>
          </a:p>
        </p:txBody>
      </p:sp>
      <p:sp>
        <p:nvSpPr>
          <p:cNvPr id="878596" name="Text Box 4">
            <a:extLst>
              <a:ext uri="{FF2B5EF4-FFF2-40B4-BE49-F238E27FC236}">
                <a16:creationId xmlns:a16="http://schemas.microsoft.com/office/drawing/2014/main" id="{9489EDFC-6824-428B-85BE-1BA19784EC6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115616" y="2146275"/>
            <a:ext cx="1371600" cy="3082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i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]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7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i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j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9</a:t>
            </a:r>
            <a:r>
              <a:rPr lang="en-US" altLang="zh-CN" sz="2200" baseline="0">
                <a:latin typeface="Times New Roman" panose="02020603050405020304" pitchFamily="18" charset="0"/>
              </a:rPr>
              <a:t> := a[t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]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a[t</a:t>
            </a:r>
            <a:r>
              <a:rPr lang="en-US" altLang="zh-CN" sz="2200">
                <a:latin typeface="Times New Roman" panose="02020603050405020304" pitchFamily="18" charset="0"/>
              </a:rPr>
              <a:t>7</a:t>
            </a:r>
            <a:r>
              <a:rPr lang="en-US" altLang="zh-CN" sz="2200" baseline="0">
                <a:latin typeface="Times New Roman" panose="02020603050405020304" pitchFamily="18" charset="0"/>
              </a:rPr>
              <a:t>] := t</a:t>
            </a:r>
            <a:r>
              <a:rPr lang="en-US" altLang="zh-CN" sz="2200">
                <a:latin typeface="Times New Roman" panose="02020603050405020304" pitchFamily="18" charset="0"/>
              </a:rPr>
              <a:t>9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10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*j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a[t</a:t>
            </a:r>
            <a:r>
              <a:rPr lang="en-US" altLang="zh-CN" sz="2200">
                <a:latin typeface="Times New Roman" panose="02020603050405020304" pitchFamily="18" charset="0"/>
              </a:rPr>
              <a:t>10</a:t>
            </a:r>
            <a:r>
              <a:rPr lang="en-US" altLang="zh-CN" sz="2200" baseline="0">
                <a:latin typeface="Times New Roman" panose="02020603050405020304" pitchFamily="18" charset="0"/>
              </a:rPr>
              <a:t>] := x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goto B</a:t>
            </a:r>
            <a:r>
              <a:rPr lang="en-US" altLang="zh-CN" sz="2200">
                <a:latin typeface="Times New Roman" panose="02020603050405020304" pitchFamily="18" charset="0"/>
              </a:rPr>
              <a:t>2</a:t>
            </a:r>
            <a:endParaRPr lang="en-US" altLang="zh-CN" sz="2200" baseline="0">
              <a:latin typeface="Times New Roman" panose="02020603050405020304" pitchFamily="18" charset="0"/>
            </a:endParaRPr>
          </a:p>
        </p:txBody>
      </p:sp>
      <p:sp>
        <p:nvSpPr>
          <p:cNvPr id="878597" name="Text Box 5">
            <a:extLst>
              <a:ext uri="{FF2B5EF4-FFF2-40B4-BE49-F238E27FC236}">
                <a16:creationId xmlns:a16="http://schemas.microsoft.com/office/drawing/2014/main" id="{B7CF1DEB-693F-4187-BC07-3A1516D04F5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940152" y="2146275"/>
            <a:ext cx="1752600" cy="241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i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]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 := 4 * j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t</a:t>
            </a:r>
            <a:r>
              <a:rPr lang="en-US" altLang="zh-CN" sz="2200">
                <a:latin typeface="Times New Roman" panose="02020603050405020304" pitchFamily="18" charset="0"/>
              </a:rPr>
              <a:t>9</a:t>
            </a:r>
            <a:r>
              <a:rPr lang="en-US" altLang="zh-CN" sz="2200" baseline="0">
                <a:latin typeface="Times New Roman" panose="02020603050405020304" pitchFamily="18" charset="0"/>
              </a:rPr>
              <a:t> := a[t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]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a[t</a:t>
            </a:r>
            <a:r>
              <a:rPr lang="en-US" altLang="zh-CN" sz="2200">
                <a:latin typeface="Times New Roman" panose="02020603050405020304" pitchFamily="18" charset="0"/>
              </a:rPr>
              <a:t>6</a:t>
            </a:r>
            <a:r>
              <a:rPr lang="en-US" altLang="zh-CN" sz="2200" baseline="0">
                <a:latin typeface="Times New Roman" panose="02020603050405020304" pitchFamily="18" charset="0"/>
              </a:rPr>
              <a:t>] := t</a:t>
            </a:r>
            <a:r>
              <a:rPr lang="en-US" altLang="zh-CN" sz="2200">
                <a:latin typeface="Times New Roman" panose="02020603050405020304" pitchFamily="18" charset="0"/>
              </a:rPr>
              <a:t>9</a:t>
            </a:r>
            <a:endParaRPr lang="en-US" altLang="zh-CN" sz="2200" baseline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a[t</a:t>
            </a:r>
            <a:r>
              <a:rPr lang="en-US" altLang="zh-CN" sz="2200">
                <a:latin typeface="Times New Roman" panose="02020603050405020304" pitchFamily="18" charset="0"/>
              </a:rPr>
              <a:t>8</a:t>
            </a:r>
            <a:r>
              <a:rPr lang="en-US" altLang="zh-CN" sz="2200" baseline="0">
                <a:latin typeface="Times New Roman" panose="02020603050405020304" pitchFamily="18" charset="0"/>
              </a:rPr>
              <a:t>] := x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>
                <a:latin typeface="Times New Roman" panose="02020603050405020304" pitchFamily="18" charset="0"/>
              </a:rPr>
              <a:t>goto B</a:t>
            </a:r>
            <a:r>
              <a:rPr lang="en-US" altLang="zh-CN" sz="2200">
                <a:latin typeface="Times New Roman" panose="02020603050405020304" pitchFamily="18" charset="0"/>
              </a:rPr>
              <a:t>2</a:t>
            </a:r>
            <a:endParaRPr lang="en-US" altLang="zh-CN" sz="2200" baseline="0">
              <a:latin typeface="Times New Roman" panose="02020603050405020304" pitchFamily="18" charset="0"/>
            </a:endParaRPr>
          </a:p>
        </p:txBody>
      </p:sp>
      <p:sp>
        <p:nvSpPr>
          <p:cNvPr id="878598" name="Text Box 6">
            <a:extLst>
              <a:ext uri="{FF2B5EF4-FFF2-40B4-BE49-F238E27FC236}">
                <a16:creationId xmlns:a16="http://schemas.microsoft.com/office/drawing/2014/main" id="{A0675A71-9809-4D8E-9F5A-FADAA8B52F3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487216" y="21812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78599" name="Text Box 7">
            <a:extLst>
              <a:ext uri="{FF2B5EF4-FFF2-40B4-BE49-F238E27FC236}">
                <a16:creationId xmlns:a16="http://schemas.microsoft.com/office/drawing/2014/main" id="{9E0C5EF9-9E4C-4CEA-A965-AEB5AC1886E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692752" y="21812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878600" name="AutoShape 8">
            <a:extLst>
              <a:ext uri="{FF2B5EF4-FFF2-40B4-BE49-F238E27FC236}">
                <a16:creationId xmlns:a16="http://schemas.microsoft.com/office/drawing/2014/main" id="{6E475397-E9FB-481F-92C5-583D1AF57D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886200" y="30194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9E56928-5443-4DC8-8439-3B9F00809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9000"/>
              <a:buFont typeface="Wingdings" panose="05000000000000000000" pitchFamily="2" charset="2"/>
              <a:buChar char="q"/>
              <a:defRPr kumimoji="1" sz="2800" kern="1200">
                <a:solidFill>
                  <a:srgbClr val="3333C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Ø"/>
              <a:defRPr kumimoji="1" sz="2400" kern="1200">
                <a:solidFill>
                  <a:srgbClr val="FF33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aseline="0" dirty="0"/>
              <a:t>基本块内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DB2716E-D42E-4DFC-A47B-7DC0BEDEAB1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432555" y="3775075"/>
            <a:ext cx="1371600" cy="3082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6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4 * </a:t>
            </a:r>
            <a:r>
              <a:rPr lang="en-US" altLang="zh-CN" sz="2200" baseline="0" dirty="0" err="1">
                <a:latin typeface="Times New Roman" panose="02020603050405020304" pitchFamily="18" charset="0"/>
              </a:rPr>
              <a:t>i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x := a[t</a:t>
            </a:r>
            <a:r>
              <a:rPr lang="en-US" altLang="zh-CN" sz="2200" dirty="0">
                <a:latin typeface="Times New Roman" panose="02020603050405020304" pitchFamily="18" charset="0"/>
              </a:rPr>
              <a:t>6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]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7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t</a:t>
            </a:r>
            <a:r>
              <a:rPr lang="en-US" altLang="zh-CN" sz="2200" dirty="0">
                <a:latin typeface="Times New Roman" panose="02020603050405020304" pitchFamily="18" charset="0"/>
              </a:rPr>
              <a:t>6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8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4 * j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9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a[t</a:t>
            </a:r>
            <a:r>
              <a:rPr lang="en-US" altLang="zh-CN" sz="2200" dirty="0">
                <a:latin typeface="Times New Roman" panose="02020603050405020304" pitchFamily="18" charset="0"/>
              </a:rPr>
              <a:t>8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]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a[t</a:t>
            </a:r>
            <a:r>
              <a:rPr lang="en-US" altLang="zh-CN" sz="2200" dirty="0">
                <a:latin typeface="Times New Roman" panose="02020603050405020304" pitchFamily="18" charset="0"/>
              </a:rPr>
              <a:t>7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] := t</a:t>
            </a:r>
            <a:r>
              <a:rPr lang="en-US" altLang="zh-CN" sz="2200" dirty="0">
                <a:latin typeface="Times New Roman" panose="02020603050405020304" pitchFamily="18" charset="0"/>
              </a:rPr>
              <a:t>9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t</a:t>
            </a:r>
            <a:r>
              <a:rPr lang="en-US" altLang="zh-CN" sz="2200" dirty="0">
                <a:latin typeface="Times New Roman" panose="02020603050405020304" pitchFamily="18" charset="0"/>
              </a:rPr>
              <a:t>10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:= t</a:t>
            </a:r>
            <a:r>
              <a:rPr lang="en-US" altLang="zh-CN" sz="2200" dirty="0">
                <a:latin typeface="Times New Roman" panose="02020603050405020304" pitchFamily="18" charset="0"/>
              </a:rPr>
              <a:t>8</a:t>
            </a:r>
            <a:endParaRPr lang="en-US" altLang="zh-CN" sz="2200" baseline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>
                <a:latin typeface="Times New Roman" panose="02020603050405020304" pitchFamily="18" charset="0"/>
              </a:rPr>
              <a:t>a[t</a:t>
            </a:r>
            <a:r>
              <a:rPr lang="en-US" altLang="zh-CN" sz="2200" dirty="0">
                <a:latin typeface="Times New Roman" panose="02020603050405020304" pitchFamily="18" charset="0"/>
              </a:rPr>
              <a:t>10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] := x</a:t>
            </a:r>
          </a:p>
          <a:p>
            <a:pPr>
              <a:lnSpc>
                <a:spcPct val="90000"/>
              </a:lnSpc>
              <a:spcBef>
                <a:spcPct val="10000"/>
              </a:spcBef>
            </a:pPr>
            <a:r>
              <a:rPr lang="en-US" altLang="zh-CN" sz="2200" baseline="0" dirty="0" err="1">
                <a:latin typeface="Times New Roman" panose="02020603050405020304" pitchFamily="18" charset="0"/>
              </a:rPr>
              <a:t>goto</a:t>
            </a:r>
            <a:r>
              <a:rPr lang="en-US" altLang="zh-CN" sz="2200" baseline="0" dirty="0">
                <a:latin typeface="Times New Roman" panose="02020603050405020304" pitchFamily="18" charset="0"/>
              </a:rPr>
              <a:t> B</a:t>
            </a:r>
            <a:r>
              <a:rPr lang="en-US" altLang="zh-CN" sz="2200" dirty="0">
                <a:latin typeface="Times New Roman" panose="02020603050405020304" pitchFamily="18" charset="0"/>
              </a:rPr>
              <a:t>2</a:t>
            </a:r>
            <a:endParaRPr lang="en-US" altLang="zh-CN" sz="2200" baseline="0" dirty="0">
              <a:latin typeface="Times New Roman" panose="02020603050405020304" pitchFamily="18" charset="0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A2BA3505-22EE-4297-8874-2A86E6B6E76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04155" y="3810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7F7A3136-273B-4D60-99BC-4B6FC0DB66CC}"/>
              </a:ext>
            </a:extLst>
          </p:cNvPr>
          <p:cNvSpPr>
            <a:spLocks noChangeArrowheads="1"/>
          </p:cNvSpPr>
          <p:nvPr/>
        </p:nvSpPr>
        <p:spPr bwMode="ltGray">
          <a:xfrm rot="1814864">
            <a:off x="2637019" y="4368775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662A76DD-0CF9-4D07-9D41-7DEC0A4B488C}"/>
              </a:ext>
            </a:extLst>
          </p:cNvPr>
          <p:cNvSpPr>
            <a:spLocks noChangeArrowheads="1"/>
          </p:cNvSpPr>
          <p:nvPr/>
        </p:nvSpPr>
        <p:spPr bwMode="ltGray">
          <a:xfrm rot="20012889">
            <a:off x="4991153" y="4395086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81FE7F-6685-4211-A566-EC1502F55966}"/>
              </a:ext>
            </a:extLst>
          </p:cNvPr>
          <p:cNvSpPr/>
          <p:nvPr/>
        </p:nvSpPr>
        <p:spPr>
          <a:xfrm>
            <a:off x="5148064" y="4998367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aseline="0" dirty="0">
                <a:solidFill>
                  <a:srgbClr val="FF0000"/>
                </a:solidFill>
              </a:rPr>
              <a:t>结合“复制传播”和</a:t>
            </a:r>
            <a:br>
              <a:rPr lang="en-US" altLang="zh-CN" sz="2000" baseline="0" dirty="0">
                <a:solidFill>
                  <a:srgbClr val="FF0000"/>
                </a:solidFill>
              </a:rPr>
            </a:br>
            <a:r>
              <a:rPr lang="zh-CN" altLang="en-US" sz="2000" baseline="0" dirty="0">
                <a:solidFill>
                  <a:srgbClr val="FF0000"/>
                </a:solidFill>
              </a:rPr>
              <a:t>“无用代码删除”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600" grpId="0" animBg="1"/>
      <p:bldP spid="9" grpId="0" animBg="1"/>
      <p:bldP spid="10" grpId="0"/>
      <p:bldP spid="11" grpId="0" animBg="1"/>
      <p:bldP spid="12" grpId="0" animBg="1"/>
      <p:bldP spid="2" grpId="0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Rectangle 2">
            <a:extLst>
              <a:ext uri="{FF2B5EF4-FFF2-40B4-BE49-F238E27FC236}">
                <a16:creationId xmlns:a16="http://schemas.microsoft.com/office/drawing/2014/main" id="{329EC671-FA2B-4C99-A6AE-CE125760F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10.13.5  </a:t>
            </a:r>
            <a:r>
              <a:rPr lang="zh-CN" altLang="en-US"/>
              <a:t>代码外提</a:t>
            </a:r>
          </a:p>
        </p:txBody>
      </p:sp>
      <p:sp>
        <p:nvSpPr>
          <p:cNvPr id="873475" name="Rectangle 3">
            <a:extLst>
              <a:ext uri="{FF2B5EF4-FFF2-40B4-BE49-F238E27FC236}">
                <a16:creationId xmlns:a16="http://schemas.microsoft.com/office/drawing/2014/main" id="{6F873377-A4D1-47A4-B2A8-D3AA54954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将循环不变语句</a:t>
            </a:r>
            <a:r>
              <a:rPr lang="en-US" altLang="zh-CN"/>
              <a:t>s</a:t>
            </a:r>
            <a:r>
              <a:rPr lang="zh-CN" altLang="en-US"/>
              <a:t>：</a:t>
            </a:r>
            <a:r>
              <a:rPr lang="en-US" altLang="zh-CN"/>
              <a:t>a:=b+c</a:t>
            </a:r>
            <a:r>
              <a:rPr lang="zh-CN" altLang="en-US"/>
              <a:t>移到循环之外</a:t>
            </a:r>
          </a:p>
          <a:p>
            <a:r>
              <a:rPr lang="zh-CN" altLang="en-US"/>
              <a:t>当在循环内调用调试器时，不知道对应源程序中语句</a:t>
            </a:r>
            <a:r>
              <a:rPr lang="en-US" altLang="zh-CN"/>
              <a:t>s</a:t>
            </a:r>
            <a:r>
              <a:rPr lang="zh-CN" altLang="en-US"/>
              <a:t>是否执行过，因此</a:t>
            </a:r>
            <a:r>
              <a:rPr lang="en-US" altLang="zh-CN"/>
              <a:t>a</a:t>
            </a:r>
            <a:r>
              <a:rPr lang="zh-CN" altLang="en-US"/>
              <a:t>的正确值也无法确定</a:t>
            </a:r>
          </a:p>
          <a:p>
            <a:r>
              <a:rPr lang="zh-CN" altLang="en-US"/>
              <a:t>一种解决方法：添加一个新的变量，用来指示</a:t>
            </a:r>
            <a:r>
              <a:rPr lang="en-US" altLang="zh-CN"/>
              <a:t>a</a:t>
            </a:r>
            <a:r>
              <a:rPr lang="zh-CN" altLang="en-US"/>
              <a:t>在循环中是否被赋值</a:t>
            </a:r>
            <a:r>
              <a:rPr lang="en-US" altLang="zh-CN"/>
              <a:t>——</a:t>
            </a:r>
            <a:r>
              <a:rPr lang="zh-CN" altLang="en-US"/>
              <a:t>不好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>
            <a:extLst>
              <a:ext uri="{FF2B5EF4-FFF2-40B4-BE49-F238E27FC236}">
                <a16:creationId xmlns:a16="http://schemas.microsoft.com/office/drawing/2014/main" id="{ED8727FB-9F79-49F5-9D3F-CE622711B0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代码外提特殊情况</a:t>
            </a:r>
          </a:p>
        </p:txBody>
      </p:sp>
      <p:sp>
        <p:nvSpPr>
          <p:cNvPr id="874499" name="Rectangle 3">
            <a:extLst>
              <a:ext uri="{FF2B5EF4-FFF2-40B4-BE49-F238E27FC236}">
                <a16:creationId xmlns:a16="http://schemas.microsoft.com/office/drawing/2014/main" id="{18AD0E72-BA51-4633-9314-3A2ED8F6A6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</a:t>
            </a:r>
            <a:r>
              <a:rPr lang="zh-CN" altLang="en-US"/>
              <a:t>所在块</a:t>
            </a:r>
            <a:r>
              <a:rPr lang="en-US" altLang="zh-CN"/>
              <a:t>B</a:t>
            </a:r>
            <a:r>
              <a:rPr lang="zh-CN" altLang="en-US"/>
              <a:t>将循环分为</a:t>
            </a:r>
            <a:br>
              <a:rPr lang="zh-CN" altLang="en-US"/>
            </a:br>
            <a:r>
              <a:rPr lang="zh-CN" altLang="en-US"/>
              <a:t>两部分：支配</a:t>
            </a:r>
            <a:r>
              <a:rPr lang="en-US" altLang="zh-CN"/>
              <a:t>B</a:t>
            </a:r>
            <a:r>
              <a:rPr lang="zh-CN" altLang="en-US"/>
              <a:t>的节点和</a:t>
            </a:r>
            <a:br>
              <a:rPr lang="zh-CN" altLang="en-US"/>
            </a:br>
            <a:r>
              <a:rPr lang="zh-CN" altLang="en-US"/>
              <a:t>被</a:t>
            </a:r>
            <a:r>
              <a:rPr lang="en-US" altLang="zh-CN"/>
              <a:t>B</a:t>
            </a:r>
            <a:r>
              <a:rPr lang="zh-CN" altLang="en-US"/>
              <a:t>所支配的节点，且</a:t>
            </a:r>
            <a:r>
              <a:rPr lang="en-US" altLang="zh-CN"/>
              <a:t>B</a:t>
            </a:r>
            <a:br>
              <a:rPr lang="en-US" altLang="zh-CN"/>
            </a:br>
            <a:r>
              <a:rPr lang="zh-CN" altLang="en-US"/>
              <a:t>支配首节点所有前驱</a:t>
            </a:r>
          </a:p>
          <a:p>
            <a:r>
              <a:rPr lang="zh-CN" altLang="en-US"/>
              <a:t>因此，当循环第一次经过</a:t>
            </a:r>
            <a:br>
              <a:rPr lang="zh-CN" altLang="en-US"/>
            </a:br>
            <a:r>
              <a:rPr lang="zh-CN" altLang="en-US"/>
              <a:t>支配</a:t>
            </a:r>
            <a:r>
              <a:rPr lang="en-US" altLang="zh-CN"/>
              <a:t>B</a:t>
            </a:r>
            <a:r>
              <a:rPr lang="zh-CN" altLang="en-US"/>
              <a:t>的节点时，可认为</a:t>
            </a:r>
            <a:br>
              <a:rPr lang="zh-CN" altLang="en-US"/>
            </a:br>
            <a:r>
              <a:rPr lang="en-US" altLang="zh-CN"/>
              <a:t>a</a:t>
            </a:r>
            <a:r>
              <a:rPr lang="zh-CN" altLang="en-US"/>
              <a:t>未被赋值，而经过</a:t>
            </a:r>
            <a:r>
              <a:rPr lang="en-US" altLang="zh-CN"/>
              <a:t>B</a:t>
            </a:r>
            <a:r>
              <a:rPr lang="zh-CN" altLang="en-US"/>
              <a:t>支配</a:t>
            </a:r>
            <a:br>
              <a:rPr lang="zh-CN" altLang="en-US"/>
            </a:br>
            <a:r>
              <a:rPr lang="zh-CN" altLang="en-US"/>
              <a:t>的节点时，认为</a:t>
            </a:r>
            <a:r>
              <a:rPr lang="en-US" altLang="zh-CN"/>
              <a:t>a</a:t>
            </a:r>
            <a:r>
              <a:rPr lang="zh-CN" altLang="en-US"/>
              <a:t>已赋值。以后再经过循环，</a:t>
            </a:r>
            <a:r>
              <a:rPr lang="en-US" altLang="zh-CN"/>
              <a:t>a</a:t>
            </a:r>
            <a:r>
              <a:rPr lang="zh-CN" altLang="en-US"/>
              <a:t>都已赋值</a:t>
            </a:r>
          </a:p>
        </p:txBody>
      </p:sp>
      <p:pic>
        <p:nvPicPr>
          <p:cNvPr id="874500" name="Picture 4" descr="C:\Documents and Settings\Administrator\My Documents\wg\教学\编译原理\lecture\figures\10\dmwt.gif">
            <a:extLst>
              <a:ext uri="{FF2B5EF4-FFF2-40B4-BE49-F238E27FC236}">
                <a16:creationId xmlns:a16="http://schemas.microsoft.com/office/drawing/2014/main" id="{4A73CAB2-C4E1-4207-A2EE-2231AA0E9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71600"/>
            <a:ext cx="2576513" cy="32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>
            <a:extLst>
              <a:ext uri="{FF2B5EF4-FFF2-40B4-BE49-F238E27FC236}">
                <a16:creationId xmlns:a16="http://schemas.microsoft.com/office/drawing/2014/main" id="{C8CE4CD3-8E11-42F5-A624-091566AAB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代码外提特殊情况（续）</a:t>
            </a:r>
          </a:p>
        </p:txBody>
      </p:sp>
      <p:sp>
        <p:nvSpPr>
          <p:cNvPr id="875523" name="Rectangle 3">
            <a:extLst>
              <a:ext uri="{FF2B5EF4-FFF2-40B4-BE49-F238E27FC236}">
                <a16:creationId xmlns:a16="http://schemas.microsoft.com/office/drawing/2014/main" id="{3F6D3909-47DD-4EDC-A4FA-69C582CBF1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r>
              <a:rPr lang="zh-CN" altLang="en-US"/>
              <a:t>循环错误极有可能是第一次循环时产生</a:t>
            </a:r>
          </a:p>
          <a:p>
            <a:r>
              <a:rPr lang="zh-CN" altLang="en-US"/>
              <a:t>通过判定错误位于</a:t>
            </a:r>
            <a:r>
              <a:rPr lang="en-US" altLang="zh-CN"/>
              <a:t>B</a:t>
            </a:r>
            <a:r>
              <a:rPr lang="zh-CN" altLang="en-US"/>
              <a:t>之前还是之后，即可知道</a:t>
            </a:r>
            <a:r>
              <a:rPr lang="en-US" altLang="zh-CN"/>
              <a:t>a</a:t>
            </a:r>
            <a:r>
              <a:rPr lang="zh-CN" altLang="en-US"/>
              <a:t>被</a:t>
            </a:r>
            <a:r>
              <a:rPr lang="en-US" altLang="zh-CN"/>
              <a:t>s</a:t>
            </a:r>
            <a:r>
              <a:rPr lang="zh-CN" altLang="en-US"/>
              <a:t>定义或仍保持循环前的值</a:t>
            </a:r>
          </a:p>
          <a:p>
            <a:r>
              <a:rPr lang="zh-CN" altLang="en-US"/>
              <a:t>对前者，打印</a:t>
            </a:r>
            <a:r>
              <a:rPr lang="en-US" altLang="zh-CN"/>
              <a:t>a</a:t>
            </a:r>
            <a:r>
              <a:rPr lang="zh-CN" altLang="en-US"/>
              <a:t>值即可</a:t>
            </a:r>
          </a:p>
          <a:p>
            <a:r>
              <a:rPr lang="zh-CN" altLang="en-US"/>
              <a:t>对后者，除非满足下面情况，才可输出</a:t>
            </a:r>
            <a:r>
              <a:rPr lang="en-US" altLang="zh-CN"/>
              <a:t>a</a:t>
            </a:r>
          </a:p>
          <a:p>
            <a:pPr lvl="1"/>
            <a:r>
              <a:rPr lang="zh-CN" altLang="en-US"/>
              <a:t>对源程序和优化程序，调试器都有到达定义</a:t>
            </a:r>
          </a:p>
          <a:p>
            <a:pPr lvl="1"/>
            <a:r>
              <a:rPr lang="zh-CN" altLang="en-US"/>
              <a:t>源程序存在一个到达首节点的</a:t>
            </a:r>
            <a:r>
              <a:rPr lang="en-US" altLang="zh-CN"/>
              <a:t>a</a:t>
            </a:r>
            <a:r>
              <a:rPr lang="zh-CN" altLang="en-US"/>
              <a:t>的惟一定义</a:t>
            </a:r>
          </a:p>
          <a:p>
            <a:pPr lvl="1"/>
            <a:r>
              <a:rPr lang="zh-CN" altLang="en-US"/>
              <a:t>该定义还是到达调试器被调用处的某个变量</a:t>
            </a:r>
            <a:r>
              <a:rPr lang="en-US" altLang="zh-CN"/>
              <a:t>x</a:t>
            </a:r>
            <a:r>
              <a:rPr lang="zh-CN" altLang="en-US"/>
              <a:t>的惟一定义</a:t>
            </a:r>
          </a:p>
          <a:p>
            <a:pPr lvl="1"/>
            <a:r>
              <a:rPr lang="zh-CN" altLang="en-US"/>
              <a:t>满足以上三点，输出</a:t>
            </a:r>
            <a:r>
              <a:rPr lang="en-US" altLang="zh-CN"/>
              <a:t>x</a:t>
            </a:r>
            <a:r>
              <a:rPr lang="zh-CN" altLang="en-US"/>
              <a:t>即可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>
            <a:extLst>
              <a:ext uri="{FF2B5EF4-FFF2-40B4-BE49-F238E27FC236}">
                <a16:creationId xmlns:a16="http://schemas.microsoft.com/office/drawing/2014/main" id="{432C79CE-F765-4D0C-856B-23C094777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5BFBD69C-A53A-42AB-9772-0066C998868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524000" y="1447800"/>
            <a:ext cx="16764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m – 1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E37F0A6E-FA9E-4220-9EC1-E413684084B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81600" y="1447800"/>
            <a:ext cx="21336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7098671B-23C7-4534-AF33-EAD2F9E8795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81600" y="3048000"/>
            <a:ext cx="2133600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&gt;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60D9D28E-6620-47C2-8F46-A09263D5464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447800" y="3048000"/>
            <a:ext cx="213360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37BDD303-B9BF-4140-B6AB-25C6FCED75C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" y="3962400"/>
            <a:ext cx="1752600" cy="2543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8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9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8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7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9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10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*j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10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1FE1B914-11B1-4ABB-86E2-4C4EC6490C6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590800" y="3962400"/>
            <a:ext cx="1752600" cy="2268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a[t</a:t>
            </a:r>
            <a:r>
              <a:rPr lang="en-US" altLang="zh-CN" sz="2000">
                <a:latin typeface="Times New Roman" panose="02020603050405020304" pitchFamily="18" charset="0"/>
              </a:rPr>
              <a:t>11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13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13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15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15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</a:p>
        </p:txBody>
      </p:sp>
      <p:sp>
        <p:nvSpPr>
          <p:cNvPr id="29" name="Line 12">
            <a:extLst>
              <a:ext uri="{FF2B5EF4-FFF2-40B4-BE49-F238E27FC236}">
                <a16:creationId xmlns:a16="http://schemas.microsoft.com/office/drawing/2014/main" id="{45A953CE-6383-460F-B2BA-28749ABDF34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200400" y="20574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13">
            <a:extLst>
              <a:ext uri="{FF2B5EF4-FFF2-40B4-BE49-F238E27FC236}">
                <a16:creationId xmlns:a16="http://schemas.microsoft.com/office/drawing/2014/main" id="{DFAFBE77-B052-42B6-9132-94CD6ED12DE9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248400" y="26193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A8CE7441-28FA-4FB4-88B2-6AB3A9988C4F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371600" y="33528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59438D10-47D9-482C-8BDE-DAF1B50E496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667000" y="33528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8F498093-8985-474A-BDEC-B2A872D8D8F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276600" y="13716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2BDBDCB7-06C6-4476-B11C-C83B7343D79B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15200" y="14478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5" name="Text Box 19">
            <a:extLst>
              <a:ext uri="{FF2B5EF4-FFF2-40B4-BE49-F238E27FC236}">
                <a16:creationId xmlns:a16="http://schemas.microsoft.com/office/drawing/2014/main" id="{80D0CE4A-ED38-4D69-878B-27EA3658205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15200" y="3048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6" name="Text Box 20">
            <a:extLst>
              <a:ext uri="{FF2B5EF4-FFF2-40B4-BE49-F238E27FC236}">
                <a16:creationId xmlns:a16="http://schemas.microsoft.com/office/drawing/2014/main" id="{67C9B33D-AAED-4F0D-841B-764F9B49EB5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30480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7" name="Text Box 21">
            <a:extLst>
              <a:ext uri="{FF2B5EF4-FFF2-40B4-BE49-F238E27FC236}">
                <a16:creationId xmlns:a16="http://schemas.microsoft.com/office/drawing/2014/main" id="{6382F066-1AAB-4CAE-986D-5D4982D001F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" y="35814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8" name="Text Box 22">
            <a:extLst>
              <a:ext uri="{FF2B5EF4-FFF2-40B4-BE49-F238E27FC236}">
                <a16:creationId xmlns:a16="http://schemas.microsoft.com/office/drawing/2014/main" id="{233D72E3-9EDE-4742-97D5-F4E9D070C9C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886200" y="358140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47F0DE66-3F51-49B5-B41C-47A4746316EB}"/>
              </a:ext>
            </a:extLst>
          </p:cNvPr>
          <p:cNvSpPr>
            <a:spLocks/>
          </p:cNvSpPr>
          <p:nvPr/>
        </p:nvSpPr>
        <p:spPr bwMode="ltGray">
          <a:xfrm>
            <a:off x="2590800" y="2768600"/>
            <a:ext cx="3733800" cy="2184400"/>
          </a:xfrm>
          <a:custGeom>
            <a:avLst/>
            <a:gdLst>
              <a:gd name="T0" fmla="*/ 2352 w 2352"/>
              <a:gd name="T1" fmla="*/ 896 h 1376"/>
              <a:gd name="T2" fmla="*/ 2208 w 2352"/>
              <a:gd name="T3" fmla="*/ 1232 h 1376"/>
              <a:gd name="T4" fmla="*/ 1776 w 2352"/>
              <a:gd name="T5" fmla="*/ 1232 h 1376"/>
              <a:gd name="T6" fmla="*/ 1248 w 2352"/>
              <a:gd name="T7" fmla="*/ 368 h 1376"/>
              <a:gd name="T8" fmla="*/ 336 w 2352"/>
              <a:gd name="T9" fmla="*/ 32 h 1376"/>
              <a:gd name="T10" fmla="*/ 0 w 2352"/>
              <a:gd name="T11" fmla="*/ 176 h 1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2" h="1376">
                <a:moveTo>
                  <a:pt x="2352" y="896"/>
                </a:moveTo>
                <a:cubicBezTo>
                  <a:pt x="2328" y="1036"/>
                  <a:pt x="2304" y="1176"/>
                  <a:pt x="2208" y="1232"/>
                </a:cubicBezTo>
                <a:cubicBezTo>
                  <a:pt x="2112" y="1288"/>
                  <a:pt x="1936" y="1376"/>
                  <a:pt x="1776" y="1232"/>
                </a:cubicBezTo>
                <a:cubicBezTo>
                  <a:pt x="1616" y="1088"/>
                  <a:pt x="1488" y="568"/>
                  <a:pt x="1248" y="368"/>
                </a:cubicBezTo>
                <a:cubicBezTo>
                  <a:pt x="1008" y="168"/>
                  <a:pt x="544" y="64"/>
                  <a:pt x="336" y="32"/>
                </a:cubicBezTo>
                <a:cubicBezTo>
                  <a:pt x="128" y="0"/>
                  <a:pt x="64" y="88"/>
                  <a:pt x="0" y="17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6F3D1919-30B6-49E9-93DD-D56144955119}"/>
              </a:ext>
            </a:extLst>
          </p:cNvPr>
          <p:cNvSpPr>
            <a:spLocks/>
          </p:cNvSpPr>
          <p:nvPr/>
        </p:nvSpPr>
        <p:spPr bwMode="ltGray">
          <a:xfrm>
            <a:off x="7118350" y="2886075"/>
            <a:ext cx="771525" cy="1471613"/>
          </a:xfrm>
          <a:custGeom>
            <a:avLst/>
            <a:gdLst>
              <a:gd name="T0" fmla="*/ 27 w 486"/>
              <a:gd name="T1" fmla="*/ 840 h 927"/>
              <a:gd name="T2" fmla="*/ 239 w 486"/>
              <a:gd name="T3" fmla="*/ 911 h 927"/>
              <a:gd name="T4" fmla="*/ 443 w 486"/>
              <a:gd name="T5" fmla="*/ 743 h 927"/>
              <a:gd name="T6" fmla="*/ 452 w 486"/>
              <a:gd name="T7" fmla="*/ 256 h 927"/>
              <a:gd name="T8" fmla="*/ 239 w 486"/>
              <a:gd name="T9" fmla="*/ 25 h 927"/>
              <a:gd name="T10" fmla="*/ 0 w 486"/>
              <a:gd name="T11" fmla="*/ 105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" h="927">
                <a:moveTo>
                  <a:pt x="27" y="840"/>
                </a:moveTo>
                <a:cubicBezTo>
                  <a:pt x="62" y="852"/>
                  <a:pt x="170" y="927"/>
                  <a:pt x="239" y="911"/>
                </a:cubicBezTo>
                <a:cubicBezTo>
                  <a:pt x="308" y="895"/>
                  <a:pt x="408" y="852"/>
                  <a:pt x="443" y="743"/>
                </a:cubicBezTo>
                <a:cubicBezTo>
                  <a:pt x="478" y="634"/>
                  <a:pt x="486" y="376"/>
                  <a:pt x="452" y="256"/>
                </a:cubicBezTo>
                <a:cubicBezTo>
                  <a:pt x="418" y="136"/>
                  <a:pt x="314" y="50"/>
                  <a:pt x="239" y="25"/>
                </a:cubicBezTo>
                <a:cubicBezTo>
                  <a:pt x="164" y="0"/>
                  <a:pt x="50" y="88"/>
                  <a:pt x="0" y="10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5B5964C3-FD1B-42C5-BADF-D5D58FBF15EF}"/>
              </a:ext>
            </a:extLst>
          </p:cNvPr>
          <p:cNvSpPr>
            <a:spLocks/>
          </p:cNvSpPr>
          <p:nvPr/>
        </p:nvSpPr>
        <p:spPr bwMode="ltGray">
          <a:xfrm>
            <a:off x="6934200" y="1298575"/>
            <a:ext cx="893763" cy="1470025"/>
          </a:xfrm>
          <a:custGeom>
            <a:avLst/>
            <a:gdLst>
              <a:gd name="T0" fmla="*/ 27 w 563"/>
              <a:gd name="T1" fmla="*/ 827 h 926"/>
              <a:gd name="T2" fmla="*/ 258 w 563"/>
              <a:gd name="T3" fmla="*/ 910 h 926"/>
              <a:gd name="T4" fmla="*/ 506 w 563"/>
              <a:gd name="T5" fmla="*/ 733 h 926"/>
              <a:gd name="T6" fmla="*/ 508 w 563"/>
              <a:gd name="T7" fmla="*/ 233 h 926"/>
              <a:gd name="T8" fmla="*/ 178 w 563"/>
              <a:gd name="T9" fmla="*/ 24 h 926"/>
              <a:gd name="T10" fmla="*/ 0 w 563"/>
              <a:gd name="T11" fmla="*/ 92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" h="926">
                <a:moveTo>
                  <a:pt x="27" y="827"/>
                </a:moveTo>
                <a:cubicBezTo>
                  <a:pt x="65" y="841"/>
                  <a:pt x="178" y="926"/>
                  <a:pt x="258" y="910"/>
                </a:cubicBezTo>
                <a:cubicBezTo>
                  <a:pt x="338" y="894"/>
                  <a:pt x="464" y="846"/>
                  <a:pt x="506" y="733"/>
                </a:cubicBezTo>
                <a:cubicBezTo>
                  <a:pt x="548" y="620"/>
                  <a:pt x="563" y="351"/>
                  <a:pt x="508" y="233"/>
                </a:cubicBezTo>
                <a:cubicBezTo>
                  <a:pt x="453" y="115"/>
                  <a:pt x="263" y="48"/>
                  <a:pt x="178" y="24"/>
                </a:cubicBezTo>
                <a:cubicBezTo>
                  <a:pt x="93" y="0"/>
                  <a:pt x="37" y="78"/>
                  <a:pt x="0" y="9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D892B0A1-9AD7-49A8-800A-0CBA06EB6416}"/>
              </a:ext>
            </a:extLst>
          </p:cNvPr>
          <p:cNvSpPr>
            <a:spLocks/>
          </p:cNvSpPr>
          <p:nvPr/>
        </p:nvSpPr>
        <p:spPr bwMode="ltGray">
          <a:xfrm>
            <a:off x="87313" y="2138363"/>
            <a:ext cx="5094287" cy="4689475"/>
          </a:xfrm>
          <a:custGeom>
            <a:avLst/>
            <a:gdLst>
              <a:gd name="T0" fmla="*/ 761 w 3209"/>
              <a:gd name="T1" fmla="*/ 2733 h 2954"/>
              <a:gd name="T2" fmla="*/ 521 w 3209"/>
              <a:gd name="T3" fmla="*/ 2862 h 2954"/>
              <a:gd name="T4" fmla="*/ 175 w 3209"/>
              <a:gd name="T5" fmla="*/ 2774 h 2954"/>
              <a:gd name="T6" fmla="*/ 34 w 3209"/>
              <a:gd name="T7" fmla="*/ 1781 h 2954"/>
              <a:gd name="T8" fmla="*/ 379 w 3209"/>
              <a:gd name="T9" fmla="*/ 505 h 2954"/>
              <a:gd name="T10" fmla="*/ 1974 w 3209"/>
              <a:gd name="T11" fmla="*/ 363 h 2954"/>
              <a:gd name="T12" fmla="*/ 2612 w 3209"/>
              <a:gd name="T13" fmla="*/ 53 h 2954"/>
              <a:gd name="T14" fmla="*/ 3209 w 3209"/>
              <a:gd name="T15" fmla="*/ 45 h 2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09" h="2954">
                <a:moveTo>
                  <a:pt x="761" y="2733"/>
                </a:moveTo>
                <a:cubicBezTo>
                  <a:pt x="721" y="2755"/>
                  <a:pt x="619" y="2855"/>
                  <a:pt x="521" y="2862"/>
                </a:cubicBezTo>
                <a:cubicBezTo>
                  <a:pt x="423" y="2869"/>
                  <a:pt x="256" y="2954"/>
                  <a:pt x="175" y="2774"/>
                </a:cubicBezTo>
                <a:cubicBezTo>
                  <a:pt x="94" y="2594"/>
                  <a:pt x="0" y="2159"/>
                  <a:pt x="34" y="1781"/>
                </a:cubicBezTo>
                <a:cubicBezTo>
                  <a:pt x="68" y="1403"/>
                  <a:pt x="56" y="741"/>
                  <a:pt x="379" y="505"/>
                </a:cubicBezTo>
                <a:cubicBezTo>
                  <a:pt x="702" y="269"/>
                  <a:pt x="1602" y="438"/>
                  <a:pt x="1974" y="363"/>
                </a:cubicBezTo>
                <a:cubicBezTo>
                  <a:pt x="2346" y="288"/>
                  <a:pt x="2406" y="106"/>
                  <a:pt x="2612" y="53"/>
                </a:cubicBezTo>
                <a:cubicBezTo>
                  <a:pt x="2818" y="0"/>
                  <a:pt x="3085" y="47"/>
                  <a:pt x="3209" y="4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746891B-2A6B-44B3-B6C1-BA9663ADDF3E}"/>
              </a:ext>
            </a:extLst>
          </p:cNvPr>
          <p:cNvSpPr/>
          <p:nvPr/>
        </p:nvSpPr>
        <p:spPr>
          <a:xfrm>
            <a:off x="4572000" y="4833907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aseline="0" dirty="0">
                <a:solidFill>
                  <a:srgbClr val="FF0000"/>
                </a:solidFill>
              </a:rPr>
              <a:t>原始流图。哪些公共子表达式？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1335C35-035B-4583-B1FE-592CB06741A7}"/>
              </a:ext>
            </a:extLst>
          </p:cNvPr>
          <p:cNvSpPr/>
          <p:nvPr/>
        </p:nvSpPr>
        <p:spPr>
          <a:xfrm>
            <a:off x="4571999" y="5805264"/>
            <a:ext cx="1296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2</a:t>
            </a:r>
            <a:r>
              <a:rPr lang="en-US" altLang="zh-CN" sz="1800" baseline="0" dirty="0">
                <a:solidFill>
                  <a:srgbClr val="FF0000"/>
                </a:solidFill>
              </a:rPr>
              <a:t>—t</a:t>
            </a:r>
            <a:r>
              <a:rPr lang="en-US" altLang="zh-CN" sz="1800" dirty="0">
                <a:solidFill>
                  <a:srgbClr val="FF0000"/>
                </a:solidFill>
              </a:rPr>
              <a:t>6,7,11,12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457BF00-E18E-4573-9DD8-1508DA938F6A}"/>
              </a:ext>
            </a:extLst>
          </p:cNvPr>
          <p:cNvSpPr/>
          <p:nvPr/>
        </p:nvSpPr>
        <p:spPr>
          <a:xfrm>
            <a:off x="5796136" y="5817311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3333CC"/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1800" baseline="0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3</a:t>
            </a:r>
            <a:r>
              <a:rPr lang="en-US" altLang="zh-CN" sz="1800" baseline="0" dirty="0">
                <a:solidFill>
                  <a:srgbClr val="FF0000"/>
                </a:solidFill>
              </a:rPr>
              <a:t>—x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A0CCF55-839D-4D54-92CC-C8E10CC81596}"/>
              </a:ext>
            </a:extLst>
          </p:cNvPr>
          <p:cNvSpPr/>
          <p:nvPr/>
        </p:nvSpPr>
        <p:spPr>
          <a:xfrm>
            <a:off x="4571999" y="5125732"/>
            <a:ext cx="4371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aseline="0" dirty="0">
                <a:solidFill>
                  <a:srgbClr val="FF0000"/>
                </a:solidFill>
              </a:rPr>
              <a:t>第</a:t>
            </a:r>
            <a:r>
              <a:rPr lang="en-US" altLang="zh-CN" sz="1800" baseline="0" dirty="0">
                <a:solidFill>
                  <a:srgbClr val="FF0000"/>
                </a:solidFill>
              </a:rPr>
              <a:t>5</a:t>
            </a:r>
            <a:r>
              <a:rPr lang="zh-CN" altLang="en-US" sz="1800" baseline="0" dirty="0">
                <a:solidFill>
                  <a:srgbClr val="FF0000"/>
                </a:solidFill>
              </a:rPr>
              <a:t>章、第</a:t>
            </a:r>
            <a:r>
              <a:rPr lang="en-US" altLang="zh-CN" sz="1800" baseline="0" dirty="0">
                <a:solidFill>
                  <a:srgbClr val="FF0000"/>
                </a:solidFill>
              </a:rPr>
              <a:t>8</a:t>
            </a:r>
            <a:r>
              <a:rPr lang="zh-CN" altLang="en-US" sz="1800" baseline="0">
                <a:solidFill>
                  <a:srgbClr val="FF0000"/>
                </a:solidFill>
              </a:rPr>
              <a:t>章，</a:t>
            </a:r>
            <a:r>
              <a:rPr lang="en-US" altLang="zh-CN" sz="1800" baseline="0" dirty="0">
                <a:solidFill>
                  <a:srgbClr val="FF0000"/>
                </a:solidFill>
              </a:rPr>
              <a:t>LVN</a:t>
            </a:r>
            <a:r>
              <a:rPr lang="zh-CN" altLang="en-US" sz="1800" baseline="0" dirty="0">
                <a:solidFill>
                  <a:srgbClr val="FF0000"/>
                </a:solidFill>
              </a:rPr>
              <a:t>算法、</a:t>
            </a:r>
            <a:r>
              <a:rPr lang="en-US" altLang="zh-CN" sz="1800" baseline="0" dirty="0">
                <a:solidFill>
                  <a:srgbClr val="FF0000"/>
                </a:solidFill>
              </a:rPr>
              <a:t>GVN</a:t>
            </a:r>
            <a:r>
              <a:rPr lang="zh-CN" altLang="en-US" sz="1800" baseline="0" dirty="0">
                <a:solidFill>
                  <a:srgbClr val="FF0000"/>
                </a:solidFill>
              </a:rPr>
              <a:t>算法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EDFAE5A-AC0E-4CDD-B844-FEDD60CF69FF}"/>
              </a:ext>
            </a:extLst>
          </p:cNvPr>
          <p:cNvSpPr/>
          <p:nvPr/>
        </p:nvSpPr>
        <p:spPr>
          <a:xfrm>
            <a:off x="4572000" y="6134882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4</a:t>
            </a:r>
            <a:r>
              <a:rPr lang="en-US" altLang="zh-CN" sz="1800" baseline="0" dirty="0">
                <a:solidFill>
                  <a:srgbClr val="FF0000"/>
                </a:solidFill>
              </a:rPr>
              <a:t>—t</a:t>
            </a:r>
            <a:r>
              <a:rPr lang="en-US" altLang="zh-CN" sz="1800" dirty="0">
                <a:solidFill>
                  <a:srgbClr val="FF0000"/>
                </a:solidFill>
              </a:rPr>
              <a:t>8,10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DC4C330-617E-4106-92D3-F3CEBDC65C4F}"/>
              </a:ext>
            </a:extLst>
          </p:cNvPr>
          <p:cNvSpPr/>
          <p:nvPr/>
        </p:nvSpPr>
        <p:spPr>
          <a:xfrm>
            <a:off x="5796136" y="6146929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3333CC"/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1800" baseline="0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5</a:t>
            </a:r>
            <a:r>
              <a:rPr lang="en-US" altLang="zh-CN" sz="1800" baseline="0" dirty="0">
                <a:solidFill>
                  <a:srgbClr val="FF0000"/>
                </a:solidFill>
              </a:rPr>
              <a:t>—t</a:t>
            </a:r>
            <a:r>
              <a:rPr lang="en-US" altLang="zh-CN" sz="1800" dirty="0">
                <a:solidFill>
                  <a:srgbClr val="FF0000"/>
                </a:solidFill>
              </a:rPr>
              <a:t>9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484772C-9CB9-49B0-AA5D-5DA8F4629EEF}"/>
              </a:ext>
            </a:extLst>
          </p:cNvPr>
          <p:cNvSpPr/>
          <p:nvPr/>
        </p:nvSpPr>
        <p:spPr>
          <a:xfrm>
            <a:off x="4569940" y="6431997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aseline="0" dirty="0">
                <a:solidFill>
                  <a:srgbClr val="FF0000"/>
                </a:solidFill>
              </a:rPr>
              <a:t>t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r>
              <a:rPr lang="en-US" altLang="zh-CN" sz="1800" baseline="0" dirty="0">
                <a:solidFill>
                  <a:srgbClr val="FF0000"/>
                </a:solidFill>
              </a:rPr>
              <a:t>—t</a:t>
            </a:r>
            <a:r>
              <a:rPr lang="en-US" altLang="zh-CN" sz="1800" dirty="0">
                <a:solidFill>
                  <a:srgbClr val="FF0000"/>
                </a:solidFill>
              </a:rPr>
              <a:t>13,15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926635A-8CBE-4795-85F2-35F2366699E9}"/>
              </a:ext>
            </a:extLst>
          </p:cNvPr>
          <p:cNvSpPr/>
          <p:nvPr/>
        </p:nvSpPr>
        <p:spPr>
          <a:xfrm>
            <a:off x="4572000" y="5475738"/>
            <a:ext cx="457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aseline="0" dirty="0">
                <a:solidFill>
                  <a:srgbClr val="FF0000"/>
                </a:solidFill>
              </a:rPr>
              <a:t>跨基本块：所有路径上都有前驱</a:t>
            </a:r>
            <a:r>
              <a:rPr lang="en-US" altLang="zh-CN" sz="1800" baseline="0" dirty="0">
                <a:solidFill>
                  <a:srgbClr val="FF0000"/>
                </a:solidFill>
              </a:rPr>
              <a:t>—</a:t>
            </a:r>
            <a:r>
              <a:rPr lang="zh-CN" altLang="en-US" sz="1800" baseline="0" dirty="0">
                <a:solidFill>
                  <a:srgbClr val="FF0000"/>
                </a:solidFill>
              </a:rPr>
              <a:t>后继关系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48" grpId="0"/>
      <p:bldP spid="49" grpId="0"/>
      <p:bldP spid="50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>
            <a:extLst>
              <a:ext uri="{FF2B5EF4-FFF2-40B4-BE49-F238E27FC236}">
                <a16:creationId xmlns:a16="http://schemas.microsoft.com/office/drawing/2014/main" id="{432C79CE-F765-4D0C-856B-23C094777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10.2</a:t>
            </a:r>
          </a:p>
        </p:txBody>
      </p:sp>
      <p:sp>
        <p:nvSpPr>
          <p:cNvPr id="685060" name="Text Box 4">
            <a:extLst>
              <a:ext uri="{FF2B5EF4-FFF2-40B4-BE49-F238E27FC236}">
                <a16:creationId xmlns:a16="http://schemas.microsoft.com/office/drawing/2014/main" id="{79E61A66-1112-4F87-8996-B7B6D394177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524000" y="1292225"/>
            <a:ext cx="16764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m –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685061" name="Text Box 5">
            <a:extLst>
              <a:ext uri="{FF2B5EF4-FFF2-40B4-BE49-F238E27FC236}">
                <a16:creationId xmlns:a16="http://schemas.microsoft.com/office/drawing/2014/main" id="{DBA33B60-2664-4797-A86A-652ACB85429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81600" y="1292225"/>
            <a:ext cx="2133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i + 1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2" name="Text Box 6">
            <a:extLst>
              <a:ext uri="{FF2B5EF4-FFF2-40B4-BE49-F238E27FC236}">
                <a16:creationId xmlns:a16="http://schemas.microsoft.com/office/drawing/2014/main" id="{5DB48DC5-B065-4BB5-AAF6-88923402913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81600" y="3048000"/>
            <a:ext cx="2133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j - 1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&gt;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3" name="Text Box 7">
            <a:extLst>
              <a:ext uri="{FF2B5EF4-FFF2-40B4-BE49-F238E27FC236}">
                <a16:creationId xmlns:a16="http://schemas.microsoft.com/office/drawing/2014/main" id="{05A56E6E-325C-44B3-A65B-C135D8C2C9C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447800" y="2978150"/>
            <a:ext cx="2133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i &gt;= j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4" name="Text Box 8">
            <a:extLst>
              <a:ext uri="{FF2B5EF4-FFF2-40B4-BE49-F238E27FC236}">
                <a16:creationId xmlns:a16="http://schemas.microsoft.com/office/drawing/2014/main" id="{78198ED9-D839-4926-A2D9-3F3A6C67AFF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" y="3733800"/>
            <a:ext cx="1752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65" name="Text Box 9">
            <a:extLst>
              <a:ext uri="{FF2B5EF4-FFF2-40B4-BE49-F238E27FC236}">
                <a16:creationId xmlns:a16="http://schemas.microsoft.com/office/drawing/2014/main" id="{9B84EBD2-A5A6-47D7-93E2-EE6520EA1AD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590800" y="3733800"/>
            <a:ext cx="1752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</a:p>
        </p:txBody>
      </p:sp>
      <p:sp>
        <p:nvSpPr>
          <p:cNvPr id="685066" name="Line 10">
            <a:extLst>
              <a:ext uri="{FF2B5EF4-FFF2-40B4-BE49-F238E27FC236}">
                <a16:creationId xmlns:a16="http://schemas.microsoft.com/office/drawing/2014/main" id="{6C7A874C-3524-49DA-89D8-2C3390B62239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200400" y="1901825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67" name="Line 11">
            <a:extLst>
              <a:ext uri="{FF2B5EF4-FFF2-40B4-BE49-F238E27FC236}">
                <a16:creationId xmlns:a16="http://schemas.microsoft.com/office/drawing/2014/main" id="{B4CF0780-2E71-43CB-AB24-43072FEE4D8D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248400" y="2590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68" name="Line 12">
            <a:extLst>
              <a:ext uri="{FF2B5EF4-FFF2-40B4-BE49-F238E27FC236}">
                <a16:creationId xmlns:a16="http://schemas.microsoft.com/office/drawing/2014/main" id="{B9BCA792-DEF1-4BEE-A6E1-EBE3149918B3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371600" y="33528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69" name="Line 13">
            <a:extLst>
              <a:ext uri="{FF2B5EF4-FFF2-40B4-BE49-F238E27FC236}">
                <a16:creationId xmlns:a16="http://schemas.microsoft.com/office/drawing/2014/main" id="{868AF30B-9573-4819-AA2C-13D79766B73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819400" y="3352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70" name="Text Box 14">
            <a:extLst>
              <a:ext uri="{FF2B5EF4-FFF2-40B4-BE49-F238E27FC236}">
                <a16:creationId xmlns:a16="http://schemas.microsoft.com/office/drawing/2014/main" id="{7BD5021F-800A-45CB-91F1-1F556C9D649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276600" y="1216025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1" name="Text Box 15">
            <a:extLst>
              <a:ext uri="{FF2B5EF4-FFF2-40B4-BE49-F238E27FC236}">
                <a16:creationId xmlns:a16="http://schemas.microsoft.com/office/drawing/2014/main" id="{FD639B54-8058-4F7C-9EFE-F94A09AC60F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239000" y="12922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2" name="Text Box 16">
            <a:extLst>
              <a:ext uri="{FF2B5EF4-FFF2-40B4-BE49-F238E27FC236}">
                <a16:creationId xmlns:a16="http://schemas.microsoft.com/office/drawing/2014/main" id="{237C4CD2-F6B7-4C13-AC54-2CFFD078D47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239000" y="29718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3" name="Text Box 17">
            <a:extLst>
              <a:ext uri="{FF2B5EF4-FFF2-40B4-BE49-F238E27FC236}">
                <a16:creationId xmlns:a16="http://schemas.microsoft.com/office/drawing/2014/main" id="{981659A5-979B-4488-A0C8-7E72651D72D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297815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4" name="Text Box 18">
            <a:extLst>
              <a:ext uri="{FF2B5EF4-FFF2-40B4-BE49-F238E27FC236}">
                <a16:creationId xmlns:a16="http://schemas.microsoft.com/office/drawing/2014/main" id="{22947F01-8D13-4900-B6EE-31341C44461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5" name="Text Box 19">
            <a:extLst>
              <a:ext uri="{FF2B5EF4-FFF2-40B4-BE49-F238E27FC236}">
                <a16:creationId xmlns:a16="http://schemas.microsoft.com/office/drawing/2014/main" id="{18C360FB-FCD7-46FC-99B0-C9472B78810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886200" y="3352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5076" name="Freeform 20">
            <a:extLst>
              <a:ext uri="{FF2B5EF4-FFF2-40B4-BE49-F238E27FC236}">
                <a16:creationId xmlns:a16="http://schemas.microsoft.com/office/drawing/2014/main" id="{F63AD9C4-3238-499F-98BE-E73D1AC9FEFB}"/>
              </a:ext>
            </a:extLst>
          </p:cNvPr>
          <p:cNvSpPr>
            <a:spLocks/>
          </p:cNvSpPr>
          <p:nvPr/>
        </p:nvSpPr>
        <p:spPr bwMode="ltGray">
          <a:xfrm>
            <a:off x="2517775" y="2794000"/>
            <a:ext cx="3714750" cy="1927225"/>
          </a:xfrm>
          <a:custGeom>
            <a:avLst/>
            <a:gdLst>
              <a:gd name="T0" fmla="*/ 2340 w 2340"/>
              <a:gd name="T1" fmla="*/ 979 h 1214"/>
              <a:gd name="T2" fmla="*/ 2083 w 2340"/>
              <a:gd name="T3" fmla="*/ 1174 h 1214"/>
              <a:gd name="T4" fmla="*/ 1454 w 2340"/>
              <a:gd name="T5" fmla="*/ 1059 h 1214"/>
              <a:gd name="T6" fmla="*/ 1223 w 2340"/>
              <a:gd name="T7" fmla="*/ 244 h 1214"/>
              <a:gd name="T8" fmla="*/ 346 w 2340"/>
              <a:gd name="T9" fmla="*/ 22 h 1214"/>
              <a:gd name="T10" fmla="*/ 0 w 2340"/>
              <a:gd name="T11" fmla="*/ 11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0" h="1214">
                <a:moveTo>
                  <a:pt x="2340" y="979"/>
                </a:moveTo>
                <a:cubicBezTo>
                  <a:pt x="2297" y="1011"/>
                  <a:pt x="2231" y="1161"/>
                  <a:pt x="2083" y="1174"/>
                </a:cubicBezTo>
                <a:cubicBezTo>
                  <a:pt x="1935" y="1187"/>
                  <a:pt x="1597" y="1214"/>
                  <a:pt x="1454" y="1059"/>
                </a:cubicBezTo>
                <a:cubicBezTo>
                  <a:pt x="1311" y="904"/>
                  <a:pt x="1408" y="417"/>
                  <a:pt x="1223" y="244"/>
                </a:cubicBezTo>
                <a:cubicBezTo>
                  <a:pt x="1038" y="71"/>
                  <a:pt x="550" y="44"/>
                  <a:pt x="346" y="22"/>
                </a:cubicBezTo>
                <a:cubicBezTo>
                  <a:pt x="142" y="0"/>
                  <a:pt x="72" y="92"/>
                  <a:pt x="0" y="11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77" name="Freeform 21">
            <a:extLst>
              <a:ext uri="{FF2B5EF4-FFF2-40B4-BE49-F238E27FC236}">
                <a16:creationId xmlns:a16="http://schemas.microsoft.com/office/drawing/2014/main" id="{DEE17B7B-55B4-45A8-935B-9949A05B0115}"/>
              </a:ext>
            </a:extLst>
          </p:cNvPr>
          <p:cNvSpPr>
            <a:spLocks/>
          </p:cNvSpPr>
          <p:nvPr/>
        </p:nvSpPr>
        <p:spPr bwMode="ltGray">
          <a:xfrm>
            <a:off x="7104063" y="2824163"/>
            <a:ext cx="784225" cy="1657350"/>
          </a:xfrm>
          <a:custGeom>
            <a:avLst/>
            <a:gdLst>
              <a:gd name="T0" fmla="*/ 0 w 494"/>
              <a:gd name="T1" fmla="*/ 950 h 1044"/>
              <a:gd name="T2" fmla="*/ 319 w 494"/>
              <a:gd name="T3" fmla="*/ 1021 h 1044"/>
              <a:gd name="T4" fmla="*/ 452 w 494"/>
              <a:gd name="T5" fmla="*/ 809 h 1044"/>
              <a:gd name="T6" fmla="*/ 470 w 494"/>
              <a:gd name="T7" fmla="*/ 462 h 1044"/>
              <a:gd name="T8" fmla="*/ 310 w 494"/>
              <a:gd name="T9" fmla="*/ 55 h 1044"/>
              <a:gd name="T10" fmla="*/ 18 w 494"/>
              <a:gd name="T11" fmla="*/ 134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4" h="1044">
                <a:moveTo>
                  <a:pt x="0" y="950"/>
                </a:moveTo>
                <a:cubicBezTo>
                  <a:pt x="53" y="962"/>
                  <a:pt x="244" y="1044"/>
                  <a:pt x="319" y="1021"/>
                </a:cubicBezTo>
                <a:cubicBezTo>
                  <a:pt x="394" y="998"/>
                  <a:pt x="427" y="902"/>
                  <a:pt x="452" y="809"/>
                </a:cubicBezTo>
                <a:cubicBezTo>
                  <a:pt x="477" y="716"/>
                  <a:pt x="494" y="588"/>
                  <a:pt x="470" y="462"/>
                </a:cubicBezTo>
                <a:cubicBezTo>
                  <a:pt x="446" y="336"/>
                  <a:pt x="385" y="110"/>
                  <a:pt x="310" y="55"/>
                </a:cubicBezTo>
                <a:cubicBezTo>
                  <a:pt x="235" y="0"/>
                  <a:pt x="79" y="118"/>
                  <a:pt x="18" y="13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78" name="Freeform 22">
            <a:extLst>
              <a:ext uri="{FF2B5EF4-FFF2-40B4-BE49-F238E27FC236}">
                <a16:creationId xmlns:a16="http://schemas.microsoft.com/office/drawing/2014/main" id="{29FDCC35-F709-4C94-B2C3-14CB4C5AF010}"/>
              </a:ext>
            </a:extLst>
          </p:cNvPr>
          <p:cNvSpPr>
            <a:spLocks/>
          </p:cNvSpPr>
          <p:nvPr/>
        </p:nvSpPr>
        <p:spPr bwMode="ltGray">
          <a:xfrm>
            <a:off x="6921500" y="1143000"/>
            <a:ext cx="882650" cy="1535113"/>
          </a:xfrm>
          <a:custGeom>
            <a:avLst/>
            <a:gdLst>
              <a:gd name="T0" fmla="*/ 0 w 556"/>
              <a:gd name="T1" fmla="*/ 911 h 967"/>
              <a:gd name="T2" fmla="*/ 381 w 556"/>
              <a:gd name="T3" fmla="*/ 937 h 967"/>
              <a:gd name="T4" fmla="*/ 514 w 556"/>
              <a:gd name="T5" fmla="*/ 733 h 967"/>
              <a:gd name="T6" fmla="*/ 516 w 556"/>
              <a:gd name="T7" fmla="*/ 233 h 967"/>
              <a:gd name="T8" fmla="*/ 275 w 556"/>
              <a:gd name="T9" fmla="*/ 24 h 967"/>
              <a:gd name="T10" fmla="*/ 8 w 556"/>
              <a:gd name="T11" fmla="*/ 92 h 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6" h="967">
                <a:moveTo>
                  <a:pt x="0" y="911"/>
                </a:moveTo>
                <a:cubicBezTo>
                  <a:pt x="63" y="915"/>
                  <a:pt x="295" y="967"/>
                  <a:pt x="381" y="937"/>
                </a:cubicBezTo>
                <a:cubicBezTo>
                  <a:pt x="467" y="907"/>
                  <a:pt x="492" y="850"/>
                  <a:pt x="514" y="733"/>
                </a:cubicBezTo>
                <a:cubicBezTo>
                  <a:pt x="536" y="616"/>
                  <a:pt x="556" y="351"/>
                  <a:pt x="516" y="233"/>
                </a:cubicBezTo>
                <a:cubicBezTo>
                  <a:pt x="476" y="115"/>
                  <a:pt x="360" y="48"/>
                  <a:pt x="275" y="24"/>
                </a:cubicBezTo>
                <a:cubicBezTo>
                  <a:pt x="190" y="0"/>
                  <a:pt x="63" y="78"/>
                  <a:pt x="8" y="9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5079" name="Freeform 23">
            <a:extLst>
              <a:ext uri="{FF2B5EF4-FFF2-40B4-BE49-F238E27FC236}">
                <a16:creationId xmlns:a16="http://schemas.microsoft.com/office/drawing/2014/main" id="{E52FA8AE-F6BA-4FEF-84EE-CB15802B2FD1}"/>
              </a:ext>
            </a:extLst>
          </p:cNvPr>
          <p:cNvSpPr>
            <a:spLocks/>
          </p:cNvSpPr>
          <p:nvPr/>
        </p:nvSpPr>
        <p:spPr bwMode="ltGray">
          <a:xfrm>
            <a:off x="88900" y="2032000"/>
            <a:ext cx="5092700" cy="3201988"/>
          </a:xfrm>
          <a:custGeom>
            <a:avLst/>
            <a:gdLst>
              <a:gd name="T0" fmla="*/ 804 w 3208"/>
              <a:gd name="T1" fmla="*/ 1901 h 2017"/>
              <a:gd name="T2" fmla="*/ 449 w 3208"/>
              <a:gd name="T3" fmla="*/ 2016 h 2017"/>
              <a:gd name="T4" fmla="*/ 157 w 3208"/>
              <a:gd name="T5" fmla="*/ 1910 h 2017"/>
              <a:gd name="T6" fmla="*/ 15 w 3208"/>
              <a:gd name="T7" fmla="*/ 1485 h 2017"/>
              <a:gd name="T8" fmla="*/ 68 w 3208"/>
              <a:gd name="T9" fmla="*/ 900 h 2017"/>
              <a:gd name="T10" fmla="*/ 423 w 3208"/>
              <a:gd name="T11" fmla="*/ 510 h 2017"/>
              <a:gd name="T12" fmla="*/ 1858 w 3208"/>
              <a:gd name="T13" fmla="*/ 413 h 2017"/>
              <a:gd name="T14" fmla="*/ 2540 w 3208"/>
              <a:gd name="T15" fmla="*/ 66 h 2017"/>
              <a:gd name="T16" fmla="*/ 3208 w 3208"/>
              <a:gd name="T17" fmla="*/ 14 h 2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8" h="2017">
                <a:moveTo>
                  <a:pt x="804" y="1901"/>
                </a:moveTo>
                <a:cubicBezTo>
                  <a:pt x="745" y="1920"/>
                  <a:pt x="557" y="2015"/>
                  <a:pt x="449" y="2016"/>
                </a:cubicBezTo>
                <a:cubicBezTo>
                  <a:pt x="341" y="2017"/>
                  <a:pt x="229" y="1998"/>
                  <a:pt x="157" y="1910"/>
                </a:cubicBezTo>
                <a:cubicBezTo>
                  <a:pt x="85" y="1822"/>
                  <a:pt x="30" y="1653"/>
                  <a:pt x="15" y="1485"/>
                </a:cubicBezTo>
                <a:cubicBezTo>
                  <a:pt x="0" y="1317"/>
                  <a:pt x="0" y="1062"/>
                  <a:pt x="68" y="900"/>
                </a:cubicBezTo>
                <a:cubicBezTo>
                  <a:pt x="136" y="738"/>
                  <a:pt x="125" y="591"/>
                  <a:pt x="423" y="510"/>
                </a:cubicBezTo>
                <a:cubicBezTo>
                  <a:pt x="721" y="429"/>
                  <a:pt x="1505" y="487"/>
                  <a:pt x="1858" y="413"/>
                </a:cubicBezTo>
                <a:cubicBezTo>
                  <a:pt x="2211" y="339"/>
                  <a:pt x="2315" y="132"/>
                  <a:pt x="2540" y="66"/>
                </a:cubicBezTo>
                <a:cubicBezTo>
                  <a:pt x="2765" y="0"/>
                  <a:pt x="3069" y="25"/>
                  <a:pt x="3208" y="1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84B5D2-57E9-4D50-8C9A-2EA5A2BDDDE4}"/>
              </a:ext>
            </a:extLst>
          </p:cNvPr>
          <p:cNvSpPr/>
          <p:nvPr/>
        </p:nvSpPr>
        <p:spPr>
          <a:xfrm>
            <a:off x="2987824" y="5329793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aseline="0" dirty="0">
                <a:solidFill>
                  <a:srgbClr val="FF0000"/>
                </a:solidFill>
              </a:rPr>
              <a:t>消除公共子表达式后的结果</a:t>
            </a:r>
          </a:p>
        </p:txBody>
      </p:sp>
    </p:spTree>
    <p:extLst>
      <p:ext uri="{BB962C8B-B14F-4D97-AF65-F5344CB8AC3E}">
        <p14:creationId xmlns:p14="http://schemas.microsoft.com/office/powerpoint/2010/main" val="205178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>
            <a:extLst>
              <a:ext uri="{FF2B5EF4-FFF2-40B4-BE49-F238E27FC236}">
                <a16:creationId xmlns:a16="http://schemas.microsoft.com/office/drawing/2014/main" id="{B6EE6AEE-FCBF-48C3-9231-079224D54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</a:p>
        </p:txBody>
      </p:sp>
      <p:sp>
        <p:nvSpPr>
          <p:cNvPr id="678915" name="Rectangle 3">
            <a:extLst>
              <a:ext uri="{FF2B5EF4-FFF2-40B4-BE49-F238E27FC236}">
                <a16:creationId xmlns:a16="http://schemas.microsoft.com/office/drawing/2014/main" id="{1197CEE4-1D04-4BCC-A842-9EEFC30704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目标机器无关的优化</a:t>
            </a:r>
          </a:p>
          <a:p>
            <a:r>
              <a:rPr lang="zh-CN" altLang="en-US"/>
              <a:t>找出程序中执行最频繁的部分</a:t>
            </a:r>
          </a:p>
          <a:p>
            <a:pPr lvl="1"/>
            <a:r>
              <a:rPr lang="zh-CN" altLang="en-US"/>
              <a:t>内层循环</a:t>
            </a:r>
          </a:p>
          <a:p>
            <a:r>
              <a:rPr lang="zh-CN" altLang="en-US"/>
              <a:t>数据流分析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10.2.3  </a:t>
            </a:r>
            <a:r>
              <a:rPr lang="zh-CN" altLang="en-US"/>
              <a:t>复制传播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en-US" altLang="zh-CN"/>
              <a:t>f := g——</a:t>
            </a:r>
            <a:r>
              <a:rPr lang="zh-CN" altLang="en-US"/>
              <a:t>在随后语句中，用</a:t>
            </a:r>
            <a:r>
              <a:rPr lang="en-US" altLang="zh-CN"/>
              <a:t>g</a:t>
            </a:r>
            <a:r>
              <a:rPr lang="zh-CN" altLang="en-US"/>
              <a:t>替换</a:t>
            </a:r>
            <a:r>
              <a:rPr lang="en-US" altLang="zh-CN"/>
              <a:t>f</a:t>
            </a:r>
          </a:p>
        </p:txBody>
      </p:sp>
      <p:sp>
        <p:nvSpPr>
          <p:cNvPr id="687108" name="Text Box 4">
            <a:extLst>
              <a:ext uri="{FF2B5EF4-FFF2-40B4-BE49-F238E27FC236}">
                <a16:creationId xmlns:a16="http://schemas.microsoft.com/office/drawing/2014/main" id="{C5ECC4E6-CB71-4AEE-956D-E6F53C79336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85800" y="1990725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 := d + e</a:t>
            </a:r>
          </a:p>
        </p:txBody>
      </p:sp>
      <p:sp>
        <p:nvSpPr>
          <p:cNvPr id="687109" name="Text Box 5">
            <a:extLst>
              <a:ext uri="{FF2B5EF4-FFF2-40B4-BE49-F238E27FC236}">
                <a16:creationId xmlns:a16="http://schemas.microsoft.com/office/drawing/2014/main" id="{77B651E6-59A2-46A9-9E14-01F6A845154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438400" y="1990725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b := d + e</a:t>
            </a:r>
          </a:p>
        </p:txBody>
      </p:sp>
      <p:sp>
        <p:nvSpPr>
          <p:cNvPr id="687110" name="Text Box 6">
            <a:extLst>
              <a:ext uri="{FF2B5EF4-FFF2-40B4-BE49-F238E27FC236}">
                <a16:creationId xmlns:a16="http://schemas.microsoft.com/office/drawing/2014/main" id="{F61D1A0B-D802-4CF5-B380-0913D785FDE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600200" y="2841625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c := d + e</a:t>
            </a:r>
          </a:p>
        </p:txBody>
      </p:sp>
      <p:sp>
        <p:nvSpPr>
          <p:cNvPr id="687111" name="Line 7">
            <a:extLst>
              <a:ext uri="{FF2B5EF4-FFF2-40B4-BE49-F238E27FC236}">
                <a16:creationId xmlns:a16="http://schemas.microsoft.com/office/drawing/2014/main" id="{E4F76D13-1DDE-4E95-B443-D447F4E33524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524000" y="2384425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2" name="Line 8">
            <a:extLst>
              <a:ext uri="{FF2B5EF4-FFF2-40B4-BE49-F238E27FC236}">
                <a16:creationId xmlns:a16="http://schemas.microsoft.com/office/drawing/2014/main" id="{F967D756-E7EC-4976-82F7-6D62E0AFC7C0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514600" y="2384425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3" name="Text Box 9">
            <a:extLst>
              <a:ext uri="{FF2B5EF4-FFF2-40B4-BE49-F238E27FC236}">
                <a16:creationId xmlns:a16="http://schemas.microsoft.com/office/drawing/2014/main" id="{6D8132D7-BE60-47C1-927B-BB740EE8A08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76800" y="1981200"/>
            <a:ext cx="1524000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 := d + e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 := t</a:t>
            </a:r>
          </a:p>
        </p:txBody>
      </p:sp>
      <p:sp>
        <p:nvSpPr>
          <p:cNvPr id="687114" name="Text Box 10">
            <a:extLst>
              <a:ext uri="{FF2B5EF4-FFF2-40B4-BE49-F238E27FC236}">
                <a16:creationId xmlns:a16="http://schemas.microsoft.com/office/drawing/2014/main" id="{72ACD8CB-4302-4ADB-82E3-B8F8886DDFF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629400" y="1981200"/>
            <a:ext cx="1524000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 := d + e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 := t</a:t>
            </a:r>
          </a:p>
        </p:txBody>
      </p:sp>
      <p:sp>
        <p:nvSpPr>
          <p:cNvPr id="687115" name="Text Box 11">
            <a:extLst>
              <a:ext uri="{FF2B5EF4-FFF2-40B4-BE49-F238E27FC236}">
                <a16:creationId xmlns:a16="http://schemas.microsoft.com/office/drawing/2014/main" id="{B14DBCDE-993F-4EFF-A3F7-DC5778C9FC5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91200" y="320040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c := t</a:t>
            </a:r>
          </a:p>
        </p:txBody>
      </p:sp>
      <p:sp>
        <p:nvSpPr>
          <p:cNvPr id="687116" name="Line 12">
            <a:extLst>
              <a:ext uri="{FF2B5EF4-FFF2-40B4-BE49-F238E27FC236}">
                <a16:creationId xmlns:a16="http://schemas.microsoft.com/office/drawing/2014/main" id="{5CE40C8E-97EE-4DD3-81F0-23178159E6CF}"/>
              </a:ext>
            </a:extLst>
          </p:cNvPr>
          <p:cNvSpPr>
            <a:spLocks noChangeShapeType="1"/>
          </p:cNvSpPr>
          <p:nvPr/>
        </p:nvSpPr>
        <p:spPr bwMode="ltGray">
          <a:xfrm>
            <a:off x="5715000" y="2743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7" name="Line 13">
            <a:extLst>
              <a:ext uri="{FF2B5EF4-FFF2-40B4-BE49-F238E27FC236}">
                <a16:creationId xmlns:a16="http://schemas.microsoft.com/office/drawing/2014/main" id="{D47E3D74-3352-4179-8AC5-E31FB487FBB1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705600" y="2743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8" name="AutoShape 14">
            <a:extLst>
              <a:ext uri="{FF2B5EF4-FFF2-40B4-BE49-F238E27FC236}">
                <a16:creationId xmlns:a16="http://schemas.microsoft.com/office/drawing/2014/main" id="{73D14453-FFE2-4C4C-8E14-027D2680332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14800" y="2460625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9" name="Text Box 15">
            <a:extLst>
              <a:ext uri="{FF2B5EF4-FFF2-40B4-BE49-F238E27FC236}">
                <a16:creationId xmlns:a16="http://schemas.microsoft.com/office/drawing/2014/main" id="{1B4059A8-E36A-4156-84D8-D901E972503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676400" y="4038600"/>
            <a:ext cx="1752600" cy="1290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 := x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20" name="Text Box 16">
            <a:extLst>
              <a:ext uri="{FF2B5EF4-FFF2-40B4-BE49-F238E27FC236}">
                <a16:creationId xmlns:a16="http://schemas.microsoft.com/office/drawing/2014/main" id="{CEEBDADD-4F21-4855-839F-09539BCDC689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676400" y="3657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21" name="Text Box 17">
            <a:extLst>
              <a:ext uri="{FF2B5EF4-FFF2-40B4-BE49-F238E27FC236}">
                <a16:creationId xmlns:a16="http://schemas.microsoft.com/office/drawing/2014/main" id="{596FC4F1-E803-42C5-ADD9-37E22F21F62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05400" y="4040188"/>
            <a:ext cx="1752600" cy="1290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x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687122" name="Text Box 18">
            <a:extLst>
              <a:ext uri="{FF2B5EF4-FFF2-40B4-BE49-F238E27FC236}">
                <a16:creationId xmlns:a16="http://schemas.microsoft.com/office/drawing/2014/main" id="{5C4C719B-94BD-452F-814D-F8BE84381A4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05400" y="3659188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87123" name="AutoShape 19">
            <a:extLst>
              <a:ext uri="{FF2B5EF4-FFF2-40B4-BE49-F238E27FC236}">
                <a16:creationId xmlns:a16="http://schemas.microsoft.com/office/drawing/2014/main" id="{279E6597-F0B5-4AC6-8146-13DAA54F4C0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14800" y="4649788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50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>
            <a:extLst>
              <a:ext uri="{FF2B5EF4-FFF2-40B4-BE49-F238E27FC236}">
                <a16:creationId xmlns:a16="http://schemas.microsoft.com/office/drawing/2014/main" id="{8C8335C7-D706-4588-AB19-C0606A2E6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10.2.4  </a:t>
            </a:r>
            <a:r>
              <a:rPr lang="zh-CN" altLang="en-US"/>
              <a:t>无用代码删除</a:t>
            </a:r>
          </a:p>
        </p:txBody>
      </p:sp>
      <p:sp>
        <p:nvSpPr>
          <p:cNvPr id="688131" name="Rectangle 3">
            <a:extLst>
              <a:ext uri="{FF2B5EF4-FFF2-40B4-BE49-F238E27FC236}">
                <a16:creationId xmlns:a16="http://schemas.microsoft.com/office/drawing/2014/main" id="{645CE0BD-5BFB-4701-B48C-A5572BD8B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/>
              <a:t>debug := false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/>
              <a:t>if (debug) print ...</a:t>
            </a:r>
          </a:p>
          <a:p>
            <a:pPr>
              <a:spcBef>
                <a:spcPct val="0"/>
              </a:spcBef>
            </a:pPr>
            <a:r>
              <a:rPr lang="zh-CN" altLang="en-US" sz="2800"/>
              <a:t>利用复制传播，</a:t>
            </a:r>
            <a:r>
              <a:rPr lang="en-US" altLang="zh-CN" sz="2800"/>
              <a:t>debug</a:t>
            </a:r>
            <a:r>
              <a:rPr lang="zh-CN" altLang="en-US" sz="2800"/>
              <a:t>替换为</a:t>
            </a:r>
            <a:r>
              <a:rPr lang="en-US" altLang="zh-CN" sz="2800"/>
              <a:t>false</a:t>
            </a:r>
            <a:r>
              <a:rPr lang="zh-CN" altLang="en-US" sz="2800"/>
              <a:t>（常量合并，</a:t>
            </a:r>
            <a:r>
              <a:rPr lang="en-US" altLang="zh-CN" sz="2800">
                <a:solidFill>
                  <a:srgbClr val="FF3300"/>
                </a:solidFill>
              </a:rPr>
              <a:t>constant folding</a:t>
            </a:r>
            <a:r>
              <a:rPr lang="zh-CN" altLang="en-US" sz="2800"/>
              <a:t>）</a:t>
            </a:r>
            <a:r>
              <a:rPr lang="zh-CN" altLang="en-US" sz="2800">
                <a:sym typeface="Wingdings" panose="05000000000000000000" pitchFamily="2" charset="2"/>
              </a:rPr>
              <a:t> </a:t>
            </a:r>
            <a:r>
              <a:rPr lang="en-US" altLang="zh-CN" sz="2800">
                <a:sym typeface="Wingdings" panose="05000000000000000000" pitchFamily="2" charset="2"/>
              </a:rPr>
              <a:t>if</a:t>
            </a:r>
            <a:r>
              <a:rPr lang="zh-CN" altLang="en-US" sz="2800">
                <a:sym typeface="Wingdings" panose="05000000000000000000" pitchFamily="2" charset="2"/>
              </a:rPr>
              <a:t>语句被删除</a:t>
            </a:r>
            <a:endParaRPr lang="zh-CN" altLang="en-US" sz="2800"/>
          </a:p>
        </p:txBody>
      </p:sp>
      <p:sp>
        <p:nvSpPr>
          <p:cNvPr id="688132" name="Text Box 4">
            <a:extLst>
              <a:ext uri="{FF2B5EF4-FFF2-40B4-BE49-F238E27FC236}">
                <a16:creationId xmlns:a16="http://schemas.microsoft.com/office/drawing/2014/main" id="{D97BAAAA-CA86-47E4-AB1F-ACA50C91653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447800" y="3808413"/>
            <a:ext cx="1752600" cy="1525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x := t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a[t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] := t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a[t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] := x</a:t>
            </a: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goto 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88133" name="Text Box 5">
            <a:extLst>
              <a:ext uri="{FF2B5EF4-FFF2-40B4-BE49-F238E27FC236}">
                <a16:creationId xmlns:a16="http://schemas.microsoft.com/office/drawing/2014/main" id="{A459E307-8E66-44A6-936A-B9164CD36BF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447800" y="3427413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88134" name="Text Box 6">
            <a:extLst>
              <a:ext uri="{FF2B5EF4-FFF2-40B4-BE49-F238E27FC236}">
                <a16:creationId xmlns:a16="http://schemas.microsoft.com/office/drawing/2014/main" id="{4AD8EEC6-5E79-44C6-8019-3E07BA2C1A0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029200" y="3808413"/>
            <a:ext cx="1752600" cy="1160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a[t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latin typeface="Times New Roman" panose="02020603050405020304" pitchFamily="18" charset="0"/>
              </a:rPr>
              <a:t>] := t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a[t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en-US" altLang="zh-CN" baseline="0">
                <a:latin typeface="Times New Roman" panose="02020603050405020304" pitchFamily="18" charset="0"/>
              </a:rPr>
              <a:t>] := t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endParaRPr lang="en-US" altLang="zh-CN" baseline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goto B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88135" name="Text Box 7">
            <a:extLst>
              <a:ext uri="{FF2B5EF4-FFF2-40B4-BE49-F238E27FC236}">
                <a16:creationId xmlns:a16="http://schemas.microsoft.com/office/drawing/2014/main" id="{A06BEB6E-DF9D-461B-A83B-A563F7AB203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029200" y="3427413"/>
            <a:ext cx="5334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endParaRPr lang="en-US" altLang="zh-CN" baseline="0">
              <a:latin typeface="Times New Roman" panose="02020603050405020304" pitchFamily="18" charset="0"/>
            </a:endParaRPr>
          </a:p>
        </p:txBody>
      </p:sp>
      <p:sp>
        <p:nvSpPr>
          <p:cNvPr id="688136" name="AutoShape 8">
            <a:extLst>
              <a:ext uri="{FF2B5EF4-FFF2-40B4-BE49-F238E27FC236}">
                <a16:creationId xmlns:a16="http://schemas.microsoft.com/office/drawing/2014/main" id="{35F7DF67-D669-450C-B5AB-906DECAC0FE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886200" y="4341813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>
            <a:extLst>
              <a:ext uri="{FF2B5EF4-FFF2-40B4-BE49-F238E27FC236}">
                <a16:creationId xmlns:a16="http://schemas.microsoft.com/office/drawing/2014/main" id="{8DCCCC84-C5DD-4236-A0D2-132D03E17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10.2.5  </a:t>
            </a:r>
            <a:r>
              <a:rPr lang="zh-CN" altLang="en-US"/>
              <a:t>循环的优化</a:t>
            </a:r>
          </a:p>
        </p:txBody>
      </p:sp>
      <p:sp>
        <p:nvSpPr>
          <p:cNvPr id="689155" name="Rectangle 3">
            <a:extLst>
              <a:ext uri="{FF2B5EF4-FFF2-40B4-BE49-F238E27FC236}">
                <a16:creationId xmlns:a16="http://schemas.microsoft.com/office/drawing/2014/main" id="{7EF2386D-E6A9-4F19-AC0C-712C12B09C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程序中运行最频繁的部分</a:t>
            </a:r>
          </a:p>
          <a:p>
            <a:r>
              <a:rPr lang="zh-CN" altLang="en-US"/>
              <a:t>代码外提，</a:t>
            </a:r>
            <a:r>
              <a:rPr lang="en-US" altLang="zh-CN">
                <a:solidFill>
                  <a:srgbClr val="FF3300"/>
                </a:solidFill>
              </a:rPr>
              <a:t>code motion</a:t>
            </a:r>
          </a:p>
          <a:p>
            <a:r>
              <a:rPr lang="zh-CN" altLang="en-US"/>
              <a:t>删除归纳变量，</a:t>
            </a:r>
            <a:br>
              <a:rPr lang="zh-CN" altLang="en-US"/>
            </a:br>
            <a:r>
              <a:rPr lang="en-US" altLang="zh-CN">
                <a:solidFill>
                  <a:srgbClr val="FF3300"/>
                </a:solidFill>
              </a:rPr>
              <a:t>induction-variable elimination</a:t>
            </a:r>
          </a:p>
          <a:p>
            <a:r>
              <a:rPr lang="zh-CN" altLang="en-US"/>
              <a:t>强度削弱，</a:t>
            </a:r>
            <a:r>
              <a:rPr lang="en-US" altLang="zh-CN">
                <a:solidFill>
                  <a:srgbClr val="FF3300"/>
                </a:solidFill>
              </a:rPr>
              <a:t>reduction strength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>
            <a:extLst>
              <a:ext uri="{FF2B5EF4-FFF2-40B4-BE49-F238E27FC236}">
                <a16:creationId xmlns:a16="http://schemas.microsoft.com/office/drawing/2014/main" id="{CBAB4726-A60E-4EA1-B7D9-020BC0AE55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10.2.6  </a:t>
            </a:r>
            <a:r>
              <a:rPr lang="zh-CN" altLang="en-US"/>
              <a:t>代码外提</a:t>
            </a:r>
          </a:p>
        </p:txBody>
      </p:sp>
      <p:sp>
        <p:nvSpPr>
          <p:cNvPr id="690179" name="Rectangle 3">
            <a:extLst>
              <a:ext uri="{FF2B5EF4-FFF2-40B4-BE49-F238E27FC236}">
                <a16:creationId xmlns:a16="http://schemas.microsoft.com/office/drawing/2014/main" id="{FC7B6EB5-0DD0-4662-B207-D9890AC187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表达式计算与循环次数无关（循环不变计算，</a:t>
            </a:r>
            <a:r>
              <a:rPr lang="en-US" altLang="zh-CN" sz="2800">
                <a:solidFill>
                  <a:srgbClr val="FF3300"/>
                </a:solidFill>
              </a:rPr>
              <a:t>loop-invariant computation</a:t>
            </a:r>
            <a:r>
              <a:rPr lang="zh-CN" altLang="en-US" sz="2800"/>
              <a:t>）</a:t>
            </a:r>
            <a:r>
              <a:rPr lang="zh-CN" altLang="en-US" sz="2800">
                <a:sym typeface="Wingdings" panose="05000000000000000000" pitchFamily="2" charset="2"/>
              </a:rPr>
              <a:t></a:t>
            </a:r>
            <a:br>
              <a:rPr lang="zh-CN" altLang="en-US" sz="2800">
                <a:sym typeface="Wingdings" panose="05000000000000000000" pitchFamily="2" charset="2"/>
              </a:rPr>
            </a:br>
            <a:r>
              <a:rPr lang="zh-CN" altLang="en-US" sz="2800">
                <a:sym typeface="Wingdings" panose="05000000000000000000" pitchFamily="2" charset="2"/>
              </a:rPr>
              <a:t>循环内循环入口前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80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/>
              <a:t>	</a:t>
            </a:r>
            <a:r>
              <a:rPr lang="en-US" altLang="zh-CN" sz="2800"/>
              <a:t>while (i &lt;= limit – 2)	</a:t>
            </a:r>
            <a:r>
              <a:rPr lang="en-US" altLang="zh-CN" sz="2800">
                <a:sym typeface="Wingdings" panose="05000000000000000000" pitchFamily="2" charset="2"/>
              </a:rPr>
              <a:t></a:t>
            </a:r>
          </a:p>
          <a:p>
            <a:pPr>
              <a:spcBef>
                <a:spcPct val="70000"/>
              </a:spcBef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	t = limit – 2;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>
                <a:sym typeface="Wingdings" panose="05000000000000000000" pitchFamily="2" charset="2"/>
              </a:rPr>
              <a:t>	while (i &lt; t)</a:t>
            </a:r>
            <a:endParaRPr lang="en-US" altLang="zh-CN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>
            <a:extLst>
              <a:ext uri="{FF2B5EF4-FFF2-40B4-BE49-F238E27FC236}">
                <a16:creationId xmlns:a16="http://schemas.microsoft.com/office/drawing/2014/main" id="{4591DBA3-1EE2-4E7D-A967-B58D05FF1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10.4  </a:t>
            </a:r>
            <a:r>
              <a:rPr lang="zh-CN" altLang="en-US"/>
              <a:t>强度削弱</a:t>
            </a:r>
          </a:p>
        </p:txBody>
      </p:sp>
      <p:grpSp>
        <p:nvGrpSpPr>
          <p:cNvPr id="691254" name="Group 54">
            <a:extLst>
              <a:ext uri="{FF2B5EF4-FFF2-40B4-BE49-F238E27FC236}">
                <a16:creationId xmlns:a16="http://schemas.microsoft.com/office/drawing/2014/main" id="{F2DC8322-194D-46AF-8778-07A4C89295F4}"/>
              </a:ext>
            </a:extLst>
          </p:cNvPr>
          <p:cNvGrpSpPr>
            <a:grpSpLocks/>
          </p:cNvGrpSpPr>
          <p:nvPr/>
        </p:nvGrpSpPr>
        <p:grpSpPr bwMode="auto">
          <a:xfrm>
            <a:off x="131763" y="1295400"/>
            <a:ext cx="8783637" cy="4419600"/>
            <a:chOff x="83" y="816"/>
            <a:chExt cx="5533" cy="3600"/>
          </a:xfrm>
        </p:grpSpPr>
        <p:sp>
          <p:nvSpPr>
            <p:cNvPr id="691204" name="Text Box 4">
              <a:extLst>
                <a:ext uri="{FF2B5EF4-FFF2-40B4-BE49-F238E27FC236}">
                  <a16:creationId xmlns:a16="http://schemas.microsoft.com/office/drawing/2014/main" id="{15D2791F-79C2-44CB-BF58-022F503E390D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1032" y="816"/>
              <a:ext cx="1056" cy="10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 := m – 1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j := n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4 * n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v := a[t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]</a:t>
              </a:r>
            </a:p>
          </p:txBody>
        </p:sp>
        <p:sp>
          <p:nvSpPr>
            <p:cNvPr id="691205" name="Text Box 5">
              <a:extLst>
                <a:ext uri="{FF2B5EF4-FFF2-40B4-BE49-F238E27FC236}">
                  <a16:creationId xmlns:a16="http://schemas.microsoft.com/office/drawing/2014/main" id="{41723FD4-FCDE-4D0E-A5D9-4A65A2190140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888" y="1920"/>
              <a:ext cx="134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06" name="Text Box 6">
              <a:extLst>
                <a:ext uri="{FF2B5EF4-FFF2-40B4-BE49-F238E27FC236}">
                  <a16:creationId xmlns:a16="http://schemas.microsoft.com/office/drawing/2014/main" id="{50144954-D744-410E-99DE-754B57CEB72D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888" y="2352"/>
              <a:ext cx="1344" cy="1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j := j - 1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4 * j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a[t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]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if t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&gt; v goto B</a:t>
              </a:r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07" name="Text Box 7">
              <a:extLst>
                <a:ext uri="{FF2B5EF4-FFF2-40B4-BE49-F238E27FC236}">
                  <a16:creationId xmlns:a16="http://schemas.microsoft.com/office/drawing/2014/main" id="{A13775D7-7444-4255-A428-A33B65764DF1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888" y="3472"/>
              <a:ext cx="134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if i &gt;= j goto B</a:t>
              </a:r>
              <a:r>
                <a:rPr lang="en-US" altLang="zh-CN" sz="2000">
                  <a:latin typeface="Times New Roman" panose="02020603050405020304" pitchFamily="18" charset="0"/>
                </a:rPr>
                <a:t>6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08" name="Text Box 8">
              <a:extLst>
                <a:ext uri="{FF2B5EF4-FFF2-40B4-BE49-F238E27FC236}">
                  <a16:creationId xmlns:a16="http://schemas.microsoft.com/office/drawing/2014/main" id="{DCDB250C-5043-4C16-805B-754B784C01DB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36" y="3953"/>
              <a:ext cx="110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09" name="Text Box 9">
              <a:extLst>
                <a:ext uri="{FF2B5EF4-FFF2-40B4-BE49-F238E27FC236}">
                  <a16:creationId xmlns:a16="http://schemas.microsoft.com/office/drawing/2014/main" id="{64DBB245-489E-444B-9EF3-7D20D928BE1B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1632" y="3953"/>
              <a:ext cx="110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2" name="Line 12">
              <a:extLst>
                <a:ext uri="{FF2B5EF4-FFF2-40B4-BE49-F238E27FC236}">
                  <a16:creationId xmlns:a16="http://schemas.microsoft.com/office/drawing/2014/main" id="{59B96566-D946-4634-BE84-13587AD32CEA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H="1">
              <a:off x="816" y="3744"/>
              <a:ext cx="48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13" name="Line 13">
              <a:extLst>
                <a:ext uri="{FF2B5EF4-FFF2-40B4-BE49-F238E27FC236}">
                  <a16:creationId xmlns:a16="http://schemas.microsoft.com/office/drawing/2014/main" id="{E5DD9D96-C0AC-4055-A5A9-8A585327FB6C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1728" y="3744"/>
              <a:ext cx="576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14" name="Text Box 14">
              <a:extLst>
                <a:ext uri="{FF2B5EF4-FFF2-40B4-BE49-F238E27FC236}">
                  <a16:creationId xmlns:a16="http://schemas.microsoft.com/office/drawing/2014/main" id="{EDA58615-C4B4-4498-B07B-AE11FB89B67C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2064" y="864"/>
              <a:ext cx="336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5" name="Text Box 15">
              <a:extLst>
                <a:ext uri="{FF2B5EF4-FFF2-40B4-BE49-F238E27FC236}">
                  <a16:creationId xmlns:a16="http://schemas.microsoft.com/office/drawing/2014/main" id="{FB361C1C-BA6C-41A7-B20B-57166743083A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2256" y="1920"/>
              <a:ext cx="384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6" name="Text Box 16">
              <a:extLst>
                <a:ext uri="{FF2B5EF4-FFF2-40B4-BE49-F238E27FC236}">
                  <a16:creationId xmlns:a16="http://schemas.microsoft.com/office/drawing/2014/main" id="{9EB4BE5B-9182-4D72-AFE5-AB30FB9C6412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2256" y="2352"/>
              <a:ext cx="384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7" name="Text Box 17">
              <a:extLst>
                <a:ext uri="{FF2B5EF4-FFF2-40B4-BE49-F238E27FC236}">
                  <a16:creationId xmlns:a16="http://schemas.microsoft.com/office/drawing/2014/main" id="{0A59E892-9C06-418A-AFEB-8FEDE446C319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2256" y="3283"/>
              <a:ext cx="384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8" name="Text Box 18">
              <a:extLst>
                <a:ext uri="{FF2B5EF4-FFF2-40B4-BE49-F238E27FC236}">
                  <a16:creationId xmlns:a16="http://schemas.microsoft.com/office/drawing/2014/main" id="{CD75DA9B-0DD7-4E8C-A7ED-DF136B7119FB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36" y="3713"/>
              <a:ext cx="33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19" name="Text Box 19">
              <a:extLst>
                <a:ext uri="{FF2B5EF4-FFF2-40B4-BE49-F238E27FC236}">
                  <a16:creationId xmlns:a16="http://schemas.microsoft.com/office/drawing/2014/main" id="{72F6BCD7-0D7E-4D96-8D8A-193443FFE05E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2448" y="3713"/>
              <a:ext cx="33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6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24" name="Line 24">
              <a:extLst>
                <a:ext uri="{FF2B5EF4-FFF2-40B4-BE49-F238E27FC236}">
                  <a16:creationId xmlns:a16="http://schemas.microsoft.com/office/drawing/2014/main" id="{565D51A1-B7C3-4059-9101-386D066A0CA9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1536" y="17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25" name="Line 25">
              <a:extLst>
                <a:ext uri="{FF2B5EF4-FFF2-40B4-BE49-F238E27FC236}">
                  <a16:creationId xmlns:a16="http://schemas.microsoft.com/office/drawing/2014/main" id="{5208E186-630D-4299-BA4B-6A32DB01DEBB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1536" y="2190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27" name="Line 27">
              <a:extLst>
                <a:ext uri="{FF2B5EF4-FFF2-40B4-BE49-F238E27FC236}">
                  <a16:creationId xmlns:a16="http://schemas.microsoft.com/office/drawing/2014/main" id="{77846962-AE86-4245-B806-8E229461F3B2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1536" y="3312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29" name="Freeform 29">
              <a:extLst>
                <a:ext uri="{FF2B5EF4-FFF2-40B4-BE49-F238E27FC236}">
                  <a16:creationId xmlns:a16="http://schemas.microsoft.com/office/drawing/2014/main" id="{23B475A6-EBD5-4009-9566-578190A3FD6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09" y="2257"/>
              <a:ext cx="355" cy="1138"/>
            </a:xfrm>
            <a:custGeom>
              <a:avLst/>
              <a:gdLst>
                <a:gd name="T0" fmla="*/ 355 w 355"/>
                <a:gd name="T1" fmla="*/ 1055 h 1138"/>
                <a:gd name="T2" fmla="*/ 173 w 355"/>
                <a:gd name="T3" fmla="*/ 1110 h 1138"/>
                <a:gd name="T4" fmla="*/ 40 w 355"/>
                <a:gd name="T5" fmla="*/ 889 h 1138"/>
                <a:gd name="T6" fmla="*/ 19 w 355"/>
                <a:gd name="T7" fmla="*/ 431 h 1138"/>
                <a:gd name="T8" fmla="*/ 156 w 355"/>
                <a:gd name="T9" fmla="*/ 56 h 1138"/>
                <a:gd name="T10" fmla="*/ 355 w 355"/>
                <a:gd name="T11" fmla="*/ 95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1138">
                  <a:moveTo>
                    <a:pt x="355" y="1055"/>
                  </a:moveTo>
                  <a:cubicBezTo>
                    <a:pt x="325" y="1064"/>
                    <a:pt x="225" y="1138"/>
                    <a:pt x="173" y="1110"/>
                  </a:cubicBezTo>
                  <a:cubicBezTo>
                    <a:pt x="121" y="1082"/>
                    <a:pt x="66" y="1002"/>
                    <a:pt x="40" y="889"/>
                  </a:cubicBezTo>
                  <a:cubicBezTo>
                    <a:pt x="14" y="776"/>
                    <a:pt x="0" y="570"/>
                    <a:pt x="19" y="431"/>
                  </a:cubicBezTo>
                  <a:cubicBezTo>
                    <a:pt x="38" y="292"/>
                    <a:pt x="100" y="112"/>
                    <a:pt x="156" y="56"/>
                  </a:cubicBezTo>
                  <a:cubicBezTo>
                    <a:pt x="212" y="0"/>
                    <a:pt x="314" y="87"/>
                    <a:pt x="355" y="9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30" name="Freeform 30">
              <a:extLst>
                <a:ext uri="{FF2B5EF4-FFF2-40B4-BE49-F238E27FC236}">
                  <a16:creationId xmlns:a16="http://schemas.microsoft.com/office/drawing/2014/main" id="{0F5B0854-25E4-4A2F-8166-8B734C0098D6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3" y="1628"/>
              <a:ext cx="973" cy="2782"/>
            </a:xfrm>
            <a:custGeom>
              <a:avLst/>
              <a:gdLst>
                <a:gd name="T0" fmla="*/ 253 w 973"/>
                <a:gd name="T1" fmla="*/ 2596 h 2782"/>
                <a:gd name="T2" fmla="*/ 50 w 973"/>
                <a:gd name="T3" fmla="*/ 2546 h 2782"/>
                <a:gd name="T4" fmla="*/ 50 w 973"/>
                <a:gd name="T5" fmla="*/ 1181 h 2782"/>
                <a:gd name="T6" fmla="*/ 349 w 973"/>
                <a:gd name="T7" fmla="*/ 148 h 2782"/>
                <a:gd name="T8" fmla="*/ 973 w 973"/>
                <a:gd name="T9" fmla="*/ 292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2782">
                  <a:moveTo>
                    <a:pt x="253" y="2596"/>
                  </a:moveTo>
                  <a:cubicBezTo>
                    <a:pt x="219" y="2588"/>
                    <a:pt x="84" y="2782"/>
                    <a:pt x="50" y="2546"/>
                  </a:cubicBezTo>
                  <a:cubicBezTo>
                    <a:pt x="16" y="2310"/>
                    <a:pt x="0" y="1581"/>
                    <a:pt x="50" y="1181"/>
                  </a:cubicBezTo>
                  <a:cubicBezTo>
                    <a:pt x="100" y="781"/>
                    <a:pt x="195" y="296"/>
                    <a:pt x="349" y="148"/>
                  </a:cubicBezTo>
                  <a:cubicBezTo>
                    <a:pt x="503" y="0"/>
                    <a:pt x="737" y="68"/>
                    <a:pt x="973" y="2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31" name="Text Box 31">
              <a:extLst>
                <a:ext uri="{FF2B5EF4-FFF2-40B4-BE49-F238E27FC236}">
                  <a16:creationId xmlns:a16="http://schemas.microsoft.com/office/drawing/2014/main" id="{D7FAA813-4D49-4610-840A-4C153B317C18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864" y="822"/>
              <a:ext cx="1056" cy="1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 := m – 1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j := n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4 * n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v := a[t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]</a:t>
              </a:r>
            </a:p>
          </p:txBody>
        </p:sp>
        <p:sp>
          <p:nvSpPr>
            <p:cNvPr id="691232" name="Text Box 32">
              <a:extLst>
                <a:ext uri="{FF2B5EF4-FFF2-40B4-BE49-F238E27FC236}">
                  <a16:creationId xmlns:a16="http://schemas.microsoft.com/office/drawing/2014/main" id="{A7A547D0-B044-4141-AF30-7B9F2A855020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720" y="2274"/>
              <a:ext cx="1344" cy="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3" name="Text Box 33">
              <a:extLst>
                <a:ext uri="{FF2B5EF4-FFF2-40B4-BE49-F238E27FC236}">
                  <a16:creationId xmlns:a16="http://schemas.microsoft.com/office/drawing/2014/main" id="{9741ED52-A0CD-464C-852D-1FB77B07C627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720" y="2520"/>
              <a:ext cx="1344" cy="1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j := j - 1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- 4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:= a[t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]</a:t>
              </a:r>
            </a:p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if t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 &gt; v goto B</a:t>
              </a:r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4" name="Text Box 34">
              <a:extLst>
                <a:ext uri="{FF2B5EF4-FFF2-40B4-BE49-F238E27FC236}">
                  <a16:creationId xmlns:a16="http://schemas.microsoft.com/office/drawing/2014/main" id="{809111C4-4A67-4925-A93C-DCE663BCB9DE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720" y="3641"/>
              <a:ext cx="1344" cy="3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if i &gt;= j goto B</a:t>
              </a:r>
              <a:r>
                <a:rPr lang="en-US" altLang="zh-CN" sz="2000">
                  <a:latin typeface="Times New Roman" panose="02020603050405020304" pitchFamily="18" charset="0"/>
                </a:rPr>
                <a:t>6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5" name="Text Box 35">
              <a:extLst>
                <a:ext uri="{FF2B5EF4-FFF2-40B4-BE49-F238E27FC236}">
                  <a16:creationId xmlns:a16="http://schemas.microsoft.com/office/drawing/2014/main" id="{1B61A61B-F8CB-49DE-9890-55F98608848D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168" y="4128"/>
              <a:ext cx="1104" cy="1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6" name="Text Box 36">
              <a:extLst>
                <a:ext uri="{FF2B5EF4-FFF2-40B4-BE49-F238E27FC236}">
                  <a16:creationId xmlns:a16="http://schemas.microsoft.com/office/drawing/2014/main" id="{43CA450F-F188-4A7C-80DB-FBAD01B10EFB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4464" y="4128"/>
              <a:ext cx="1104" cy="1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endParaRPr lang="zh-CN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37" name="Line 37">
              <a:extLst>
                <a:ext uri="{FF2B5EF4-FFF2-40B4-BE49-F238E27FC236}">
                  <a16:creationId xmlns:a16="http://schemas.microsoft.com/office/drawing/2014/main" id="{8339C36C-5052-43B1-837D-7C2D64CBDD8F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H="1">
              <a:off x="3648" y="3912"/>
              <a:ext cx="48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38" name="Line 38">
              <a:extLst>
                <a:ext uri="{FF2B5EF4-FFF2-40B4-BE49-F238E27FC236}">
                  <a16:creationId xmlns:a16="http://schemas.microsoft.com/office/drawing/2014/main" id="{A1D8B19A-3F8B-4598-94F0-74C02CAC9892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4560" y="3912"/>
              <a:ext cx="576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39" name="Text Box 39">
              <a:extLst>
                <a:ext uri="{FF2B5EF4-FFF2-40B4-BE49-F238E27FC236}">
                  <a16:creationId xmlns:a16="http://schemas.microsoft.com/office/drawing/2014/main" id="{82D2C269-81A9-418F-B914-FBCEDB76BBDF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4896" y="870"/>
              <a:ext cx="336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1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0" name="Text Box 40">
              <a:extLst>
                <a:ext uri="{FF2B5EF4-FFF2-40B4-BE49-F238E27FC236}">
                  <a16:creationId xmlns:a16="http://schemas.microsoft.com/office/drawing/2014/main" id="{AE24F217-B843-4BF5-975D-746600FB6F98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5088" y="1925"/>
              <a:ext cx="384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1" name="Text Box 41">
              <a:extLst>
                <a:ext uri="{FF2B5EF4-FFF2-40B4-BE49-F238E27FC236}">
                  <a16:creationId xmlns:a16="http://schemas.microsoft.com/office/drawing/2014/main" id="{0F11D358-E277-4092-8AB6-7E7DD4D8EFF5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5088" y="2520"/>
              <a:ext cx="384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3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2" name="Text Box 42">
              <a:extLst>
                <a:ext uri="{FF2B5EF4-FFF2-40B4-BE49-F238E27FC236}">
                  <a16:creationId xmlns:a16="http://schemas.microsoft.com/office/drawing/2014/main" id="{BA4FE9AD-021C-4391-9B43-EA531D3B3B77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5088" y="3449"/>
              <a:ext cx="384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4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3" name="Text Box 43">
              <a:extLst>
                <a:ext uri="{FF2B5EF4-FFF2-40B4-BE49-F238E27FC236}">
                  <a16:creationId xmlns:a16="http://schemas.microsoft.com/office/drawing/2014/main" id="{82EFBFA1-FFC7-4226-9B5B-E813ED0565E5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168" y="3881"/>
              <a:ext cx="33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5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4" name="Text Box 44">
              <a:extLst>
                <a:ext uri="{FF2B5EF4-FFF2-40B4-BE49-F238E27FC236}">
                  <a16:creationId xmlns:a16="http://schemas.microsoft.com/office/drawing/2014/main" id="{2266E340-8A44-45DC-ADC2-D49BF0830685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5280" y="3881"/>
              <a:ext cx="33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B</a:t>
              </a:r>
              <a:r>
                <a:rPr lang="en-US" altLang="zh-CN" sz="2000">
                  <a:latin typeface="Times New Roman" panose="02020603050405020304" pitchFamily="18" charset="0"/>
                </a:rPr>
                <a:t>6</a:t>
              </a:r>
              <a:endParaRPr lang="en-US" altLang="zh-CN" sz="2000" baseline="0">
                <a:latin typeface="Times New Roman" panose="02020603050405020304" pitchFamily="18" charset="0"/>
              </a:endParaRPr>
            </a:p>
          </p:txBody>
        </p:sp>
        <p:sp>
          <p:nvSpPr>
            <p:cNvPr id="691245" name="Line 45">
              <a:extLst>
                <a:ext uri="{FF2B5EF4-FFF2-40B4-BE49-F238E27FC236}">
                  <a16:creationId xmlns:a16="http://schemas.microsoft.com/office/drawing/2014/main" id="{132D5813-F965-4DD8-A1FA-454CB668AF88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4368" y="2082"/>
              <a:ext cx="0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46" name="Line 46">
              <a:extLst>
                <a:ext uri="{FF2B5EF4-FFF2-40B4-BE49-F238E27FC236}">
                  <a16:creationId xmlns:a16="http://schemas.microsoft.com/office/drawing/2014/main" id="{7F1E5FDC-FEB5-40BD-A6FA-50089B72E350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4368" y="2358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47" name="Line 47">
              <a:extLst>
                <a:ext uri="{FF2B5EF4-FFF2-40B4-BE49-F238E27FC236}">
                  <a16:creationId xmlns:a16="http://schemas.microsoft.com/office/drawing/2014/main" id="{47D2BC44-8C3A-41F9-872F-AF5196290EBC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4368" y="3480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48" name="Freeform 48">
              <a:extLst>
                <a:ext uri="{FF2B5EF4-FFF2-40B4-BE49-F238E27FC236}">
                  <a16:creationId xmlns:a16="http://schemas.microsoft.com/office/drawing/2014/main" id="{97AA635F-EC77-4C38-A1B4-404612C1A4D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3341" y="2425"/>
              <a:ext cx="355" cy="1138"/>
            </a:xfrm>
            <a:custGeom>
              <a:avLst/>
              <a:gdLst>
                <a:gd name="T0" fmla="*/ 355 w 355"/>
                <a:gd name="T1" fmla="*/ 1055 h 1138"/>
                <a:gd name="T2" fmla="*/ 173 w 355"/>
                <a:gd name="T3" fmla="*/ 1110 h 1138"/>
                <a:gd name="T4" fmla="*/ 40 w 355"/>
                <a:gd name="T5" fmla="*/ 889 h 1138"/>
                <a:gd name="T6" fmla="*/ 19 w 355"/>
                <a:gd name="T7" fmla="*/ 431 h 1138"/>
                <a:gd name="T8" fmla="*/ 156 w 355"/>
                <a:gd name="T9" fmla="*/ 56 h 1138"/>
                <a:gd name="T10" fmla="*/ 355 w 355"/>
                <a:gd name="T11" fmla="*/ 95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1138">
                  <a:moveTo>
                    <a:pt x="355" y="1055"/>
                  </a:moveTo>
                  <a:cubicBezTo>
                    <a:pt x="325" y="1064"/>
                    <a:pt x="225" y="1138"/>
                    <a:pt x="173" y="1110"/>
                  </a:cubicBezTo>
                  <a:cubicBezTo>
                    <a:pt x="121" y="1082"/>
                    <a:pt x="66" y="1002"/>
                    <a:pt x="40" y="889"/>
                  </a:cubicBezTo>
                  <a:cubicBezTo>
                    <a:pt x="14" y="776"/>
                    <a:pt x="0" y="570"/>
                    <a:pt x="19" y="431"/>
                  </a:cubicBezTo>
                  <a:cubicBezTo>
                    <a:pt x="38" y="292"/>
                    <a:pt x="100" y="112"/>
                    <a:pt x="156" y="56"/>
                  </a:cubicBezTo>
                  <a:cubicBezTo>
                    <a:pt x="212" y="0"/>
                    <a:pt x="314" y="87"/>
                    <a:pt x="355" y="95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49" name="Freeform 49">
              <a:extLst>
                <a:ext uri="{FF2B5EF4-FFF2-40B4-BE49-F238E27FC236}">
                  <a16:creationId xmlns:a16="http://schemas.microsoft.com/office/drawing/2014/main" id="{34A2922B-B0F4-4CB1-92A7-B5110ED5D107}"/>
                </a:ext>
              </a:extLst>
            </p:cNvPr>
            <p:cNvSpPr>
              <a:spLocks/>
            </p:cNvSpPr>
            <p:nvPr/>
          </p:nvSpPr>
          <p:spPr bwMode="ltGray">
            <a:xfrm>
              <a:off x="2915" y="1634"/>
              <a:ext cx="973" cy="2782"/>
            </a:xfrm>
            <a:custGeom>
              <a:avLst/>
              <a:gdLst>
                <a:gd name="T0" fmla="*/ 253 w 973"/>
                <a:gd name="T1" fmla="*/ 2596 h 2782"/>
                <a:gd name="T2" fmla="*/ 50 w 973"/>
                <a:gd name="T3" fmla="*/ 2546 h 2782"/>
                <a:gd name="T4" fmla="*/ 50 w 973"/>
                <a:gd name="T5" fmla="*/ 1181 h 2782"/>
                <a:gd name="T6" fmla="*/ 349 w 973"/>
                <a:gd name="T7" fmla="*/ 148 h 2782"/>
                <a:gd name="T8" fmla="*/ 973 w 973"/>
                <a:gd name="T9" fmla="*/ 292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2782">
                  <a:moveTo>
                    <a:pt x="253" y="2596"/>
                  </a:moveTo>
                  <a:cubicBezTo>
                    <a:pt x="219" y="2588"/>
                    <a:pt x="84" y="2782"/>
                    <a:pt x="50" y="2546"/>
                  </a:cubicBezTo>
                  <a:cubicBezTo>
                    <a:pt x="16" y="2310"/>
                    <a:pt x="0" y="1581"/>
                    <a:pt x="50" y="1181"/>
                  </a:cubicBezTo>
                  <a:cubicBezTo>
                    <a:pt x="100" y="781"/>
                    <a:pt x="195" y="296"/>
                    <a:pt x="349" y="148"/>
                  </a:cubicBezTo>
                  <a:cubicBezTo>
                    <a:pt x="503" y="0"/>
                    <a:pt x="737" y="68"/>
                    <a:pt x="973" y="2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1250" name="Text Box 50">
              <a:extLst>
                <a:ext uri="{FF2B5EF4-FFF2-40B4-BE49-F238E27FC236}">
                  <a16:creationId xmlns:a16="http://schemas.microsoft.com/office/drawing/2014/main" id="{719BFB96-CEC6-464D-A0CB-C728C50B92D7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288" y="1057"/>
              <a:ext cx="864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zh-CN" altLang="zh-CN" sz="2000" baseline="0"/>
            </a:p>
          </p:txBody>
        </p:sp>
        <p:sp>
          <p:nvSpPr>
            <p:cNvPr id="691251" name="Text Box 51">
              <a:extLst>
                <a:ext uri="{FF2B5EF4-FFF2-40B4-BE49-F238E27FC236}">
                  <a16:creationId xmlns:a16="http://schemas.microsoft.com/office/drawing/2014/main" id="{99667232-8EC1-46BE-958C-5E7983AF0C2B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3861" y="1785"/>
              <a:ext cx="1083" cy="3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latin typeface="Times New Roman" panose="02020603050405020304" pitchFamily="18" charset="0"/>
                </a:rPr>
                <a:t>4 </a:t>
              </a:r>
              <a:r>
                <a:rPr lang="en-US" altLang="zh-CN" sz="2000" baseline="0">
                  <a:latin typeface="Times New Roman" panose="02020603050405020304" pitchFamily="18" charset="0"/>
                </a:rPr>
                <a:t>:= 4 * j</a:t>
              </a:r>
            </a:p>
          </p:txBody>
        </p:sp>
        <p:sp>
          <p:nvSpPr>
            <p:cNvPr id="691252" name="Text Box 52">
              <a:extLst>
                <a:ext uri="{FF2B5EF4-FFF2-40B4-BE49-F238E27FC236}">
                  <a16:creationId xmlns:a16="http://schemas.microsoft.com/office/drawing/2014/main" id="{B778EC2E-B63C-488A-BC80-F2DAFF29568F}"/>
                </a:ext>
              </a:extLst>
            </p:cNvPr>
            <p:cNvSpPr txBox="1">
              <a:spLocks noChangeArrowheads="1"/>
            </p:cNvSpPr>
            <p:nvPr/>
          </p:nvSpPr>
          <p:spPr bwMode="ltGray">
            <a:xfrm>
              <a:off x="2640" y="960"/>
              <a:ext cx="1104" cy="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F0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j</a:t>
              </a:r>
              <a: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和</a:t>
              </a:r>
              <a:r>
                <a:rPr lang="en-US" altLang="zh-CN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</a:rPr>
                <a:t>4</a:t>
              </a:r>
              <a: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的改变</a:t>
              </a:r>
              <a:b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</a:br>
              <a: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是“同步”的</a:t>
              </a:r>
              <a:b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</a:br>
              <a:r>
                <a:rPr lang="zh-CN" altLang="en-US" sz="2000" baseline="0">
                  <a:solidFill>
                    <a:srgbClr val="FF3300"/>
                  </a:solidFill>
                  <a:latin typeface="Times New Roman" panose="02020603050405020304" pitchFamily="18" charset="0"/>
                </a:rPr>
                <a:t>归纳变量</a:t>
              </a:r>
            </a:p>
          </p:txBody>
        </p:sp>
        <p:sp>
          <p:nvSpPr>
            <p:cNvPr id="691253" name="Line 53">
              <a:extLst>
                <a:ext uri="{FF2B5EF4-FFF2-40B4-BE49-F238E27FC236}">
                  <a16:creationId xmlns:a16="http://schemas.microsoft.com/office/drawing/2014/main" id="{F7DA2D87-7519-4233-8B44-977212AE22F5}"/>
                </a:ext>
              </a:extLst>
            </p:cNvPr>
            <p:cNvSpPr>
              <a:spLocks noChangeShapeType="1"/>
            </p:cNvSpPr>
            <p:nvPr/>
          </p:nvSpPr>
          <p:spPr bwMode="ltGray">
            <a:xfrm flipH="1">
              <a:off x="1883" y="1680"/>
              <a:ext cx="1189" cy="1067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>
            <a:extLst>
              <a:ext uri="{FF2B5EF4-FFF2-40B4-BE49-F238E27FC236}">
                <a16:creationId xmlns:a16="http://schemas.microsoft.com/office/drawing/2014/main" id="{F46E5FB8-8E2C-4F74-8077-8A46A8824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  </a:t>
            </a:r>
            <a:r>
              <a:rPr lang="zh-CN" altLang="en-US"/>
              <a:t>删除归纳变量</a:t>
            </a:r>
          </a:p>
        </p:txBody>
      </p:sp>
      <p:sp>
        <p:nvSpPr>
          <p:cNvPr id="693251" name="Text Box 3">
            <a:extLst>
              <a:ext uri="{FF2B5EF4-FFF2-40B4-BE49-F238E27FC236}">
                <a16:creationId xmlns:a16="http://schemas.microsoft.com/office/drawing/2014/main" id="{3828FE6B-806B-46C9-83FC-2976CC8B24C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638300" y="1295400"/>
            <a:ext cx="1676400" cy="2081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 := m – 1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j := n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n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v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i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4 * j</a:t>
            </a:r>
          </a:p>
        </p:txBody>
      </p:sp>
      <p:sp>
        <p:nvSpPr>
          <p:cNvPr id="693252" name="Text Box 4">
            <a:extLst>
              <a:ext uri="{FF2B5EF4-FFF2-40B4-BE49-F238E27FC236}">
                <a16:creationId xmlns:a16="http://schemas.microsoft.com/office/drawing/2014/main" id="{B63AD567-C1E8-491A-B255-4750EC1ED35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447800" y="3619500"/>
            <a:ext cx="21336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:= 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+ 4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r>
              <a:rPr lang="en-US" altLang="zh-CN" sz="2000" baseline="0">
                <a:latin typeface="Times New Roman" panose="02020603050405020304" pitchFamily="18" charset="0"/>
              </a:rPr>
              <a:t> &lt; v 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3" name="Text Box 5">
            <a:extLst>
              <a:ext uri="{FF2B5EF4-FFF2-40B4-BE49-F238E27FC236}">
                <a16:creationId xmlns:a16="http://schemas.microsoft.com/office/drawing/2014/main" id="{618A3ADC-28C0-42D2-83F9-5CE72D9FF08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181600" y="2819400"/>
            <a:ext cx="21336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:= 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- 4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r>
              <a:rPr lang="en-US" altLang="zh-CN" sz="2000" baseline="0">
                <a:latin typeface="Times New Roman" panose="02020603050405020304" pitchFamily="18" charset="0"/>
              </a:rPr>
              <a:t> &gt; v goto 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4" name="Text Box 6">
            <a:extLst>
              <a:ext uri="{FF2B5EF4-FFF2-40B4-BE49-F238E27FC236}">
                <a16:creationId xmlns:a16="http://schemas.microsoft.com/office/drawing/2014/main" id="{CDA4A26D-EA4C-48EC-B904-C94A7FF6E9E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409700" y="5003800"/>
            <a:ext cx="21336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if 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 &gt;= 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 goto 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5" name="Text Box 7">
            <a:extLst>
              <a:ext uri="{FF2B5EF4-FFF2-40B4-BE49-F238E27FC236}">
                <a16:creationId xmlns:a16="http://schemas.microsoft.com/office/drawing/2014/main" id="{C6A41B83-8C6C-499B-B571-53843BF25F2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" y="5715000"/>
            <a:ext cx="17526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goto 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6" name="Text Box 8">
            <a:extLst>
              <a:ext uri="{FF2B5EF4-FFF2-40B4-BE49-F238E27FC236}">
                <a16:creationId xmlns:a16="http://schemas.microsoft.com/office/drawing/2014/main" id="{ED165B42-1DB2-4BA1-8D29-A1C75CBED4C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590800" y="5715000"/>
            <a:ext cx="17526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r>
              <a:rPr lang="en-US" altLang="zh-CN" sz="2000" baseline="0">
                <a:latin typeface="Times New Roman" panose="02020603050405020304" pitchFamily="18" charset="0"/>
              </a:rPr>
              <a:t> := 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</a:t>
            </a: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14</a:t>
            </a:r>
            <a:endParaRPr lang="en-US" altLang="zh-CN" sz="2000" baseline="0">
              <a:latin typeface="Times New Roman" panose="02020603050405020304" pitchFamily="18" charset="0"/>
            </a:endParaRPr>
          </a:p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a[t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r>
              <a:rPr lang="en-US" altLang="zh-CN" sz="2000" baseline="0">
                <a:latin typeface="Times New Roman" panose="02020603050405020304" pitchFamily="18" charset="0"/>
              </a:rPr>
              <a:t>] := t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57" name="Line 9">
            <a:extLst>
              <a:ext uri="{FF2B5EF4-FFF2-40B4-BE49-F238E27FC236}">
                <a16:creationId xmlns:a16="http://schemas.microsoft.com/office/drawing/2014/main" id="{D75BAE9F-5105-4069-984B-D0EACC4BAC9E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295400" y="5410200"/>
            <a:ext cx="76200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58" name="Line 10">
            <a:extLst>
              <a:ext uri="{FF2B5EF4-FFF2-40B4-BE49-F238E27FC236}">
                <a16:creationId xmlns:a16="http://schemas.microsoft.com/office/drawing/2014/main" id="{3004A9C9-B2AB-4957-B64B-755813D267E1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819400" y="5410200"/>
            <a:ext cx="83820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59" name="Text Box 11">
            <a:extLst>
              <a:ext uri="{FF2B5EF4-FFF2-40B4-BE49-F238E27FC236}">
                <a16:creationId xmlns:a16="http://schemas.microsoft.com/office/drawing/2014/main" id="{A3DA6260-AECF-4AE2-9CF6-EA93243C94C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276600" y="13716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1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0" name="Text Box 12">
            <a:extLst>
              <a:ext uri="{FF2B5EF4-FFF2-40B4-BE49-F238E27FC236}">
                <a16:creationId xmlns:a16="http://schemas.microsoft.com/office/drawing/2014/main" id="{A738678F-C37F-44AC-B811-561F62F977E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36290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2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1" name="Text Box 13">
            <a:extLst>
              <a:ext uri="{FF2B5EF4-FFF2-40B4-BE49-F238E27FC236}">
                <a16:creationId xmlns:a16="http://schemas.microsoft.com/office/drawing/2014/main" id="{BFF4E2C2-FD35-44CD-9AA7-3B453B46DA2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315200" y="28194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3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2" name="Text Box 14">
            <a:extLst>
              <a:ext uri="{FF2B5EF4-FFF2-40B4-BE49-F238E27FC236}">
                <a16:creationId xmlns:a16="http://schemas.microsoft.com/office/drawing/2014/main" id="{35E572F7-963D-4BCA-8D4A-E710FBADBAE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581400" y="495300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4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3" name="Text Box 15">
            <a:extLst>
              <a:ext uri="{FF2B5EF4-FFF2-40B4-BE49-F238E27FC236}">
                <a16:creationId xmlns:a16="http://schemas.microsoft.com/office/drawing/2014/main" id="{09415665-C42A-44EC-9D17-6F219B35FA5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33400" y="5334000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5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4" name="Text Box 16">
            <a:extLst>
              <a:ext uri="{FF2B5EF4-FFF2-40B4-BE49-F238E27FC236}">
                <a16:creationId xmlns:a16="http://schemas.microsoft.com/office/drawing/2014/main" id="{EBAD6A89-E536-47CB-B8D1-8E7548A1D92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962400" y="5378450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10000"/>
              </a:spcBef>
            </a:pPr>
            <a:r>
              <a:rPr lang="en-US" altLang="zh-CN" sz="2000" baseline="0">
                <a:latin typeface="Times New Roman" panose="02020603050405020304" pitchFamily="18" charset="0"/>
              </a:rPr>
              <a:t>B</a:t>
            </a:r>
            <a:r>
              <a:rPr lang="en-US" altLang="zh-CN" sz="2000">
                <a:latin typeface="Times New Roman" panose="02020603050405020304" pitchFamily="18" charset="0"/>
              </a:rPr>
              <a:t>6</a:t>
            </a:r>
            <a:endParaRPr lang="en-US" altLang="zh-CN" sz="2000" baseline="0">
              <a:latin typeface="Times New Roman" panose="02020603050405020304" pitchFamily="18" charset="0"/>
            </a:endParaRPr>
          </a:p>
        </p:txBody>
      </p:sp>
      <p:sp>
        <p:nvSpPr>
          <p:cNvPr id="693265" name="Line 17">
            <a:extLst>
              <a:ext uri="{FF2B5EF4-FFF2-40B4-BE49-F238E27FC236}">
                <a16:creationId xmlns:a16="http://schemas.microsoft.com/office/drawing/2014/main" id="{F7840845-C494-4C5A-A5FE-18CBF853DA4B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438400" y="33813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68" name="Freeform 20">
            <a:extLst>
              <a:ext uri="{FF2B5EF4-FFF2-40B4-BE49-F238E27FC236}">
                <a16:creationId xmlns:a16="http://schemas.microsoft.com/office/drawing/2014/main" id="{E5A8C9ED-4FFF-4831-94C9-85BCF3E1A9B1}"/>
              </a:ext>
            </a:extLst>
          </p:cNvPr>
          <p:cNvSpPr>
            <a:spLocks/>
          </p:cNvSpPr>
          <p:nvPr/>
        </p:nvSpPr>
        <p:spPr bwMode="ltGray">
          <a:xfrm>
            <a:off x="936625" y="3498850"/>
            <a:ext cx="512763" cy="1336675"/>
          </a:xfrm>
          <a:custGeom>
            <a:avLst/>
            <a:gdLst>
              <a:gd name="T0" fmla="*/ 314 w 323"/>
              <a:gd name="T1" fmla="*/ 756 h 842"/>
              <a:gd name="T2" fmla="*/ 128 w 323"/>
              <a:gd name="T3" fmla="*/ 818 h 842"/>
              <a:gd name="T4" fmla="*/ 30 w 323"/>
              <a:gd name="T5" fmla="*/ 614 h 842"/>
              <a:gd name="T6" fmla="*/ 13 w 323"/>
              <a:gd name="T7" fmla="*/ 366 h 842"/>
              <a:gd name="T8" fmla="*/ 110 w 323"/>
              <a:gd name="T9" fmla="*/ 47 h 842"/>
              <a:gd name="T10" fmla="*/ 323 w 323"/>
              <a:gd name="T11" fmla="*/ 8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3" h="842">
                <a:moveTo>
                  <a:pt x="314" y="756"/>
                </a:moveTo>
                <a:cubicBezTo>
                  <a:pt x="283" y="766"/>
                  <a:pt x="175" y="842"/>
                  <a:pt x="128" y="818"/>
                </a:cubicBezTo>
                <a:cubicBezTo>
                  <a:pt x="81" y="794"/>
                  <a:pt x="49" y="689"/>
                  <a:pt x="30" y="614"/>
                </a:cubicBezTo>
                <a:cubicBezTo>
                  <a:pt x="11" y="539"/>
                  <a:pt x="0" y="460"/>
                  <a:pt x="13" y="366"/>
                </a:cubicBezTo>
                <a:cubicBezTo>
                  <a:pt x="26" y="272"/>
                  <a:pt x="58" y="94"/>
                  <a:pt x="110" y="47"/>
                </a:cubicBezTo>
                <a:cubicBezTo>
                  <a:pt x="162" y="0"/>
                  <a:pt x="279" y="75"/>
                  <a:pt x="323" y="8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69" name="Freeform 21">
            <a:extLst>
              <a:ext uri="{FF2B5EF4-FFF2-40B4-BE49-F238E27FC236}">
                <a16:creationId xmlns:a16="http://schemas.microsoft.com/office/drawing/2014/main" id="{938F7F0C-5888-48E6-90A3-AD1E4DB1DF43}"/>
              </a:ext>
            </a:extLst>
          </p:cNvPr>
          <p:cNvSpPr>
            <a:spLocks/>
          </p:cNvSpPr>
          <p:nvPr/>
        </p:nvSpPr>
        <p:spPr bwMode="ltGray">
          <a:xfrm>
            <a:off x="131763" y="2584450"/>
            <a:ext cx="1544637" cy="4416425"/>
          </a:xfrm>
          <a:custGeom>
            <a:avLst/>
            <a:gdLst>
              <a:gd name="T0" fmla="*/ 253 w 973"/>
              <a:gd name="T1" fmla="*/ 2596 h 2782"/>
              <a:gd name="T2" fmla="*/ 50 w 973"/>
              <a:gd name="T3" fmla="*/ 2546 h 2782"/>
              <a:gd name="T4" fmla="*/ 50 w 973"/>
              <a:gd name="T5" fmla="*/ 1181 h 2782"/>
              <a:gd name="T6" fmla="*/ 349 w 973"/>
              <a:gd name="T7" fmla="*/ 148 h 2782"/>
              <a:gd name="T8" fmla="*/ 973 w 973"/>
              <a:gd name="T9" fmla="*/ 292 h 2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3" h="2782">
                <a:moveTo>
                  <a:pt x="253" y="2596"/>
                </a:moveTo>
                <a:cubicBezTo>
                  <a:pt x="219" y="2588"/>
                  <a:pt x="84" y="2782"/>
                  <a:pt x="50" y="2546"/>
                </a:cubicBezTo>
                <a:cubicBezTo>
                  <a:pt x="16" y="2310"/>
                  <a:pt x="0" y="1581"/>
                  <a:pt x="50" y="1181"/>
                </a:cubicBezTo>
                <a:cubicBezTo>
                  <a:pt x="100" y="781"/>
                  <a:pt x="195" y="296"/>
                  <a:pt x="349" y="148"/>
                </a:cubicBezTo>
                <a:cubicBezTo>
                  <a:pt x="503" y="0"/>
                  <a:pt x="737" y="68"/>
                  <a:pt x="973" y="29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91" name="Text Box 43">
            <a:extLst>
              <a:ext uri="{FF2B5EF4-FFF2-40B4-BE49-F238E27FC236}">
                <a16:creationId xmlns:a16="http://schemas.microsoft.com/office/drawing/2014/main" id="{E99CCF31-29DE-4D8D-8728-E4999840C5E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876800" y="5029200"/>
            <a:ext cx="175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 &gt;= t</a:t>
            </a:r>
            <a:r>
              <a:rPr lang="en-US" altLang="zh-CN">
                <a:solidFill>
                  <a:srgbClr val="FF33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与</a:t>
            </a:r>
            <a:b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</a:b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i &gt;= j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等价</a:t>
            </a:r>
          </a:p>
        </p:txBody>
      </p:sp>
      <p:sp>
        <p:nvSpPr>
          <p:cNvPr id="693292" name="Line 44">
            <a:extLst>
              <a:ext uri="{FF2B5EF4-FFF2-40B4-BE49-F238E27FC236}">
                <a16:creationId xmlns:a16="http://schemas.microsoft.com/office/drawing/2014/main" id="{AF2C902D-B89C-44FE-A073-8286FF02745F}"/>
              </a:ext>
            </a:extLst>
          </p:cNvPr>
          <p:cNvSpPr>
            <a:spLocks noChangeShapeType="1"/>
          </p:cNvSpPr>
          <p:nvPr/>
        </p:nvSpPr>
        <p:spPr bwMode="ltGray">
          <a:xfrm flipH="1" flipV="1">
            <a:off x="2514600" y="5334000"/>
            <a:ext cx="2590800" cy="2286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93" name="Freeform 45">
            <a:extLst>
              <a:ext uri="{FF2B5EF4-FFF2-40B4-BE49-F238E27FC236}">
                <a16:creationId xmlns:a16="http://schemas.microsoft.com/office/drawing/2014/main" id="{36ECD2C8-3EA5-4928-90BD-2A5C704AA52B}"/>
              </a:ext>
            </a:extLst>
          </p:cNvPr>
          <p:cNvSpPr>
            <a:spLocks/>
          </p:cNvSpPr>
          <p:nvPr/>
        </p:nvSpPr>
        <p:spPr bwMode="ltGray">
          <a:xfrm>
            <a:off x="3263900" y="2397125"/>
            <a:ext cx="2208213" cy="2495550"/>
          </a:xfrm>
          <a:custGeom>
            <a:avLst/>
            <a:gdLst>
              <a:gd name="T0" fmla="*/ 0 w 1391"/>
              <a:gd name="T1" fmla="*/ 1450 h 1572"/>
              <a:gd name="T2" fmla="*/ 532 w 1391"/>
              <a:gd name="T3" fmla="*/ 1361 h 1572"/>
              <a:gd name="T4" fmla="*/ 851 w 1391"/>
              <a:gd name="T5" fmla="*/ 183 h 1572"/>
              <a:gd name="T6" fmla="*/ 1391 w 1391"/>
              <a:gd name="T7" fmla="*/ 262 h 1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1" h="1572">
                <a:moveTo>
                  <a:pt x="0" y="1450"/>
                </a:moveTo>
                <a:cubicBezTo>
                  <a:pt x="89" y="1434"/>
                  <a:pt x="390" y="1572"/>
                  <a:pt x="532" y="1361"/>
                </a:cubicBezTo>
                <a:cubicBezTo>
                  <a:pt x="674" y="1150"/>
                  <a:pt x="708" y="366"/>
                  <a:pt x="851" y="183"/>
                </a:cubicBezTo>
                <a:cubicBezTo>
                  <a:pt x="994" y="0"/>
                  <a:pt x="1279" y="246"/>
                  <a:pt x="1391" y="26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3294" name="Freeform 46">
            <a:extLst>
              <a:ext uri="{FF2B5EF4-FFF2-40B4-BE49-F238E27FC236}">
                <a16:creationId xmlns:a16="http://schemas.microsoft.com/office/drawing/2014/main" id="{32951C8C-AE38-49E2-BD66-DF68E44A640D}"/>
              </a:ext>
            </a:extLst>
          </p:cNvPr>
          <p:cNvSpPr>
            <a:spLocks/>
          </p:cNvSpPr>
          <p:nvPr/>
        </p:nvSpPr>
        <p:spPr bwMode="ltGray">
          <a:xfrm>
            <a:off x="2514600" y="3886200"/>
            <a:ext cx="3733800" cy="1143000"/>
          </a:xfrm>
          <a:custGeom>
            <a:avLst/>
            <a:gdLst>
              <a:gd name="T0" fmla="*/ 2352 w 2352"/>
              <a:gd name="T1" fmla="*/ 0 h 720"/>
              <a:gd name="T2" fmla="*/ 1248 w 2352"/>
              <a:gd name="T3" fmla="*/ 528 h 720"/>
              <a:gd name="T4" fmla="*/ 480 w 2352"/>
              <a:gd name="T5" fmla="*/ 576 h 720"/>
              <a:gd name="T6" fmla="*/ 0 w 2352"/>
              <a:gd name="T7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52" h="720">
                <a:moveTo>
                  <a:pt x="2352" y="0"/>
                </a:moveTo>
                <a:cubicBezTo>
                  <a:pt x="1956" y="216"/>
                  <a:pt x="1560" y="432"/>
                  <a:pt x="1248" y="528"/>
                </a:cubicBezTo>
                <a:cubicBezTo>
                  <a:pt x="936" y="624"/>
                  <a:pt x="688" y="544"/>
                  <a:pt x="480" y="576"/>
                </a:cubicBezTo>
                <a:cubicBezTo>
                  <a:pt x="272" y="608"/>
                  <a:pt x="136" y="664"/>
                  <a:pt x="0" y="72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>
            <a:extLst>
              <a:ext uri="{FF2B5EF4-FFF2-40B4-BE49-F238E27FC236}">
                <a16:creationId xmlns:a16="http://schemas.microsoft.com/office/drawing/2014/main" id="{40FE61FB-673C-413E-81D5-623D84644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10.3 </a:t>
            </a:r>
            <a:r>
              <a:rPr lang="zh-CN" altLang="en-US"/>
              <a:t>基本块的优化</a:t>
            </a:r>
          </a:p>
        </p:txBody>
      </p:sp>
      <p:sp>
        <p:nvSpPr>
          <p:cNvPr id="694275" name="Rectangle 3">
            <a:extLst>
              <a:ext uri="{FF2B5EF4-FFF2-40B4-BE49-F238E27FC236}">
                <a16:creationId xmlns:a16="http://schemas.microsoft.com/office/drawing/2014/main" id="{C49BF180-64E5-4520-B94D-21F6FC50CA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10.5</a:t>
            </a:r>
            <a:r>
              <a:rPr lang="zh-CN" altLang="en-US"/>
              <a:t>：基本块的</a:t>
            </a:r>
            <a:r>
              <a:rPr lang="en-US" altLang="zh-CN"/>
              <a:t>dag</a:t>
            </a:r>
            <a:r>
              <a:rPr lang="zh-CN" altLang="en-US"/>
              <a:t>表示</a:t>
            </a:r>
          </a:p>
        </p:txBody>
      </p:sp>
      <p:pic>
        <p:nvPicPr>
          <p:cNvPr id="694276" name="Picture 4" descr="C:\Documents and Settings\Administrator\My Documents\wg\编译原理\jiangyi\figures\10\dag.gif">
            <a:extLst>
              <a:ext uri="{FF2B5EF4-FFF2-40B4-BE49-F238E27FC236}">
                <a16:creationId xmlns:a16="http://schemas.microsoft.com/office/drawing/2014/main" id="{00FAAE11-C5FD-4EB8-A7CF-1A3A1282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3487738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4277" name="Text Box 5">
            <a:extLst>
              <a:ext uri="{FF2B5EF4-FFF2-40B4-BE49-F238E27FC236}">
                <a16:creationId xmlns:a16="http://schemas.microsoft.com/office/drawing/2014/main" id="{977F8C2C-0C24-4729-AB79-6018FE5979C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990600" y="2057400"/>
            <a:ext cx="2514600" cy="1680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 := b + c</a:t>
            </a: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b := a – d</a:t>
            </a: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c := b + c</a:t>
            </a: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 : = a - d</a:t>
            </a:r>
          </a:p>
        </p:txBody>
      </p:sp>
      <p:sp>
        <p:nvSpPr>
          <p:cNvPr id="694278" name="Text Box 6">
            <a:extLst>
              <a:ext uri="{FF2B5EF4-FFF2-40B4-BE49-F238E27FC236}">
                <a16:creationId xmlns:a16="http://schemas.microsoft.com/office/drawing/2014/main" id="{5CF8385B-F62C-4B45-B16D-01141667459F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990600" y="4724400"/>
            <a:ext cx="2514600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a := b + c</a:t>
            </a: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d := a – d</a:t>
            </a:r>
          </a:p>
          <a:p>
            <a:pPr algn="ctr">
              <a:spcBef>
                <a:spcPct val="10000"/>
              </a:spcBef>
            </a:pPr>
            <a:r>
              <a:rPr lang="en-US" altLang="zh-CN" baseline="0">
                <a:latin typeface="Times New Roman" panose="02020603050405020304" pitchFamily="18" charset="0"/>
              </a:rPr>
              <a:t>c := d + c</a:t>
            </a:r>
          </a:p>
        </p:txBody>
      </p:sp>
      <p:sp>
        <p:nvSpPr>
          <p:cNvPr id="694279" name="AutoShape 7">
            <a:extLst>
              <a:ext uri="{FF2B5EF4-FFF2-40B4-BE49-F238E27FC236}">
                <a16:creationId xmlns:a16="http://schemas.microsoft.com/office/drawing/2014/main" id="{252D12A1-5AF5-4CEA-B09E-5C8B31D5434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981200" y="3810000"/>
            <a:ext cx="457200" cy="6858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4280" name="Text Box 8">
            <a:extLst>
              <a:ext uri="{FF2B5EF4-FFF2-40B4-BE49-F238E27FC236}">
                <a16:creationId xmlns:a16="http://schemas.microsoft.com/office/drawing/2014/main" id="{41ED2963-12D0-4F65-BDB0-422D8BE0B34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286000" y="38862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若</a:t>
            </a:r>
            <a:r>
              <a:rPr lang="en-US" altLang="zh-CN" baseline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baseline="0">
                <a:solidFill>
                  <a:srgbClr val="FF3300"/>
                </a:solidFill>
                <a:latin typeface="Times New Roman" panose="02020603050405020304" pitchFamily="18" charset="0"/>
              </a:rPr>
              <a:t>不活跃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>
            <a:extLst>
              <a:ext uri="{FF2B5EF4-FFF2-40B4-BE49-F238E27FC236}">
                <a16:creationId xmlns:a16="http://schemas.microsoft.com/office/drawing/2014/main" id="{865C25B1-1267-4CDB-825E-A547F64C6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dag</a:t>
            </a:r>
            <a:r>
              <a:rPr lang="zh-CN" altLang="en-US"/>
              <a:t>的局限</a:t>
            </a:r>
          </a:p>
        </p:txBody>
      </p:sp>
      <p:sp>
        <p:nvSpPr>
          <p:cNvPr id="695299" name="Rectangle 3">
            <a:extLst>
              <a:ext uri="{FF2B5EF4-FFF2-40B4-BE49-F238E27FC236}">
                <a16:creationId xmlns:a16="http://schemas.microsoft.com/office/drawing/2014/main" id="{713C056E-5E0B-445B-8B41-EA4BAC396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语句</a:t>
            </a:r>
            <a:r>
              <a:rPr lang="en-US" altLang="zh-CN"/>
              <a:t>1</a:t>
            </a:r>
            <a:r>
              <a:rPr lang="zh-CN" altLang="en-US"/>
              <a:t>和语句</a:t>
            </a:r>
            <a:r>
              <a:rPr lang="en-US" altLang="zh-CN"/>
              <a:t>4</a:t>
            </a:r>
            <a:r>
              <a:rPr lang="zh-CN" altLang="en-US"/>
              <a:t>的等价性无法发现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a := b + c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b := b – 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c := c + 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d := b + c</a:t>
            </a:r>
          </a:p>
        </p:txBody>
      </p:sp>
      <p:pic>
        <p:nvPicPr>
          <p:cNvPr id="695300" name="Picture 4" descr="C:\Documents and Settings\Administrator\My Documents\wg\编译原理\jiangyi\figures\10\dag1.gif">
            <a:extLst>
              <a:ext uri="{FF2B5EF4-FFF2-40B4-BE49-F238E27FC236}">
                <a16:creationId xmlns:a16="http://schemas.microsoft.com/office/drawing/2014/main" id="{7333CDDE-A2C2-4CBB-B810-96527501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362200"/>
            <a:ext cx="4175125" cy="2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>
            <a:extLst>
              <a:ext uri="{FF2B5EF4-FFF2-40B4-BE49-F238E27FC236}">
                <a16:creationId xmlns:a16="http://schemas.microsoft.com/office/drawing/2014/main" id="{081130E9-12B7-474A-8010-EFC300293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利用代数恒等进行优化</a:t>
            </a:r>
          </a:p>
        </p:txBody>
      </p:sp>
      <p:sp>
        <p:nvSpPr>
          <p:cNvPr id="696323" name="Rectangle 3">
            <a:extLst>
              <a:ext uri="{FF2B5EF4-FFF2-40B4-BE49-F238E27FC236}">
                <a16:creationId xmlns:a16="http://schemas.microsoft.com/office/drawing/2014/main" id="{C154C5CC-085D-4A75-A2F3-90E55CC363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代数恒等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x + 0 = 0 + x = x	x – 0 = x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x * 1 = 1 * x = x	x / 1 = x</a:t>
            </a:r>
          </a:p>
          <a:p>
            <a:r>
              <a:rPr lang="zh-CN" altLang="en-US"/>
              <a:t>降低强度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x ** 2 = x * x		2.0 * x = x + x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x / 2 = x * 0.5</a:t>
            </a:r>
          </a:p>
          <a:p>
            <a:r>
              <a:rPr lang="zh-CN" altLang="en-US"/>
              <a:t>常量合并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2 * 3.14 </a:t>
            </a:r>
            <a:r>
              <a:rPr lang="en-US" altLang="zh-CN">
                <a:sym typeface="Wingdings" panose="05000000000000000000" pitchFamily="2" charset="2"/>
              </a:rPr>
              <a:t> 6.28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>
            <a:extLst>
              <a:ext uri="{FF2B5EF4-FFF2-40B4-BE49-F238E27FC236}">
                <a16:creationId xmlns:a16="http://schemas.microsoft.com/office/drawing/2014/main" id="{3419EFF6-D8BB-4BE8-858E-66F2682189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dag</a:t>
            </a:r>
            <a:r>
              <a:rPr lang="zh-CN" altLang="en-US"/>
              <a:t>辅助代数优化</a:t>
            </a:r>
          </a:p>
        </p:txBody>
      </p:sp>
      <p:sp>
        <p:nvSpPr>
          <p:cNvPr id="697347" name="Rectangle 3">
            <a:extLst>
              <a:ext uri="{FF2B5EF4-FFF2-40B4-BE49-F238E27FC236}">
                <a16:creationId xmlns:a16="http://schemas.microsoft.com/office/drawing/2014/main" id="{B2B11F8C-CD6E-4302-B140-A85E97ED57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x * y = y * x</a:t>
            </a:r>
            <a:r>
              <a:rPr lang="zh-CN" altLang="en-US"/>
              <a:t>：在</a:t>
            </a:r>
            <a:r>
              <a:rPr lang="en-US" altLang="zh-CN"/>
              <a:t>dag</a:t>
            </a:r>
            <a:r>
              <a:rPr lang="zh-CN" altLang="en-US"/>
              <a:t>节点创建中进行额外检查</a:t>
            </a:r>
          </a:p>
          <a:p>
            <a:r>
              <a:rPr lang="en-US" altLang="zh-CN"/>
              <a:t>x &gt; y —— x – y </a:t>
            </a:r>
            <a:r>
              <a:rPr lang="zh-CN" altLang="en-US"/>
              <a:t>结合 标志寄存器检测</a:t>
            </a:r>
          </a:p>
          <a:p>
            <a:r>
              <a:rPr lang="zh-CN" altLang="en-US"/>
              <a:t>结合率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/>
              <a:t>a := b + c		e := c + d + b	</a:t>
            </a:r>
            <a:r>
              <a:rPr lang="en-US" altLang="zh-CN">
                <a:sym typeface="Wingdings" panose="05000000000000000000" pitchFamily="2" charset="2"/>
              </a:rPr>
              <a:t>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>
                <a:sym typeface="Wingdings" panose="05000000000000000000" pitchFamily="2" charset="2"/>
              </a:rPr>
              <a:t>a := b + c    t := c + d    e := t + b	</a:t>
            </a:r>
            <a:r>
              <a:rPr lang="zh-CN" altLang="en-US">
                <a:sym typeface="Wingdings" panose="05000000000000000000" pitchFamily="2" charset="2"/>
              </a:rPr>
              <a:t>优化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>
                <a:sym typeface="Wingdings" panose="05000000000000000000" pitchFamily="2" charset="2"/>
              </a:rPr>
              <a:t>a := b + c    e := a + d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>
            <a:extLst>
              <a:ext uri="{FF2B5EF4-FFF2-40B4-BE49-F238E27FC236}">
                <a16:creationId xmlns:a16="http://schemas.microsoft.com/office/drawing/2014/main" id="{9643E9D6-14FB-4AC3-A53A-20B90217C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  </a:t>
            </a:r>
            <a:r>
              <a:rPr lang="zh-CN" altLang="en-US"/>
              <a:t>引言</a:t>
            </a:r>
          </a:p>
        </p:txBody>
      </p:sp>
      <p:sp>
        <p:nvSpPr>
          <p:cNvPr id="679939" name="Rectangle 3">
            <a:extLst>
              <a:ext uri="{FF2B5EF4-FFF2-40B4-BE49-F238E27FC236}">
                <a16:creationId xmlns:a16="http://schemas.microsoft.com/office/drawing/2014/main" id="{2D5D856D-D7FA-4AB6-A6DB-59E877585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10.1.1  </a:t>
            </a:r>
            <a:r>
              <a:rPr lang="zh-CN" altLang="en-US"/>
              <a:t>代码改进变换的标准</a:t>
            </a:r>
          </a:p>
          <a:p>
            <a:pPr lvl="1"/>
            <a:r>
              <a:rPr lang="zh-CN" altLang="en-US"/>
              <a:t>意义保持不变</a:t>
            </a:r>
          </a:p>
          <a:p>
            <a:pPr lvl="1"/>
            <a:r>
              <a:rPr lang="zh-CN" altLang="en-US"/>
              <a:t>提高速度，减小大小</a:t>
            </a:r>
          </a:p>
          <a:p>
            <a:pPr lvl="1"/>
            <a:r>
              <a:rPr lang="zh-CN" altLang="en-US"/>
              <a:t>代价适中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380" name="Picture 12" descr="C:\Documents and Settings\Administrator\My Documents\wg\编译原理\jiangyi\figures\10\dominate.gif">
            <a:extLst>
              <a:ext uri="{FF2B5EF4-FFF2-40B4-BE49-F238E27FC236}">
                <a16:creationId xmlns:a16="http://schemas.microsoft.com/office/drawing/2014/main" id="{7C5744BF-9DEC-4FDB-AF67-769B62BD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4419600" cy="35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8370" name="Rectangle 2">
            <a:extLst>
              <a:ext uri="{FF2B5EF4-FFF2-40B4-BE49-F238E27FC236}">
                <a16:creationId xmlns:a16="http://schemas.microsoft.com/office/drawing/2014/main" id="{3033DA53-8530-4960-B32E-34F123CFC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  </a:t>
            </a:r>
            <a:r>
              <a:rPr lang="zh-CN" altLang="en-US"/>
              <a:t>流图中的循环</a:t>
            </a:r>
          </a:p>
        </p:txBody>
      </p:sp>
      <p:sp>
        <p:nvSpPr>
          <p:cNvPr id="698371" name="Rectangle 3">
            <a:extLst>
              <a:ext uri="{FF2B5EF4-FFF2-40B4-BE49-F238E27FC236}">
                <a16:creationId xmlns:a16="http://schemas.microsoft.com/office/drawing/2014/main" id="{C586A0AF-CB3F-426E-84A3-3C7D35F11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d</a:t>
            </a:r>
            <a:r>
              <a:rPr lang="zh-CN" altLang="en-US" sz="2800" dirty="0"/>
              <a:t>支配（</a:t>
            </a:r>
            <a:r>
              <a:rPr lang="en-US" altLang="zh-CN" sz="2800" dirty="0">
                <a:solidFill>
                  <a:srgbClr val="FF3300"/>
                </a:solidFill>
              </a:rPr>
              <a:t>dominate</a:t>
            </a:r>
            <a:r>
              <a:rPr lang="zh-CN" altLang="en-US" sz="2800" dirty="0"/>
              <a:t>）</a:t>
            </a:r>
            <a:r>
              <a:rPr lang="en-US" altLang="zh-CN" sz="2800" dirty="0"/>
              <a:t>n</a:t>
            </a:r>
            <a:r>
              <a:rPr lang="zh-CN" altLang="en-US" sz="2800" dirty="0"/>
              <a:t>：从流图的开始节点到</a:t>
            </a:r>
            <a:r>
              <a:rPr lang="en-US" altLang="zh-CN" sz="2800" dirty="0"/>
              <a:t>n</a:t>
            </a:r>
            <a:r>
              <a:rPr lang="zh-CN" altLang="en-US" sz="2800" dirty="0"/>
              <a:t>的任何路径都经过</a:t>
            </a:r>
            <a:r>
              <a:rPr lang="en-US" altLang="zh-CN" sz="2800" dirty="0"/>
              <a:t>d</a:t>
            </a:r>
            <a:r>
              <a:rPr lang="zh-CN" altLang="en-US" sz="2800" dirty="0"/>
              <a:t>，</a:t>
            </a:r>
            <a:r>
              <a:rPr lang="en-US" altLang="zh-CN" sz="2800" dirty="0"/>
              <a:t>d </a:t>
            </a:r>
            <a:r>
              <a:rPr lang="en-US" altLang="zh-CN" sz="2800" dirty="0" err="1">
                <a:solidFill>
                  <a:srgbClr val="FF3300"/>
                </a:solidFill>
              </a:rPr>
              <a:t>dom</a:t>
            </a:r>
            <a:r>
              <a:rPr lang="en-US" altLang="zh-CN" sz="2800" dirty="0"/>
              <a:t> n</a:t>
            </a:r>
          </a:p>
        </p:txBody>
      </p:sp>
      <p:sp>
        <p:nvSpPr>
          <p:cNvPr id="698373" name="Freeform 5">
            <a:extLst>
              <a:ext uri="{FF2B5EF4-FFF2-40B4-BE49-F238E27FC236}">
                <a16:creationId xmlns:a16="http://schemas.microsoft.com/office/drawing/2014/main" id="{06B029D1-9BAB-414E-89A4-694FAFDF82CE}"/>
              </a:ext>
            </a:extLst>
          </p:cNvPr>
          <p:cNvSpPr>
            <a:spLocks/>
          </p:cNvSpPr>
          <p:nvPr/>
        </p:nvSpPr>
        <p:spPr bwMode="ltGray">
          <a:xfrm>
            <a:off x="261938" y="2489200"/>
            <a:ext cx="1089025" cy="3548063"/>
          </a:xfrm>
          <a:custGeom>
            <a:avLst/>
            <a:gdLst>
              <a:gd name="T0" fmla="*/ 367 w 686"/>
              <a:gd name="T1" fmla="*/ 2110 h 2235"/>
              <a:gd name="T2" fmla="*/ 92 w 686"/>
              <a:gd name="T3" fmla="*/ 2074 h 2235"/>
              <a:gd name="T4" fmla="*/ 21 w 686"/>
              <a:gd name="T5" fmla="*/ 1144 h 2235"/>
              <a:gd name="T6" fmla="*/ 216 w 686"/>
              <a:gd name="T7" fmla="*/ 195 h 2235"/>
              <a:gd name="T8" fmla="*/ 686 w 686"/>
              <a:gd name="T9" fmla="*/ 0 h 2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6" h="2235">
                <a:moveTo>
                  <a:pt x="367" y="2110"/>
                </a:moveTo>
                <a:cubicBezTo>
                  <a:pt x="323" y="2101"/>
                  <a:pt x="150" y="2235"/>
                  <a:pt x="92" y="2074"/>
                </a:cubicBezTo>
                <a:cubicBezTo>
                  <a:pt x="34" y="1913"/>
                  <a:pt x="0" y="1457"/>
                  <a:pt x="21" y="1144"/>
                </a:cubicBezTo>
                <a:cubicBezTo>
                  <a:pt x="42" y="831"/>
                  <a:pt x="105" y="385"/>
                  <a:pt x="216" y="195"/>
                </a:cubicBezTo>
                <a:cubicBezTo>
                  <a:pt x="327" y="5"/>
                  <a:pt x="588" y="41"/>
                  <a:pt x="686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8374" name="Freeform 6">
            <a:extLst>
              <a:ext uri="{FF2B5EF4-FFF2-40B4-BE49-F238E27FC236}">
                <a16:creationId xmlns:a16="http://schemas.microsoft.com/office/drawing/2014/main" id="{E2E13382-FB71-4A1A-BAF2-A48A71BB269C}"/>
              </a:ext>
            </a:extLst>
          </p:cNvPr>
          <p:cNvSpPr>
            <a:spLocks/>
          </p:cNvSpPr>
          <p:nvPr/>
        </p:nvSpPr>
        <p:spPr bwMode="ltGray">
          <a:xfrm>
            <a:off x="1519238" y="3006725"/>
            <a:ext cx="1206500" cy="3009900"/>
          </a:xfrm>
          <a:custGeom>
            <a:avLst/>
            <a:gdLst>
              <a:gd name="T0" fmla="*/ 0 w 760"/>
              <a:gd name="T1" fmla="*/ 1544 h 1896"/>
              <a:gd name="T2" fmla="*/ 115 w 760"/>
              <a:gd name="T3" fmla="*/ 1828 h 1896"/>
              <a:gd name="T4" fmla="*/ 487 w 760"/>
              <a:gd name="T5" fmla="*/ 1810 h 1896"/>
              <a:gd name="T6" fmla="*/ 727 w 760"/>
              <a:gd name="T7" fmla="*/ 1314 h 1896"/>
              <a:gd name="T8" fmla="*/ 686 w 760"/>
              <a:gd name="T9" fmla="*/ 541 h 1896"/>
              <a:gd name="T10" fmla="*/ 367 w 760"/>
              <a:gd name="T11" fmla="*/ 62 h 1896"/>
              <a:gd name="T12" fmla="*/ 78 w 760"/>
              <a:gd name="T13" fmla="*/ 170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0" h="1896">
                <a:moveTo>
                  <a:pt x="0" y="1544"/>
                </a:moveTo>
                <a:cubicBezTo>
                  <a:pt x="19" y="1591"/>
                  <a:pt x="34" y="1784"/>
                  <a:pt x="115" y="1828"/>
                </a:cubicBezTo>
                <a:cubicBezTo>
                  <a:pt x="196" y="1872"/>
                  <a:pt x="385" y="1896"/>
                  <a:pt x="487" y="1810"/>
                </a:cubicBezTo>
                <a:cubicBezTo>
                  <a:pt x="589" y="1724"/>
                  <a:pt x="694" y="1525"/>
                  <a:pt x="727" y="1314"/>
                </a:cubicBezTo>
                <a:cubicBezTo>
                  <a:pt x="760" y="1103"/>
                  <a:pt x="746" y="750"/>
                  <a:pt x="686" y="541"/>
                </a:cubicBezTo>
                <a:cubicBezTo>
                  <a:pt x="626" y="332"/>
                  <a:pt x="468" y="124"/>
                  <a:pt x="367" y="62"/>
                </a:cubicBezTo>
                <a:cubicBezTo>
                  <a:pt x="266" y="0"/>
                  <a:pt x="138" y="148"/>
                  <a:pt x="78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8376" name="Rectangle 8">
            <a:extLst>
              <a:ext uri="{FF2B5EF4-FFF2-40B4-BE49-F238E27FC236}">
                <a16:creationId xmlns:a16="http://schemas.microsoft.com/office/drawing/2014/main" id="{16A104FA-D523-4070-9C33-75BEA158C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438400"/>
            <a:ext cx="39624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Char char="m"/>
            </a:pPr>
            <a:r>
              <a:rPr lang="zh-CN" altLang="en-US" sz="2800" baseline="0" dirty="0"/>
              <a:t>直接支配者，</a:t>
            </a:r>
            <a:br>
              <a:rPr lang="zh-CN" altLang="en-US" sz="2800" baseline="0" dirty="0"/>
            </a:br>
            <a:r>
              <a:rPr lang="en-US" altLang="zh-CN" sz="2800" baseline="0" dirty="0">
                <a:solidFill>
                  <a:srgbClr val="FF3300"/>
                </a:solidFill>
              </a:rPr>
              <a:t>immediate dominator</a:t>
            </a:r>
            <a:br>
              <a:rPr lang="en-US" altLang="zh-CN" sz="2800" baseline="0" dirty="0"/>
            </a:br>
            <a:r>
              <a:rPr lang="zh-CN" altLang="en-US" sz="2800" baseline="0" dirty="0"/>
              <a:t>任何路径上都是最后一个支配者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544A0C-2986-416E-95C7-D8F89098C120}"/>
              </a:ext>
            </a:extLst>
          </p:cNvPr>
          <p:cNvSpPr txBox="1"/>
          <p:nvPr/>
        </p:nvSpPr>
        <p:spPr>
          <a:xfrm>
            <a:off x="3004720" y="5502573"/>
            <a:ext cx="51676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aseline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计算支配关系、直接支配关系、构建支配树的算法见实验教学指导书中引用的文献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>
            <a:extLst>
              <a:ext uri="{FF2B5EF4-FFF2-40B4-BE49-F238E27FC236}">
                <a16:creationId xmlns:a16="http://schemas.microsoft.com/office/drawing/2014/main" id="{2A869B67-FE24-4760-ABA3-740013795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10.4.2  </a:t>
            </a:r>
            <a:r>
              <a:rPr lang="zh-CN" altLang="en-US"/>
              <a:t>循环的判定</a:t>
            </a:r>
          </a:p>
        </p:txBody>
      </p:sp>
      <p:sp>
        <p:nvSpPr>
          <p:cNvPr id="699395" name="Rectangle 3">
            <a:extLst>
              <a:ext uri="{FF2B5EF4-FFF2-40B4-BE49-F238E27FC236}">
                <a16:creationId xmlns:a16="http://schemas.microsoft.com/office/drawing/2014/main" id="{58B85D46-BA42-44B4-8F9B-3381D6057A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6096000" cy="42672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 dirty="0"/>
              <a:t>具有唯一入口点，首节点</a:t>
            </a:r>
            <a:r>
              <a:rPr lang="zh-CN" altLang="en-US" sz="2400" dirty="0">
                <a:solidFill>
                  <a:srgbClr val="FF3300"/>
                </a:solidFill>
              </a:rPr>
              <a:t>“</a:t>
            </a:r>
            <a:r>
              <a:rPr lang="en-US" altLang="zh-CN" sz="2400" dirty="0">
                <a:solidFill>
                  <a:srgbClr val="FF3300"/>
                </a:solidFill>
              </a:rPr>
              <a:t>header</a:t>
            </a:r>
            <a:r>
              <a:rPr lang="zh-CN" altLang="en-US" sz="2400" dirty="0">
                <a:solidFill>
                  <a:srgbClr val="FF3300"/>
                </a:solidFill>
              </a:rPr>
              <a:t>”</a:t>
            </a:r>
            <a:r>
              <a:rPr lang="zh-CN" altLang="en-US" sz="2400" dirty="0"/>
              <a:t>，它应支配循环中所有节点，否则就不是唯一入口点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2400" dirty="0"/>
              <a:t>至少有一条路径返回首节点</a:t>
            </a:r>
          </a:p>
          <a:p>
            <a:pPr marL="609600" indent="-609600"/>
            <a:r>
              <a:rPr lang="zh-CN" altLang="en-US" sz="2400" dirty="0"/>
              <a:t>找出回边</a:t>
            </a:r>
            <a:r>
              <a:rPr lang="en-US" altLang="zh-CN" sz="2400" dirty="0"/>
              <a:t>——</a:t>
            </a:r>
            <a:r>
              <a:rPr lang="en-US" altLang="zh-CN" sz="2400" dirty="0">
                <a:solidFill>
                  <a:srgbClr val="FF3300"/>
                </a:solidFill>
              </a:rPr>
              <a:t>back edge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zh-CN" altLang="en-US" sz="2400" dirty="0"/>
              <a:t>边</a:t>
            </a:r>
            <a:r>
              <a:rPr lang="en-US" altLang="zh-CN" sz="2400" dirty="0" err="1"/>
              <a:t>a→b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zh-CN" altLang="en-US" sz="2400" dirty="0"/>
              <a:t>支配</a:t>
            </a:r>
            <a:r>
              <a:rPr lang="en-US" altLang="zh-CN" sz="2400" dirty="0"/>
              <a:t>a</a:t>
            </a:r>
            <a:endParaRPr lang="en-US" altLang="zh-CN" sz="2400" dirty="0">
              <a:solidFill>
                <a:srgbClr val="FF3300"/>
              </a:solidFill>
            </a:endParaRPr>
          </a:p>
          <a:p>
            <a:pPr marL="609600" indent="-609600"/>
            <a:r>
              <a:rPr lang="zh-CN" altLang="en-US" sz="2400" dirty="0"/>
              <a:t>例</a:t>
            </a:r>
            <a:r>
              <a:rPr lang="en-US" altLang="zh-CN" sz="2400" dirty="0"/>
              <a:t>10.7</a:t>
            </a:r>
            <a:r>
              <a:rPr lang="zh-CN" altLang="en-US" sz="2400" dirty="0"/>
              <a:t>：上例流图中的回边</a:t>
            </a:r>
          </a:p>
          <a:p>
            <a:pPr marL="990600" lvl="1" indent="-533400">
              <a:buFont typeface="Wingdings" panose="05000000000000000000" pitchFamily="2" charset="2"/>
              <a:buNone/>
            </a:pPr>
            <a:r>
              <a:rPr lang="en-US" altLang="zh-CN" sz="2000" dirty="0"/>
              <a:t>7→4</a:t>
            </a:r>
            <a:r>
              <a:rPr lang="zh-CN" altLang="en-US" sz="2000" dirty="0"/>
              <a:t>，</a:t>
            </a:r>
            <a:r>
              <a:rPr lang="en-US" altLang="zh-CN" sz="2000" dirty="0"/>
              <a:t>10→7</a:t>
            </a:r>
            <a:r>
              <a:rPr lang="zh-CN" altLang="en-US" sz="2000" dirty="0"/>
              <a:t>，</a:t>
            </a:r>
            <a:r>
              <a:rPr lang="en-US" altLang="zh-CN" sz="2000" dirty="0"/>
              <a:t>4→3</a:t>
            </a:r>
            <a:r>
              <a:rPr lang="zh-CN" altLang="en-US" sz="2000" dirty="0"/>
              <a:t>，</a:t>
            </a:r>
            <a:r>
              <a:rPr lang="en-US" altLang="zh-CN" sz="2000" dirty="0"/>
              <a:t>8→3</a:t>
            </a:r>
            <a:r>
              <a:rPr lang="zh-CN" altLang="en-US" sz="2000" dirty="0"/>
              <a:t>，</a:t>
            </a:r>
            <a:r>
              <a:rPr lang="en-US" altLang="zh-CN" sz="2000" dirty="0"/>
              <a:t>9→1</a:t>
            </a:r>
          </a:p>
        </p:txBody>
      </p:sp>
      <p:pic>
        <p:nvPicPr>
          <p:cNvPr id="699400" name="Picture 8" descr="C:\Documents and Settings\Administrator\My Documents\wg\编译原理\jiangyi\figures\10\reduce.gif">
            <a:extLst>
              <a:ext uri="{FF2B5EF4-FFF2-40B4-BE49-F238E27FC236}">
                <a16:creationId xmlns:a16="http://schemas.microsoft.com/office/drawing/2014/main" id="{DD69248B-B074-4A5D-90ED-B085F1962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5257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9401" name="Freeform 9">
            <a:extLst>
              <a:ext uri="{FF2B5EF4-FFF2-40B4-BE49-F238E27FC236}">
                <a16:creationId xmlns:a16="http://schemas.microsoft.com/office/drawing/2014/main" id="{2DAD1151-9ACE-4184-9131-AA094018AD0D}"/>
              </a:ext>
            </a:extLst>
          </p:cNvPr>
          <p:cNvSpPr>
            <a:spLocks/>
          </p:cNvSpPr>
          <p:nvPr/>
        </p:nvSpPr>
        <p:spPr bwMode="ltGray">
          <a:xfrm>
            <a:off x="6067425" y="152400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9402" name="Freeform 10">
            <a:extLst>
              <a:ext uri="{FF2B5EF4-FFF2-40B4-BE49-F238E27FC236}">
                <a16:creationId xmlns:a16="http://schemas.microsoft.com/office/drawing/2014/main" id="{379C794A-D771-4B1E-B359-4089064E69FC}"/>
              </a:ext>
            </a:extLst>
          </p:cNvPr>
          <p:cNvSpPr>
            <a:spLocks/>
          </p:cNvSpPr>
          <p:nvPr/>
        </p:nvSpPr>
        <p:spPr bwMode="ltGray">
          <a:xfrm>
            <a:off x="7716838" y="235267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>
            <a:extLst>
              <a:ext uri="{FF2B5EF4-FFF2-40B4-BE49-F238E27FC236}">
                <a16:creationId xmlns:a16="http://schemas.microsoft.com/office/drawing/2014/main" id="{E3D8C2DF-9F95-4FCB-A410-A7170D2F0B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循环的判定（续）</a:t>
            </a:r>
          </a:p>
        </p:txBody>
      </p:sp>
      <p:sp>
        <p:nvSpPr>
          <p:cNvPr id="770051" name="Rectangle 3">
            <a:extLst>
              <a:ext uri="{FF2B5EF4-FFF2-40B4-BE49-F238E27FC236}">
                <a16:creationId xmlns:a16="http://schemas.microsoft.com/office/drawing/2014/main" id="{02A49381-9244-4555-A6E9-46DA85CE0A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5334000" cy="4191000"/>
          </a:xfrm>
        </p:spPr>
        <p:txBody>
          <a:bodyPr/>
          <a:lstStyle/>
          <a:p>
            <a:pPr marL="609600" indent="-609600"/>
            <a:r>
              <a:rPr lang="zh-CN" altLang="en-US" sz="2800" dirty="0"/>
              <a:t>自然循环，</a:t>
            </a:r>
            <a:r>
              <a:rPr lang="en-US" altLang="zh-CN" sz="2800" dirty="0">
                <a:solidFill>
                  <a:srgbClr val="FF3300"/>
                </a:solidFill>
              </a:rPr>
              <a:t>natural loop</a:t>
            </a:r>
          </a:p>
          <a:p>
            <a:pPr marL="990600" lvl="1" indent="-533400"/>
            <a:r>
              <a:rPr lang="zh-CN" altLang="en-US" sz="2400" dirty="0"/>
              <a:t>回边</a:t>
            </a:r>
            <a:r>
              <a:rPr lang="en-US" altLang="zh-CN" sz="2400" dirty="0" err="1"/>
              <a:t>n→d</a:t>
            </a:r>
            <a:r>
              <a:rPr lang="zh-CN" altLang="en-US" sz="2400" dirty="0"/>
              <a:t>，</a:t>
            </a:r>
            <a:r>
              <a:rPr lang="en-US" altLang="zh-CN" sz="2400" dirty="0"/>
              <a:t>d</a:t>
            </a:r>
            <a:r>
              <a:rPr lang="zh-CN" altLang="en-US" sz="2400" dirty="0"/>
              <a:t>及不经过</a:t>
            </a:r>
            <a:r>
              <a:rPr lang="en-US" altLang="zh-CN" sz="2400" dirty="0"/>
              <a:t>d</a:t>
            </a:r>
            <a:r>
              <a:rPr lang="zh-CN" altLang="en-US" sz="2400" dirty="0"/>
              <a:t>可到达</a:t>
            </a:r>
            <a:r>
              <a:rPr lang="en-US" altLang="zh-CN" sz="2400" dirty="0"/>
              <a:t>n</a:t>
            </a:r>
            <a:r>
              <a:rPr lang="zh-CN" altLang="en-US" sz="2400" dirty="0"/>
              <a:t>的节点集合，</a:t>
            </a:r>
            <a:r>
              <a:rPr lang="en-US" altLang="zh-CN" sz="2400" dirty="0"/>
              <a:t>d——</a:t>
            </a:r>
            <a:r>
              <a:rPr lang="zh-CN" altLang="en-US" sz="2400" dirty="0"/>
              <a:t>首节点</a:t>
            </a:r>
          </a:p>
          <a:p>
            <a:pPr marL="609600" indent="-609600"/>
            <a:r>
              <a:rPr lang="zh-CN" altLang="en-US" sz="2800" dirty="0"/>
              <a:t>例</a:t>
            </a:r>
            <a:r>
              <a:rPr lang="en-US" altLang="zh-CN" sz="2800" dirty="0"/>
              <a:t>10.8</a:t>
            </a:r>
            <a:r>
              <a:rPr lang="zh-CN" altLang="en-US" sz="2800" dirty="0"/>
              <a:t>：</a:t>
            </a:r>
          </a:p>
          <a:p>
            <a:pPr marL="990600" lvl="1" indent="-533400"/>
            <a:r>
              <a:rPr lang="en-US" altLang="zh-CN" sz="2400" dirty="0"/>
              <a:t>10→7</a:t>
            </a:r>
            <a:r>
              <a:rPr lang="zh-CN" altLang="en-US" sz="2400" dirty="0"/>
              <a:t>的自然循环：</a:t>
            </a:r>
            <a:r>
              <a:rPr lang="en-US" altLang="zh-CN" sz="2400" dirty="0"/>
              <a:t>7</a:t>
            </a:r>
            <a:r>
              <a:rPr lang="zh-CN" altLang="en-US" sz="2400" dirty="0"/>
              <a:t>、</a:t>
            </a:r>
            <a:r>
              <a:rPr lang="en-US" altLang="zh-CN" sz="2400" dirty="0"/>
              <a:t>8</a:t>
            </a:r>
            <a:r>
              <a:rPr lang="zh-CN" altLang="en-US" sz="2400" dirty="0"/>
              <a:t>、</a:t>
            </a:r>
            <a:r>
              <a:rPr lang="en-US" altLang="zh-CN" sz="2400" dirty="0"/>
              <a:t>10</a:t>
            </a:r>
          </a:p>
          <a:p>
            <a:pPr marL="990600" lvl="1" indent="-533400"/>
            <a:r>
              <a:rPr lang="en-US" altLang="zh-CN" sz="2400" dirty="0"/>
              <a:t>9→1</a:t>
            </a:r>
            <a:r>
              <a:rPr lang="zh-CN" altLang="en-US" sz="2400" dirty="0"/>
              <a:t>的自然循环：所有节点</a:t>
            </a:r>
          </a:p>
        </p:txBody>
      </p:sp>
      <p:pic>
        <p:nvPicPr>
          <p:cNvPr id="770052" name="Picture 4" descr="C:\Documents and Settings\Administrator\My Documents\wg\编译原理\jiangyi\figures\10\reduce.gif">
            <a:extLst>
              <a:ext uri="{FF2B5EF4-FFF2-40B4-BE49-F238E27FC236}">
                <a16:creationId xmlns:a16="http://schemas.microsoft.com/office/drawing/2014/main" id="{A5C3BD59-16B9-436F-AAA5-451D3A20A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9222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0053" name="Freeform 5">
            <a:extLst>
              <a:ext uri="{FF2B5EF4-FFF2-40B4-BE49-F238E27FC236}">
                <a16:creationId xmlns:a16="http://schemas.microsoft.com/office/drawing/2014/main" id="{36104C7D-4C5B-40D6-AA65-1FCBCB11AACF}"/>
              </a:ext>
            </a:extLst>
          </p:cNvPr>
          <p:cNvSpPr>
            <a:spLocks/>
          </p:cNvSpPr>
          <p:nvPr/>
        </p:nvSpPr>
        <p:spPr bwMode="ltGray">
          <a:xfrm>
            <a:off x="6067425" y="126365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0054" name="Freeform 6">
            <a:extLst>
              <a:ext uri="{FF2B5EF4-FFF2-40B4-BE49-F238E27FC236}">
                <a16:creationId xmlns:a16="http://schemas.microsoft.com/office/drawing/2014/main" id="{3B2569B7-FC47-4D5F-9D05-C2154285254D}"/>
              </a:ext>
            </a:extLst>
          </p:cNvPr>
          <p:cNvSpPr>
            <a:spLocks/>
          </p:cNvSpPr>
          <p:nvPr/>
        </p:nvSpPr>
        <p:spPr bwMode="ltGray">
          <a:xfrm>
            <a:off x="7716838" y="209232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>
            <a:extLst>
              <a:ext uri="{FF2B5EF4-FFF2-40B4-BE49-F238E27FC236}">
                <a16:creationId xmlns:a16="http://schemas.microsoft.com/office/drawing/2014/main" id="{03D9E34F-A15B-4BA3-9D5F-2AA2F51E4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10.1 </a:t>
            </a:r>
            <a:r>
              <a:rPr lang="zh-CN" altLang="en-US"/>
              <a:t>构造自然循环</a:t>
            </a:r>
          </a:p>
        </p:txBody>
      </p:sp>
      <p:sp>
        <p:nvSpPr>
          <p:cNvPr id="700419" name="Rectangle 3">
            <a:extLst>
              <a:ext uri="{FF2B5EF4-FFF2-40B4-BE49-F238E27FC236}">
                <a16:creationId xmlns:a16="http://schemas.microsoft.com/office/drawing/2014/main" id="{20E2CE49-E80A-4E24-935E-3A30CF0B2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114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输入：流图</a:t>
            </a:r>
            <a:r>
              <a:rPr lang="en-US" altLang="zh-CN" sz="2400"/>
              <a:t>G</a:t>
            </a:r>
            <a:r>
              <a:rPr lang="zh-CN" altLang="en-US" sz="2400"/>
              <a:t>和一条回边 </a:t>
            </a:r>
            <a:r>
              <a:rPr lang="en-US" altLang="zh-CN" sz="2400"/>
              <a:t>n→d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输出：</a:t>
            </a:r>
            <a:r>
              <a:rPr lang="en-US" altLang="zh-CN" sz="2400"/>
              <a:t>n→d</a:t>
            </a:r>
            <a:r>
              <a:rPr lang="zh-CN" altLang="en-US" sz="2400"/>
              <a:t>对应的自然循环的节点集合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000"/>
          </a:p>
        </p:txBody>
      </p:sp>
      <p:sp>
        <p:nvSpPr>
          <p:cNvPr id="700420" name="Rectangle 4">
            <a:extLst>
              <a:ext uri="{FF2B5EF4-FFF2-40B4-BE49-F238E27FC236}">
                <a16:creationId xmlns:a16="http://schemas.microsoft.com/office/drawing/2014/main" id="{17FCA22D-C788-4180-9F7E-FC365A8AD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2362200"/>
            <a:ext cx="323373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void insert(m)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{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if (m</a:t>
            </a:r>
            <a:r>
              <a:rPr lang="zh-CN" altLang="en-US" sz="2000" baseline="0"/>
              <a:t>不在</a:t>
            </a:r>
            <a:r>
              <a:rPr lang="en-US" altLang="zh-CN" sz="2000" baseline="0"/>
              <a:t>loop</a:t>
            </a:r>
            <a:r>
              <a:rPr lang="zh-CN" altLang="en-US" sz="2000" baseline="0"/>
              <a:t>中</a:t>
            </a:r>
            <a:r>
              <a:rPr lang="en-US" altLang="zh-CN" sz="2000" baseline="0"/>
              <a:t>)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{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	loop = loop </a:t>
            </a:r>
            <a:r>
              <a:rPr lang="en-US" altLang="zh-CN" sz="2000" baseline="0">
                <a:latin typeface="宋体" panose="02010600030101010101" pitchFamily="2" charset="-122"/>
              </a:rPr>
              <a:t>∪</a:t>
            </a:r>
            <a:r>
              <a:rPr lang="en-US" altLang="zh-CN" sz="2000" baseline="0"/>
              <a:t> {m};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	m</a:t>
            </a:r>
            <a:r>
              <a:rPr lang="zh-CN" altLang="en-US" sz="2000" baseline="0"/>
              <a:t>压栈到</a:t>
            </a:r>
            <a:r>
              <a:rPr lang="en-US" altLang="zh-CN" sz="2000" baseline="0"/>
              <a:t>stack;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}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}</a:t>
            </a:r>
          </a:p>
        </p:txBody>
      </p:sp>
      <p:sp>
        <p:nvSpPr>
          <p:cNvPr id="700421" name="Rectangle 5">
            <a:extLst>
              <a:ext uri="{FF2B5EF4-FFF2-40B4-BE49-F238E27FC236}">
                <a16:creationId xmlns:a16="http://schemas.microsoft.com/office/drawing/2014/main" id="{922F1D5E-0E5A-4DC1-9F8C-0760C68D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2362200"/>
            <a:ext cx="323373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000" baseline="0"/>
              <a:t>主程序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stack</a:t>
            </a:r>
            <a:r>
              <a:rPr lang="zh-CN" altLang="en-US" sz="2000" baseline="0"/>
              <a:t>设置为空</a:t>
            </a:r>
            <a:r>
              <a:rPr lang="en-US" altLang="zh-CN" sz="2000" baseline="0"/>
              <a:t>;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loop := {d};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insert(n);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while (stack</a:t>
            </a:r>
            <a:r>
              <a:rPr lang="zh-CN" altLang="en-US" sz="2000" baseline="0"/>
              <a:t>不空</a:t>
            </a:r>
            <a:r>
              <a:rPr lang="en-US" altLang="zh-CN" sz="2000" baseline="0"/>
              <a:t>)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{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pop m;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for (m</a:t>
            </a:r>
            <a:r>
              <a:rPr lang="zh-CN" altLang="en-US" sz="2000" baseline="0"/>
              <a:t>的每个前驱</a:t>
            </a:r>
            <a:r>
              <a:rPr lang="en-US" altLang="zh-CN" sz="2000" baseline="0"/>
              <a:t>p)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		insert(p);</a:t>
            </a:r>
          </a:p>
          <a:p>
            <a:pPr>
              <a:spcBef>
                <a:spcPct val="20000"/>
              </a:spcBef>
              <a:buClr>
                <a:srgbClr val="FF3300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aseline="0"/>
              <a:t>}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>
            <a:extLst>
              <a:ext uri="{FF2B5EF4-FFF2-40B4-BE49-F238E27FC236}">
                <a16:creationId xmlns:a16="http://schemas.microsoft.com/office/drawing/2014/main" id="{F76AC72E-BD98-4FCF-A5E7-95DFA6100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10.4.3  </a:t>
            </a:r>
            <a:r>
              <a:rPr lang="zh-CN" altLang="en-US"/>
              <a:t>内层循环（</a:t>
            </a:r>
            <a:r>
              <a:rPr lang="en-US" altLang="zh-CN">
                <a:solidFill>
                  <a:srgbClr val="FF3300"/>
                </a:solidFill>
              </a:rPr>
              <a:t>inner loop</a:t>
            </a:r>
            <a:r>
              <a:rPr lang="zh-CN" altLang="en-US"/>
              <a:t>）</a:t>
            </a:r>
          </a:p>
        </p:txBody>
      </p:sp>
      <p:sp>
        <p:nvSpPr>
          <p:cNvPr id="701443" name="Rectangle 3">
            <a:extLst>
              <a:ext uri="{FF2B5EF4-FFF2-40B4-BE49-F238E27FC236}">
                <a16:creationId xmlns:a16="http://schemas.microsoft.com/office/drawing/2014/main" id="{0D716D43-C475-4A51-A6E8-C0D077DA4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两个循环若无相同首节点，则：或者不相交，或者嵌套</a:t>
            </a:r>
          </a:p>
          <a:p>
            <a:r>
              <a:rPr lang="zh-CN" altLang="en-US" sz="2800"/>
              <a:t>内层循环：不包含其他循环的循环</a:t>
            </a:r>
          </a:p>
          <a:p>
            <a:r>
              <a:rPr lang="zh-CN" altLang="en-US" sz="2800"/>
              <a:t>相同首节点情况：可看作一个循环</a:t>
            </a:r>
          </a:p>
        </p:txBody>
      </p:sp>
      <p:sp>
        <p:nvSpPr>
          <p:cNvPr id="701444" name="Text Box 4">
            <a:extLst>
              <a:ext uri="{FF2B5EF4-FFF2-40B4-BE49-F238E27FC236}">
                <a16:creationId xmlns:a16="http://schemas.microsoft.com/office/drawing/2014/main" id="{F931B2F5-0A8A-48B6-85D6-F5F2A6F9145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25863" y="36607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B</a:t>
            </a:r>
            <a:r>
              <a:rPr lang="en-US" altLang="zh-CN"/>
              <a:t>0</a:t>
            </a:r>
            <a:endParaRPr lang="en-US" altLang="zh-CN" baseline="0"/>
          </a:p>
        </p:txBody>
      </p:sp>
      <p:sp>
        <p:nvSpPr>
          <p:cNvPr id="701445" name="Text Box 5">
            <a:extLst>
              <a:ext uri="{FF2B5EF4-FFF2-40B4-BE49-F238E27FC236}">
                <a16:creationId xmlns:a16="http://schemas.microsoft.com/office/drawing/2014/main" id="{F8304F57-C8F2-43E8-9F55-AFD9E04366D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725863" y="44989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B</a:t>
            </a:r>
            <a:r>
              <a:rPr lang="en-US" altLang="zh-CN"/>
              <a:t>1</a:t>
            </a:r>
            <a:endParaRPr lang="en-US" altLang="zh-CN" baseline="0"/>
          </a:p>
        </p:txBody>
      </p:sp>
      <p:sp>
        <p:nvSpPr>
          <p:cNvPr id="701446" name="Text Box 6">
            <a:extLst>
              <a:ext uri="{FF2B5EF4-FFF2-40B4-BE49-F238E27FC236}">
                <a16:creationId xmlns:a16="http://schemas.microsoft.com/office/drawing/2014/main" id="{48F3C7DB-8C54-426F-9C4C-3E3810B1AB8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411663" y="53371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B</a:t>
            </a:r>
            <a:r>
              <a:rPr lang="en-US" altLang="zh-CN"/>
              <a:t>3</a:t>
            </a:r>
            <a:endParaRPr lang="en-US" altLang="zh-CN" baseline="0"/>
          </a:p>
        </p:txBody>
      </p:sp>
      <p:sp>
        <p:nvSpPr>
          <p:cNvPr id="701447" name="Text Box 7">
            <a:extLst>
              <a:ext uri="{FF2B5EF4-FFF2-40B4-BE49-F238E27FC236}">
                <a16:creationId xmlns:a16="http://schemas.microsoft.com/office/drawing/2014/main" id="{4054523A-F80D-474D-9CA3-297BF469739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040063" y="5337175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B</a:t>
            </a:r>
            <a:r>
              <a:rPr lang="en-US" altLang="zh-CN"/>
              <a:t>2</a:t>
            </a:r>
            <a:endParaRPr lang="en-US" altLang="zh-CN" baseline="0"/>
          </a:p>
        </p:txBody>
      </p:sp>
      <p:sp>
        <p:nvSpPr>
          <p:cNvPr id="701448" name="Line 8">
            <a:extLst>
              <a:ext uri="{FF2B5EF4-FFF2-40B4-BE49-F238E27FC236}">
                <a16:creationId xmlns:a16="http://schemas.microsoft.com/office/drawing/2014/main" id="{E70AAC9A-B6A4-4488-94CF-3217C0173A4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954463" y="4117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49" name="Line 9">
            <a:extLst>
              <a:ext uri="{FF2B5EF4-FFF2-40B4-BE49-F238E27FC236}">
                <a16:creationId xmlns:a16="http://schemas.microsoft.com/office/drawing/2014/main" id="{AF78F813-B25F-4187-93CB-A8C44E0D61F7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344863" y="4956175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0" name="Line 10">
            <a:extLst>
              <a:ext uri="{FF2B5EF4-FFF2-40B4-BE49-F238E27FC236}">
                <a16:creationId xmlns:a16="http://schemas.microsoft.com/office/drawing/2014/main" id="{6DE05F44-16FE-410B-8DB0-0DDDCC9E576E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259263" y="4956175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1" name="Line 11">
            <a:extLst>
              <a:ext uri="{FF2B5EF4-FFF2-40B4-BE49-F238E27FC236}">
                <a16:creationId xmlns:a16="http://schemas.microsoft.com/office/drawing/2014/main" id="{082A6FEA-8FE7-4F76-A905-B903E9E949FF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106863" y="327977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2" name="Line 12">
            <a:extLst>
              <a:ext uri="{FF2B5EF4-FFF2-40B4-BE49-F238E27FC236}">
                <a16:creationId xmlns:a16="http://schemas.microsoft.com/office/drawing/2014/main" id="{58D5865A-3703-4EF0-9CDF-5D020DBAAD29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649663" y="327977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3" name="Freeform 13">
            <a:extLst>
              <a:ext uri="{FF2B5EF4-FFF2-40B4-BE49-F238E27FC236}">
                <a16:creationId xmlns:a16="http://schemas.microsoft.com/office/drawing/2014/main" id="{E6383A69-E777-4BEF-8220-26115DE1296F}"/>
              </a:ext>
            </a:extLst>
          </p:cNvPr>
          <p:cNvSpPr>
            <a:spLocks/>
          </p:cNvSpPr>
          <p:nvPr/>
        </p:nvSpPr>
        <p:spPr bwMode="ltGray">
          <a:xfrm>
            <a:off x="2451100" y="3276600"/>
            <a:ext cx="1274763" cy="2747963"/>
          </a:xfrm>
          <a:custGeom>
            <a:avLst/>
            <a:gdLst>
              <a:gd name="T0" fmla="*/ 371 w 803"/>
              <a:gd name="T1" fmla="*/ 1586 h 1731"/>
              <a:gd name="T2" fmla="*/ 103 w 803"/>
              <a:gd name="T3" fmla="*/ 1609 h 1731"/>
              <a:gd name="T4" fmla="*/ 59 w 803"/>
              <a:gd name="T5" fmla="*/ 856 h 1731"/>
              <a:gd name="T6" fmla="*/ 457 w 803"/>
              <a:gd name="T7" fmla="*/ 102 h 1731"/>
              <a:gd name="T8" fmla="*/ 803 w 803"/>
              <a:gd name="T9" fmla="*/ 242 h 1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3" h="1731">
                <a:moveTo>
                  <a:pt x="371" y="1586"/>
                </a:moveTo>
                <a:cubicBezTo>
                  <a:pt x="326" y="1590"/>
                  <a:pt x="155" y="1731"/>
                  <a:pt x="103" y="1609"/>
                </a:cubicBezTo>
                <a:cubicBezTo>
                  <a:pt x="51" y="1487"/>
                  <a:pt x="0" y="1107"/>
                  <a:pt x="59" y="856"/>
                </a:cubicBezTo>
                <a:cubicBezTo>
                  <a:pt x="118" y="605"/>
                  <a:pt x="333" y="204"/>
                  <a:pt x="457" y="102"/>
                </a:cubicBezTo>
                <a:cubicBezTo>
                  <a:pt x="581" y="0"/>
                  <a:pt x="731" y="213"/>
                  <a:pt x="803" y="24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1454" name="Freeform 14">
            <a:extLst>
              <a:ext uri="{FF2B5EF4-FFF2-40B4-BE49-F238E27FC236}">
                <a16:creationId xmlns:a16="http://schemas.microsoft.com/office/drawing/2014/main" id="{8E2D332D-5E8E-4F66-B014-239E3840C455}"/>
              </a:ext>
            </a:extLst>
          </p:cNvPr>
          <p:cNvSpPr>
            <a:spLocks/>
          </p:cNvSpPr>
          <p:nvPr/>
        </p:nvSpPr>
        <p:spPr bwMode="ltGray">
          <a:xfrm>
            <a:off x="4260850" y="3322638"/>
            <a:ext cx="1225550" cy="2647950"/>
          </a:xfrm>
          <a:custGeom>
            <a:avLst/>
            <a:gdLst>
              <a:gd name="T0" fmla="*/ 434 w 772"/>
              <a:gd name="T1" fmla="*/ 1562 h 1668"/>
              <a:gd name="T2" fmla="*/ 735 w 772"/>
              <a:gd name="T3" fmla="*/ 1500 h 1668"/>
              <a:gd name="T4" fmla="*/ 655 w 772"/>
              <a:gd name="T5" fmla="*/ 552 h 1668"/>
              <a:gd name="T6" fmla="*/ 372 w 772"/>
              <a:gd name="T7" fmla="*/ 56 h 1668"/>
              <a:gd name="T8" fmla="*/ 0 w 772"/>
              <a:gd name="T9" fmla="*/ 215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2" h="1668">
                <a:moveTo>
                  <a:pt x="434" y="1562"/>
                </a:moveTo>
                <a:cubicBezTo>
                  <a:pt x="484" y="1552"/>
                  <a:pt x="698" y="1668"/>
                  <a:pt x="735" y="1500"/>
                </a:cubicBezTo>
                <a:cubicBezTo>
                  <a:pt x="772" y="1332"/>
                  <a:pt x="715" y="793"/>
                  <a:pt x="655" y="552"/>
                </a:cubicBezTo>
                <a:cubicBezTo>
                  <a:pt x="595" y="311"/>
                  <a:pt x="481" y="112"/>
                  <a:pt x="372" y="56"/>
                </a:cubicBezTo>
                <a:cubicBezTo>
                  <a:pt x="263" y="0"/>
                  <a:pt x="77" y="182"/>
                  <a:pt x="0" y="21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>
            <a:extLst>
              <a:ext uri="{FF2B5EF4-FFF2-40B4-BE49-F238E27FC236}">
                <a16:creationId xmlns:a16="http://schemas.microsoft.com/office/drawing/2014/main" id="{1F2480C5-FEAA-4E4A-82B7-963E702B3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10.4.4  Pre-Header</a:t>
            </a:r>
          </a:p>
        </p:txBody>
      </p:sp>
      <p:sp>
        <p:nvSpPr>
          <p:cNvPr id="702467" name="Rectangle 3">
            <a:extLst>
              <a:ext uri="{FF2B5EF4-FFF2-40B4-BE49-F238E27FC236}">
                <a16:creationId xmlns:a16="http://schemas.microsoft.com/office/drawing/2014/main" id="{65F59C9F-F550-44AB-A83E-35CDE5044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/>
              <a:t>循环</a:t>
            </a:r>
            <a:r>
              <a:rPr lang="en-US" altLang="zh-CN" sz="2800"/>
              <a:t>L</a:t>
            </a:r>
            <a:r>
              <a:rPr lang="zh-CN" altLang="en-US" sz="2800"/>
              <a:t>，创建前置节点，</a:t>
            </a:r>
            <a:r>
              <a:rPr lang="en-US" altLang="zh-CN" sz="2800">
                <a:solidFill>
                  <a:srgbClr val="FF3300"/>
                </a:solidFill>
              </a:rPr>
              <a:t>preheader</a:t>
            </a:r>
          </a:p>
          <a:p>
            <a:pPr lvl="1"/>
            <a:r>
              <a:rPr lang="zh-CN" altLang="en-US" sz="2400"/>
              <a:t>只有一个后继</a:t>
            </a:r>
            <a:r>
              <a:rPr lang="en-US" altLang="zh-CN" sz="2400"/>
              <a:t>——L</a:t>
            </a:r>
            <a:r>
              <a:rPr lang="zh-CN" altLang="en-US" sz="2400"/>
              <a:t>的首节点</a:t>
            </a:r>
          </a:p>
          <a:p>
            <a:pPr lvl="1">
              <a:spcBef>
                <a:spcPct val="0"/>
              </a:spcBef>
            </a:pPr>
            <a:r>
              <a:rPr lang="zh-CN" altLang="en-US" sz="2400"/>
              <a:t>所有</a:t>
            </a:r>
            <a:r>
              <a:rPr lang="en-US" altLang="zh-CN" sz="2400"/>
              <a:t>L</a:t>
            </a:r>
            <a:r>
              <a:rPr lang="zh-CN" altLang="en-US" sz="2400"/>
              <a:t>外指向首节点的边</a:t>
            </a:r>
            <a:r>
              <a:rPr lang="zh-CN" altLang="en-US" sz="2400">
                <a:sym typeface="Wingdings" panose="05000000000000000000" pitchFamily="2" charset="2"/>
              </a:rPr>
              <a:t>指向前置节点</a:t>
            </a:r>
          </a:p>
          <a:p>
            <a:pPr lvl="1"/>
            <a:r>
              <a:rPr lang="zh-CN" altLang="en-US" sz="2400">
                <a:sym typeface="Wingdings" panose="05000000000000000000" pitchFamily="2" charset="2"/>
              </a:rPr>
              <a:t>代码外提</a:t>
            </a:r>
            <a:endParaRPr lang="zh-CN" altLang="en-US" sz="2400"/>
          </a:p>
        </p:txBody>
      </p:sp>
      <p:sp>
        <p:nvSpPr>
          <p:cNvPr id="702468" name="Text Box 4">
            <a:extLst>
              <a:ext uri="{FF2B5EF4-FFF2-40B4-BE49-F238E27FC236}">
                <a16:creationId xmlns:a16="http://schemas.microsoft.com/office/drawing/2014/main" id="{D4DC6C87-EA95-40FB-AC76-28F62F20185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05000" y="3584575"/>
            <a:ext cx="1219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header</a:t>
            </a:r>
          </a:p>
        </p:txBody>
      </p:sp>
      <p:sp>
        <p:nvSpPr>
          <p:cNvPr id="702469" name="Text Box 5">
            <a:extLst>
              <a:ext uri="{FF2B5EF4-FFF2-40B4-BE49-F238E27FC236}">
                <a16:creationId xmlns:a16="http://schemas.microsoft.com/office/drawing/2014/main" id="{0317001F-3D43-4D55-9B62-E1B488986C64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81200" y="4422775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loop L</a:t>
            </a:r>
          </a:p>
        </p:txBody>
      </p:sp>
      <p:sp>
        <p:nvSpPr>
          <p:cNvPr id="702475" name="Line 11">
            <a:extLst>
              <a:ext uri="{FF2B5EF4-FFF2-40B4-BE49-F238E27FC236}">
                <a16:creationId xmlns:a16="http://schemas.microsoft.com/office/drawing/2014/main" id="{C1F8A5E4-69D7-4E14-963F-35297E76D390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646363" y="3203575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76" name="Line 12">
            <a:extLst>
              <a:ext uri="{FF2B5EF4-FFF2-40B4-BE49-F238E27FC236}">
                <a16:creationId xmlns:a16="http://schemas.microsoft.com/office/drawing/2014/main" id="{7C9297AF-A7D4-46EE-A9B6-5354494A66D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187575" y="3200400"/>
            <a:ext cx="230188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77" name="Freeform 13">
            <a:extLst>
              <a:ext uri="{FF2B5EF4-FFF2-40B4-BE49-F238E27FC236}">
                <a16:creationId xmlns:a16="http://schemas.microsoft.com/office/drawing/2014/main" id="{C99285BD-4777-4883-98AF-C364EB983317}"/>
              </a:ext>
            </a:extLst>
          </p:cNvPr>
          <p:cNvSpPr>
            <a:spLocks/>
          </p:cNvSpPr>
          <p:nvPr/>
        </p:nvSpPr>
        <p:spPr bwMode="ltGray">
          <a:xfrm>
            <a:off x="1204913" y="3292475"/>
            <a:ext cx="1060450" cy="1817688"/>
          </a:xfrm>
          <a:custGeom>
            <a:avLst/>
            <a:gdLst>
              <a:gd name="T0" fmla="*/ 508 w 668"/>
              <a:gd name="T1" fmla="*/ 1053 h 1145"/>
              <a:gd name="T2" fmla="*/ 198 w 668"/>
              <a:gd name="T3" fmla="*/ 1045 h 1145"/>
              <a:gd name="T4" fmla="*/ 21 w 668"/>
              <a:gd name="T5" fmla="*/ 451 h 1145"/>
              <a:gd name="T6" fmla="*/ 322 w 668"/>
              <a:gd name="T7" fmla="*/ 44 h 1145"/>
              <a:gd name="T8" fmla="*/ 668 w 668"/>
              <a:gd name="T9" fmla="*/ 184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1145">
                <a:moveTo>
                  <a:pt x="508" y="1053"/>
                </a:moveTo>
                <a:cubicBezTo>
                  <a:pt x="456" y="1052"/>
                  <a:pt x="279" y="1145"/>
                  <a:pt x="198" y="1045"/>
                </a:cubicBezTo>
                <a:cubicBezTo>
                  <a:pt x="117" y="945"/>
                  <a:pt x="0" y="618"/>
                  <a:pt x="21" y="451"/>
                </a:cubicBezTo>
                <a:cubicBezTo>
                  <a:pt x="42" y="284"/>
                  <a:pt x="214" y="88"/>
                  <a:pt x="322" y="44"/>
                </a:cubicBezTo>
                <a:cubicBezTo>
                  <a:pt x="430" y="0"/>
                  <a:pt x="596" y="155"/>
                  <a:pt x="668" y="18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78" name="Freeform 14">
            <a:extLst>
              <a:ext uri="{FF2B5EF4-FFF2-40B4-BE49-F238E27FC236}">
                <a16:creationId xmlns:a16="http://schemas.microsoft.com/office/drawing/2014/main" id="{CCD6DC8F-B4BA-44ED-8568-DA1C80123380}"/>
              </a:ext>
            </a:extLst>
          </p:cNvPr>
          <p:cNvSpPr>
            <a:spLocks/>
          </p:cNvSpPr>
          <p:nvPr/>
        </p:nvSpPr>
        <p:spPr bwMode="ltGray">
          <a:xfrm>
            <a:off x="2800350" y="3246438"/>
            <a:ext cx="1073150" cy="1816100"/>
          </a:xfrm>
          <a:custGeom>
            <a:avLst/>
            <a:gdLst>
              <a:gd name="T0" fmla="*/ 186 w 676"/>
              <a:gd name="T1" fmla="*/ 1082 h 1144"/>
              <a:gd name="T2" fmla="*/ 496 w 676"/>
              <a:gd name="T3" fmla="*/ 1056 h 1144"/>
              <a:gd name="T4" fmla="*/ 655 w 676"/>
              <a:gd name="T5" fmla="*/ 552 h 1144"/>
              <a:gd name="T6" fmla="*/ 372 w 676"/>
              <a:gd name="T7" fmla="*/ 56 h 1144"/>
              <a:gd name="T8" fmla="*/ 0 w 676"/>
              <a:gd name="T9" fmla="*/ 215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6" h="1144">
                <a:moveTo>
                  <a:pt x="186" y="1082"/>
                </a:moveTo>
                <a:cubicBezTo>
                  <a:pt x="238" y="1078"/>
                  <a:pt x="418" y="1144"/>
                  <a:pt x="496" y="1056"/>
                </a:cubicBezTo>
                <a:cubicBezTo>
                  <a:pt x="574" y="968"/>
                  <a:pt x="676" y="719"/>
                  <a:pt x="655" y="552"/>
                </a:cubicBezTo>
                <a:cubicBezTo>
                  <a:pt x="634" y="385"/>
                  <a:pt x="481" y="112"/>
                  <a:pt x="372" y="56"/>
                </a:cubicBezTo>
                <a:cubicBezTo>
                  <a:pt x="263" y="0"/>
                  <a:pt x="77" y="182"/>
                  <a:pt x="0" y="21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79" name="Text Box 15">
            <a:extLst>
              <a:ext uri="{FF2B5EF4-FFF2-40B4-BE49-F238E27FC236}">
                <a16:creationId xmlns:a16="http://schemas.microsoft.com/office/drawing/2014/main" id="{6DA76D1E-CCB9-4F51-88FE-411DFC7007F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715000" y="3276600"/>
            <a:ext cx="2057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preheader</a:t>
            </a:r>
          </a:p>
        </p:txBody>
      </p:sp>
      <p:sp>
        <p:nvSpPr>
          <p:cNvPr id="702483" name="Line 19">
            <a:extLst>
              <a:ext uri="{FF2B5EF4-FFF2-40B4-BE49-F238E27FC236}">
                <a16:creationId xmlns:a16="http://schemas.microsoft.com/office/drawing/2014/main" id="{3D1D43DD-CD68-4DFC-956C-9DCBCAD10522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761163" y="3733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86" name="Line 22">
            <a:extLst>
              <a:ext uri="{FF2B5EF4-FFF2-40B4-BE49-F238E27FC236}">
                <a16:creationId xmlns:a16="http://schemas.microsoft.com/office/drawing/2014/main" id="{E560DEB1-2A40-4DAF-8385-8BC9319F36E1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913563" y="28956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87" name="Line 23">
            <a:extLst>
              <a:ext uri="{FF2B5EF4-FFF2-40B4-BE49-F238E27FC236}">
                <a16:creationId xmlns:a16="http://schemas.microsoft.com/office/drawing/2014/main" id="{FDB8B99A-C58C-43F2-893C-F398492062BE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456363" y="28956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90" name="Text Box 26">
            <a:extLst>
              <a:ext uri="{FF2B5EF4-FFF2-40B4-BE49-F238E27FC236}">
                <a16:creationId xmlns:a16="http://schemas.microsoft.com/office/drawing/2014/main" id="{642B7EBE-2D6C-45E1-81FD-04C06C6F1C52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172200" y="4111625"/>
            <a:ext cx="1219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header</a:t>
            </a:r>
          </a:p>
        </p:txBody>
      </p:sp>
      <p:sp>
        <p:nvSpPr>
          <p:cNvPr id="702491" name="Text Box 27">
            <a:extLst>
              <a:ext uri="{FF2B5EF4-FFF2-40B4-BE49-F238E27FC236}">
                <a16:creationId xmlns:a16="http://schemas.microsoft.com/office/drawing/2014/main" id="{E8153F18-74E4-4643-9853-BA846D8230AE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172200" y="49498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/>
              <a:t>loop L</a:t>
            </a:r>
          </a:p>
        </p:txBody>
      </p:sp>
      <p:sp>
        <p:nvSpPr>
          <p:cNvPr id="702492" name="Freeform 28">
            <a:extLst>
              <a:ext uri="{FF2B5EF4-FFF2-40B4-BE49-F238E27FC236}">
                <a16:creationId xmlns:a16="http://schemas.microsoft.com/office/drawing/2014/main" id="{1AF55573-22A5-4549-A0EB-0C73CA170908}"/>
              </a:ext>
            </a:extLst>
          </p:cNvPr>
          <p:cNvSpPr>
            <a:spLocks/>
          </p:cNvSpPr>
          <p:nvPr/>
        </p:nvSpPr>
        <p:spPr bwMode="ltGray">
          <a:xfrm>
            <a:off x="5472113" y="3819525"/>
            <a:ext cx="1060450" cy="1817688"/>
          </a:xfrm>
          <a:custGeom>
            <a:avLst/>
            <a:gdLst>
              <a:gd name="T0" fmla="*/ 508 w 668"/>
              <a:gd name="T1" fmla="*/ 1053 h 1145"/>
              <a:gd name="T2" fmla="*/ 198 w 668"/>
              <a:gd name="T3" fmla="*/ 1045 h 1145"/>
              <a:gd name="T4" fmla="*/ 21 w 668"/>
              <a:gd name="T5" fmla="*/ 451 h 1145"/>
              <a:gd name="T6" fmla="*/ 322 w 668"/>
              <a:gd name="T7" fmla="*/ 44 h 1145"/>
              <a:gd name="T8" fmla="*/ 668 w 668"/>
              <a:gd name="T9" fmla="*/ 184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1145">
                <a:moveTo>
                  <a:pt x="508" y="1053"/>
                </a:moveTo>
                <a:cubicBezTo>
                  <a:pt x="456" y="1052"/>
                  <a:pt x="279" y="1145"/>
                  <a:pt x="198" y="1045"/>
                </a:cubicBezTo>
                <a:cubicBezTo>
                  <a:pt x="117" y="945"/>
                  <a:pt x="0" y="618"/>
                  <a:pt x="21" y="451"/>
                </a:cubicBezTo>
                <a:cubicBezTo>
                  <a:pt x="42" y="284"/>
                  <a:pt x="214" y="88"/>
                  <a:pt x="322" y="44"/>
                </a:cubicBezTo>
                <a:cubicBezTo>
                  <a:pt x="430" y="0"/>
                  <a:pt x="596" y="155"/>
                  <a:pt x="668" y="18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2493" name="Freeform 29">
            <a:extLst>
              <a:ext uri="{FF2B5EF4-FFF2-40B4-BE49-F238E27FC236}">
                <a16:creationId xmlns:a16="http://schemas.microsoft.com/office/drawing/2014/main" id="{7C0AEB96-6825-4E36-AAA2-D0C69A6BA587}"/>
              </a:ext>
            </a:extLst>
          </p:cNvPr>
          <p:cNvSpPr>
            <a:spLocks/>
          </p:cNvSpPr>
          <p:nvPr/>
        </p:nvSpPr>
        <p:spPr bwMode="ltGray">
          <a:xfrm>
            <a:off x="7067550" y="3773488"/>
            <a:ext cx="1073150" cy="1816100"/>
          </a:xfrm>
          <a:custGeom>
            <a:avLst/>
            <a:gdLst>
              <a:gd name="T0" fmla="*/ 186 w 676"/>
              <a:gd name="T1" fmla="*/ 1082 h 1144"/>
              <a:gd name="T2" fmla="*/ 496 w 676"/>
              <a:gd name="T3" fmla="*/ 1056 h 1144"/>
              <a:gd name="T4" fmla="*/ 655 w 676"/>
              <a:gd name="T5" fmla="*/ 552 h 1144"/>
              <a:gd name="T6" fmla="*/ 372 w 676"/>
              <a:gd name="T7" fmla="*/ 56 h 1144"/>
              <a:gd name="T8" fmla="*/ 0 w 676"/>
              <a:gd name="T9" fmla="*/ 215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6" h="1144">
                <a:moveTo>
                  <a:pt x="186" y="1082"/>
                </a:moveTo>
                <a:cubicBezTo>
                  <a:pt x="238" y="1078"/>
                  <a:pt x="418" y="1144"/>
                  <a:pt x="496" y="1056"/>
                </a:cubicBezTo>
                <a:cubicBezTo>
                  <a:pt x="574" y="968"/>
                  <a:pt x="676" y="719"/>
                  <a:pt x="655" y="552"/>
                </a:cubicBezTo>
                <a:cubicBezTo>
                  <a:pt x="634" y="385"/>
                  <a:pt x="481" y="112"/>
                  <a:pt x="372" y="56"/>
                </a:cubicBezTo>
                <a:cubicBezTo>
                  <a:pt x="263" y="0"/>
                  <a:pt x="77" y="182"/>
                  <a:pt x="0" y="215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>
            <a:extLst>
              <a:ext uri="{FF2B5EF4-FFF2-40B4-BE49-F238E27FC236}">
                <a16:creationId xmlns:a16="http://schemas.microsoft.com/office/drawing/2014/main" id="{6CF90F9C-DBD7-43A2-86DD-90C60A4FB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10.4.5  </a:t>
            </a:r>
            <a:r>
              <a:rPr lang="zh-CN" altLang="en-US"/>
              <a:t>可约流图</a:t>
            </a:r>
          </a:p>
        </p:txBody>
      </p:sp>
      <p:sp>
        <p:nvSpPr>
          <p:cNvPr id="703491" name="Rectangle 3">
            <a:extLst>
              <a:ext uri="{FF2B5EF4-FFF2-40B4-BE49-F238E27FC236}">
                <a16:creationId xmlns:a16="http://schemas.microsoft.com/office/drawing/2014/main" id="{4E929B17-8F89-473E-8D57-D0D54E8A3D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zh-CN" altLang="en-US"/>
              <a:t>循环外到循环内的转移</a:t>
            </a:r>
          </a:p>
          <a:p>
            <a:pPr marL="609600" indent="-609600"/>
            <a:r>
              <a:rPr lang="zh-CN" altLang="en-US"/>
              <a:t>流图</a:t>
            </a:r>
            <a:r>
              <a:rPr lang="en-US" altLang="zh-CN"/>
              <a:t>G</a:t>
            </a:r>
            <a:r>
              <a:rPr lang="zh-CN" altLang="en-US"/>
              <a:t>可约的充要条件</a:t>
            </a:r>
            <a:br>
              <a:rPr lang="zh-CN" altLang="en-US"/>
            </a:br>
            <a:r>
              <a:rPr lang="zh-CN" altLang="en-US"/>
              <a:t>所有边可划分为两个不相交的集合</a:t>
            </a:r>
            <a:r>
              <a:rPr lang="en-US" altLang="zh-CN"/>
              <a:t>——</a:t>
            </a:r>
            <a:r>
              <a:rPr lang="zh-CN" altLang="en-US"/>
              <a:t>前向边和回边，且满足：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前向边构成一个</a:t>
            </a:r>
            <a:r>
              <a:rPr lang="en-US" altLang="zh-CN"/>
              <a:t>dag</a:t>
            </a:r>
            <a:r>
              <a:rPr lang="zh-CN" altLang="en-US"/>
              <a:t>，且从</a:t>
            </a:r>
            <a:r>
              <a:rPr lang="en-US" altLang="zh-CN"/>
              <a:t>G</a:t>
            </a:r>
            <a:r>
              <a:rPr lang="zh-CN" altLang="en-US"/>
              <a:t>的开始节点，可到达其他任何节点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/>
              <a:t>回边：前面定义</a:t>
            </a:r>
          </a:p>
        </p:txBody>
      </p:sp>
      <p:sp>
        <p:nvSpPr>
          <p:cNvPr id="703492" name="Line 4">
            <a:extLst>
              <a:ext uri="{FF2B5EF4-FFF2-40B4-BE49-F238E27FC236}">
                <a16:creationId xmlns:a16="http://schemas.microsoft.com/office/drawing/2014/main" id="{547DF32C-06D9-49BF-AC65-5C5930E74D6B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981200" y="1524000"/>
            <a:ext cx="39624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3493" name="Line 5">
            <a:extLst>
              <a:ext uri="{FF2B5EF4-FFF2-40B4-BE49-F238E27FC236}">
                <a16:creationId xmlns:a16="http://schemas.microsoft.com/office/drawing/2014/main" id="{094AD4AA-56CC-4FC0-A08A-3375C9D6C068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981200" y="1524000"/>
            <a:ext cx="3962400" cy="3048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>
            <a:extLst>
              <a:ext uri="{FF2B5EF4-FFF2-40B4-BE49-F238E27FC236}">
                <a16:creationId xmlns:a16="http://schemas.microsoft.com/office/drawing/2014/main" id="{5B685E7B-3785-4589-B1AC-72C5C8F85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10.9</a:t>
            </a:r>
          </a:p>
        </p:txBody>
      </p:sp>
      <p:pic>
        <p:nvPicPr>
          <p:cNvPr id="704516" name="Picture 4" descr="C:\Documents and Settings\Administrator\My Documents\wg\编译原理\jiangyi\figures\10\reduce.gif">
            <a:extLst>
              <a:ext uri="{FF2B5EF4-FFF2-40B4-BE49-F238E27FC236}">
                <a16:creationId xmlns:a16="http://schemas.microsoft.com/office/drawing/2014/main" id="{A4FF437D-54A1-4134-A393-DD7536F8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86677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4517" name="Freeform 5">
            <a:extLst>
              <a:ext uri="{FF2B5EF4-FFF2-40B4-BE49-F238E27FC236}">
                <a16:creationId xmlns:a16="http://schemas.microsoft.com/office/drawing/2014/main" id="{A685BDCD-9DA7-4022-8EC4-3782B8B9AF08}"/>
              </a:ext>
            </a:extLst>
          </p:cNvPr>
          <p:cNvSpPr>
            <a:spLocks/>
          </p:cNvSpPr>
          <p:nvPr/>
        </p:nvSpPr>
        <p:spPr bwMode="ltGray">
          <a:xfrm>
            <a:off x="2819400" y="83820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4518" name="Freeform 6">
            <a:extLst>
              <a:ext uri="{FF2B5EF4-FFF2-40B4-BE49-F238E27FC236}">
                <a16:creationId xmlns:a16="http://schemas.microsoft.com/office/drawing/2014/main" id="{DB744084-CADD-4E34-BB11-CED1094798DE}"/>
              </a:ext>
            </a:extLst>
          </p:cNvPr>
          <p:cNvSpPr>
            <a:spLocks/>
          </p:cNvSpPr>
          <p:nvPr/>
        </p:nvSpPr>
        <p:spPr bwMode="ltGray">
          <a:xfrm>
            <a:off x="4468813" y="166687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4519" name="Text Box 7">
            <a:extLst>
              <a:ext uri="{FF2B5EF4-FFF2-40B4-BE49-F238E27FC236}">
                <a16:creationId xmlns:a16="http://schemas.microsoft.com/office/drawing/2014/main" id="{08F95009-7607-43D4-A62B-C36217780C7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867400" y="1524000"/>
            <a:ext cx="2362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虚线：回边</a:t>
            </a:r>
          </a:p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其他：前向边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>
            <a:extLst>
              <a:ext uri="{FF2B5EF4-FFF2-40B4-BE49-F238E27FC236}">
                <a16:creationId xmlns:a16="http://schemas.microsoft.com/office/drawing/2014/main" id="{AEF85BF4-9E9C-4DCE-AB8D-711B7FF5C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10.10  </a:t>
            </a:r>
            <a:r>
              <a:rPr lang="zh-CN" altLang="en-US"/>
              <a:t>不可约的流图</a:t>
            </a:r>
          </a:p>
        </p:txBody>
      </p:sp>
      <p:pic>
        <p:nvPicPr>
          <p:cNvPr id="705540" name="Picture 4" descr="C:\Documents and Settings\Administrator\My Documents\wg\编译原理\jiangyi\figures\10\noreduce.gif">
            <a:extLst>
              <a:ext uri="{FF2B5EF4-FFF2-40B4-BE49-F238E27FC236}">
                <a16:creationId xmlns:a16="http://schemas.microsoft.com/office/drawing/2014/main" id="{C9D55A07-B755-40FC-97F3-86A56F4E8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125663"/>
            <a:ext cx="3954463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>
            <a:extLst>
              <a:ext uri="{FF2B5EF4-FFF2-40B4-BE49-F238E27FC236}">
                <a16:creationId xmlns:a16="http://schemas.microsoft.com/office/drawing/2014/main" id="{5AE5F541-7497-4ACB-BB93-55059D883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</a:t>
            </a:r>
            <a:r>
              <a:rPr lang="en-US" altLang="zh-CN"/>
              <a:t>10.11</a:t>
            </a:r>
          </a:p>
        </p:txBody>
      </p:sp>
      <p:pic>
        <p:nvPicPr>
          <p:cNvPr id="706564" name="Picture 4" descr="C:\Documents and Settings\Administrator\My Documents\wg\编译原理\jiangyi\figures\10\reduce.gif">
            <a:extLst>
              <a:ext uri="{FF2B5EF4-FFF2-40B4-BE49-F238E27FC236}">
                <a16:creationId xmlns:a16="http://schemas.microsoft.com/office/drawing/2014/main" id="{B8303D9A-1AAA-4969-AF2E-811CC654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1247775"/>
            <a:ext cx="19939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65" name="Freeform 5">
            <a:extLst>
              <a:ext uri="{FF2B5EF4-FFF2-40B4-BE49-F238E27FC236}">
                <a16:creationId xmlns:a16="http://schemas.microsoft.com/office/drawing/2014/main" id="{A3CA7AB1-3CBD-40C4-A70A-F9880DF25D89}"/>
              </a:ext>
            </a:extLst>
          </p:cNvPr>
          <p:cNvSpPr>
            <a:spLocks/>
          </p:cNvSpPr>
          <p:nvPr/>
        </p:nvSpPr>
        <p:spPr bwMode="ltGray">
          <a:xfrm>
            <a:off x="1363663" y="1219200"/>
            <a:ext cx="1387475" cy="4313238"/>
          </a:xfrm>
          <a:custGeom>
            <a:avLst/>
            <a:gdLst>
              <a:gd name="T0" fmla="*/ 450 w 874"/>
              <a:gd name="T1" fmla="*/ 2649 h 2717"/>
              <a:gd name="T2" fmla="*/ 175 w 874"/>
              <a:gd name="T3" fmla="*/ 2551 h 2717"/>
              <a:gd name="T4" fmla="*/ 10 w 874"/>
              <a:gd name="T5" fmla="*/ 1652 h 2717"/>
              <a:gd name="T6" fmla="*/ 237 w 874"/>
              <a:gd name="T7" fmla="*/ 256 h 2717"/>
              <a:gd name="T8" fmla="*/ 874 w 874"/>
              <a:gd name="T9" fmla="*/ 116 h 2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2717">
                <a:moveTo>
                  <a:pt x="450" y="2649"/>
                </a:moveTo>
                <a:cubicBezTo>
                  <a:pt x="404" y="2633"/>
                  <a:pt x="248" y="2717"/>
                  <a:pt x="175" y="2551"/>
                </a:cubicBezTo>
                <a:cubicBezTo>
                  <a:pt x="102" y="2385"/>
                  <a:pt x="0" y="2034"/>
                  <a:pt x="10" y="1652"/>
                </a:cubicBezTo>
                <a:cubicBezTo>
                  <a:pt x="20" y="1270"/>
                  <a:pt x="93" y="512"/>
                  <a:pt x="237" y="256"/>
                </a:cubicBezTo>
                <a:cubicBezTo>
                  <a:pt x="381" y="0"/>
                  <a:pt x="741" y="145"/>
                  <a:pt x="874" y="1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566" name="Freeform 6">
            <a:extLst>
              <a:ext uri="{FF2B5EF4-FFF2-40B4-BE49-F238E27FC236}">
                <a16:creationId xmlns:a16="http://schemas.microsoft.com/office/drawing/2014/main" id="{1EF27D41-81F4-4808-BD5B-6536F6F32094}"/>
              </a:ext>
            </a:extLst>
          </p:cNvPr>
          <p:cNvSpPr>
            <a:spLocks/>
          </p:cNvSpPr>
          <p:nvPr/>
        </p:nvSpPr>
        <p:spPr bwMode="ltGray">
          <a:xfrm>
            <a:off x="3013075" y="2047875"/>
            <a:ext cx="1254125" cy="3622675"/>
          </a:xfrm>
          <a:custGeom>
            <a:avLst/>
            <a:gdLst>
              <a:gd name="T0" fmla="*/ 27 w 790"/>
              <a:gd name="T1" fmla="*/ 1898 h 2282"/>
              <a:gd name="T2" fmla="*/ 67 w 790"/>
              <a:gd name="T3" fmla="*/ 2145 h 2282"/>
              <a:gd name="T4" fmla="*/ 430 w 790"/>
              <a:gd name="T5" fmla="*/ 2251 h 2282"/>
              <a:gd name="T6" fmla="*/ 740 w 790"/>
              <a:gd name="T7" fmla="*/ 1959 h 2282"/>
              <a:gd name="T8" fmla="*/ 731 w 790"/>
              <a:gd name="T9" fmla="*/ 541 h 2282"/>
              <a:gd name="T10" fmla="*/ 412 w 790"/>
              <a:gd name="T11" fmla="*/ 62 h 2282"/>
              <a:gd name="T12" fmla="*/ 123 w 790"/>
              <a:gd name="T13" fmla="*/ 170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0" h="2282">
                <a:moveTo>
                  <a:pt x="27" y="1898"/>
                </a:moveTo>
                <a:cubicBezTo>
                  <a:pt x="34" y="1939"/>
                  <a:pt x="0" y="2086"/>
                  <a:pt x="67" y="2145"/>
                </a:cubicBezTo>
                <a:cubicBezTo>
                  <a:pt x="134" y="2204"/>
                  <a:pt x="318" y="2282"/>
                  <a:pt x="430" y="2251"/>
                </a:cubicBezTo>
                <a:cubicBezTo>
                  <a:pt x="542" y="2220"/>
                  <a:pt x="690" y="2244"/>
                  <a:pt x="740" y="1959"/>
                </a:cubicBezTo>
                <a:cubicBezTo>
                  <a:pt x="790" y="1674"/>
                  <a:pt x="786" y="857"/>
                  <a:pt x="731" y="541"/>
                </a:cubicBezTo>
                <a:cubicBezTo>
                  <a:pt x="676" y="225"/>
                  <a:pt x="513" y="124"/>
                  <a:pt x="412" y="62"/>
                </a:cubicBezTo>
                <a:cubicBezTo>
                  <a:pt x="311" y="0"/>
                  <a:pt x="183" y="148"/>
                  <a:pt x="123" y="1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567" name="Text Box 7">
            <a:extLst>
              <a:ext uri="{FF2B5EF4-FFF2-40B4-BE49-F238E27FC236}">
                <a16:creationId xmlns:a16="http://schemas.microsoft.com/office/drawing/2014/main" id="{8B47018C-3E13-43CF-8076-B7D35CBFFEF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43400" y="1524000"/>
            <a:ext cx="44196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内层循环：</a:t>
            </a:r>
            <a:r>
              <a:rPr lang="en-US" altLang="zh-CN" baseline="0">
                <a:solidFill>
                  <a:srgbClr val="FF3300"/>
                </a:solidFill>
              </a:rPr>
              <a:t>{7, 8, 10}</a:t>
            </a:r>
            <a:br>
              <a:rPr lang="en-US" altLang="zh-CN" baseline="0">
                <a:solidFill>
                  <a:srgbClr val="FF3300"/>
                </a:solidFill>
              </a:rPr>
            </a:br>
            <a:r>
              <a:rPr lang="en-US" altLang="zh-CN" baseline="0">
                <a:solidFill>
                  <a:srgbClr val="FF3300"/>
                </a:solidFill>
              </a:rPr>
              <a:t>{4, 5, 6, 7}</a:t>
            </a:r>
            <a:r>
              <a:rPr lang="zh-CN" altLang="en-US" baseline="0">
                <a:solidFill>
                  <a:srgbClr val="FF3300"/>
                </a:solidFill>
              </a:rPr>
              <a:t>不是循环</a:t>
            </a:r>
          </a:p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外层循环：</a:t>
            </a:r>
            <a:r>
              <a:rPr lang="en-US" altLang="zh-CN" baseline="0">
                <a:solidFill>
                  <a:srgbClr val="FF3300"/>
                </a:solidFill>
              </a:rPr>
              <a:t>{4, 5, 6, 7, 8, 10}</a:t>
            </a:r>
          </a:p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更外层循环：</a:t>
            </a:r>
            <a:r>
              <a:rPr lang="en-US" altLang="zh-CN" baseline="0">
                <a:solidFill>
                  <a:srgbClr val="FF3300"/>
                </a:solidFill>
              </a:rPr>
              <a:t>{3,4,5,6,7,8,10}</a:t>
            </a:r>
          </a:p>
          <a:p>
            <a:pPr algn="ctr">
              <a:spcBef>
                <a:spcPct val="50000"/>
              </a:spcBef>
            </a:pPr>
            <a:r>
              <a:rPr lang="zh-CN" altLang="en-US" baseline="0">
                <a:solidFill>
                  <a:srgbClr val="FF3300"/>
                </a:solidFill>
              </a:rPr>
              <a:t>更外层循环：整个流图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>
            <a:extLst>
              <a:ext uri="{FF2B5EF4-FFF2-40B4-BE49-F238E27FC236}">
                <a16:creationId xmlns:a16="http://schemas.microsoft.com/office/drawing/2014/main" id="{A3690482-0167-4BBB-823C-4AA7FC909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10.1.2  </a:t>
            </a:r>
            <a:r>
              <a:rPr lang="zh-CN" altLang="en-US"/>
              <a:t>获得最佳性能</a:t>
            </a:r>
          </a:p>
        </p:txBody>
      </p:sp>
      <p:pic>
        <p:nvPicPr>
          <p:cNvPr id="876548" name="Picture 4" descr="C:\Documents and Settings\Administrator\My Documents\wg\编译原理\jiangyi\figures\10\better.gif">
            <a:extLst>
              <a:ext uri="{FF2B5EF4-FFF2-40B4-BE49-F238E27FC236}">
                <a16:creationId xmlns:a16="http://schemas.microsoft.com/office/drawing/2014/main" id="{65EF3E9F-B753-49E9-8A98-A7C37408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74838"/>
            <a:ext cx="7791450" cy="22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SSA</a:t>
            </a:r>
            <a:r>
              <a:rPr lang="zh-CN" altLang="en-US" dirty="0"/>
              <a:t>的全局优化</a:t>
            </a:r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5870C371-F468-42D9-B5C9-714447E54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传统的基于全局数据流分析的优化（本章的最后两部分），算法复杂、开销大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基于</a:t>
            </a:r>
            <a:r>
              <a:rPr lang="en-US" altLang="zh-CN" dirty="0">
                <a:sym typeface="Wingdings" panose="05000000000000000000" pitchFamily="2" charset="2"/>
              </a:rPr>
              <a:t>SSA</a:t>
            </a:r>
            <a:r>
              <a:rPr lang="zh-CN" altLang="en-US" dirty="0">
                <a:sym typeface="Wingdings" panose="05000000000000000000" pitchFamily="2" charset="2"/>
              </a:rPr>
              <a:t>的优化有更好性能，但一些算法思路理解起来有难度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这部分介绍较复杂的</a:t>
            </a:r>
            <a:r>
              <a:rPr lang="en-US" altLang="zh-CN" dirty="0">
                <a:sym typeface="Wingdings" panose="05000000000000000000" pitchFamily="2" charset="2"/>
              </a:rPr>
              <a:t>SSAPRE</a:t>
            </a:r>
            <a:r>
              <a:rPr lang="zh-CN" altLang="en-US" dirty="0">
                <a:sym typeface="Wingdings" panose="05000000000000000000" pitchFamily="2" charset="2"/>
              </a:rPr>
              <a:t>算法的思想，其他算法参考实验教学指导书以及相关文献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完整的</a:t>
            </a:r>
            <a:r>
              <a:rPr lang="en-US" altLang="zh-CN" dirty="0"/>
              <a:t>SSA</a:t>
            </a:r>
            <a:r>
              <a:rPr lang="zh-CN" altLang="en-US" dirty="0"/>
              <a:t>构建算法</a:t>
            </a:r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5870C371-F468-42D9-B5C9-714447E54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进行</a:t>
            </a:r>
            <a:r>
              <a:rPr lang="en-US" altLang="zh-CN" dirty="0"/>
              <a:t>LVN</a:t>
            </a:r>
            <a:r>
              <a:rPr lang="zh-CN" altLang="en-US" dirty="0"/>
              <a:t>后，定义位于当前基本块前驱，特别是多个前驱的情况还未解决</a:t>
            </a:r>
            <a:endParaRPr lang="zh-CN" altLang="en-US" dirty="0">
              <a:sym typeface="Wingdings" panose="05000000000000000000" pitchFamily="2" charset="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CEA1BC-C6BA-436D-B737-101AD9C13324}"/>
              </a:ext>
            </a:extLst>
          </p:cNvPr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61186" name="Picture 2" descr="https://img-blog.csdn.net/20171206210926369?watermark/2/text/aHR0cDovL2Jsb2cuY3Nkbi5uZXQvcXFfMjk2NzQzNTc=/font/5a6L5L2T/fontsize/400/fill/I0JBQkFCMA==/dissolve/70/gravity/SouthEast">
            <a:extLst>
              <a:ext uri="{FF2B5EF4-FFF2-40B4-BE49-F238E27FC236}">
                <a16:creationId xmlns:a16="http://schemas.microsoft.com/office/drawing/2014/main" id="{80F70067-C064-433D-AD78-9668819A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24" y="2492896"/>
            <a:ext cx="1905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1188" name="Picture 4" descr="https://img-blog.csdn.net/20171206211128013?watermark/2/text/aHR0cDovL2Jsb2cuY3Nkbi5uZXQvcXFfMjk2NzQzNTc=/font/5a6L5L2T/fontsize/400/fill/I0JBQkFCMA==/dissolve/70/gravity/SouthEast">
            <a:extLst>
              <a:ext uri="{FF2B5EF4-FFF2-40B4-BE49-F238E27FC236}">
                <a16:creationId xmlns:a16="http://schemas.microsoft.com/office/drawing/2014/main" id="{E807A086-C734-4AA6-9EFD-F8E8E004C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76" y="2492896"/>
            <a:ext cx="1905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44C5A5-17E8-43DA-8886-F8896B36CE68}"/>
              </a:ext>
            </a:extLst>
          </p:cNvPr>
          <p:cNvSpPr/>
          <p:nvPr/>
        </p:nvSpPr>
        <p:spPr>
          <a:xfrm>
            <a:off x="2292390" y="540283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000" kern="0" baseline="0" dirty="0">
                <a:solidFill>
                  <a:srgbClr val="000000"/>
                </a:solidFill>
              </a:rPr>
              <a:t>原程序流图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B3680-B8A9-4687-8D55-1DD2AD90F7BD}"/>
              </a:ext>
            </a:extLst>
          </p:cNvPr>
          <p:cNvSpPr/>
          <p:nvPr/>
        </p:nvSpPr>
        <p:spPr>
          <a:xfrm>
            <a:off x="6502151" y="5402833"/>
            <a:ext cx="1136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2000" kern="0" baseline="0" dirty="0">
                <a:solidFill>
                  <a:srgbClr val="000000"/>
                </a:solidFill>
              </a:rPr>
              <a:t>SSA</a:t>
            </a:r>
            <a:r>
              <a:rPr kumimoji="0" lang="zh-CN" altLang="en-US" sz="2000" kern="0" baseline="0" dirty="0">
                <a:solidFill>
                  <a:srgbClr val="000000"/>
                </a:solidFill>
              </a:rPr>
              <a:t>形式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278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</a:t>
                </a:r>
              </a:p>
            </p:txBody>
          </p:sp>
        </mc:Choice>
        <mc:Fallback xmlns="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7587" name="Rectangle 3">
            <a:extLst>
              <a:ext uri="{FF2B5EF4-FFF2-40B4-BE49-F238E27FC236}">
                <a16:creationId xmlns:a16="http://schemas.microsoft.com/office/drawing/2014/main" id="{5870C371-F468-42D9-B5C9-714447E54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根据程序运行路径选择定义的版本</a:t>
            </a:r>
            <a:br>
              <a:rPr lang="en-US" altLang="zh-CN" dirty="0"/>
            </a:br>
            <a:r>
              <a:rPr lang="zh-CN" altLang="en-US" dirty="0"/>
              <a:t>参数：不同路径上的定义版本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实际目标平台并不存在这样的指令，需代码生成模块特殊处理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CEA1BC-C6BA-436D-B737-101AD9C13324}"/>
              </a:ext>
            </a:extLst>
          </p:cNvPr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3B3680-B8A9-4687-8D55-1DD2AD90F7BD}"/>
              </a:ext>
            </a:extLst>
          </p:cNvPr>
          <p:cNvSpPr/>
          <p:nvPr/>
        </p:nvSpPr>
        <p:spPr>
          <a:xfrm>
            <a:off x="6091187" y="6051572"/>
            <a:ext cx="139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000" kern="0" baseline="0" dirty="0">
                <a:solidFill>
                  <a:srgbClr val="000000"/>
                </a:solidFill>
              </a:rPr>
              <a:t>最终的</a:t>
            </a:r>
            <a:r>
              <a:rPr kumimoji="0" lang="en-US" altLang="zh-CN" sz="2000" kern="0" baseline="0" dirty="0">
                <a:solidFill>
                  <a:srgbClr val="000000"/>
                </a:solidFill>
              </a:rPr>
              <a:t>SSA</a:t>
            </a:r>
            <a:endParaRPr lang="zh-CN" altLang="en-US" sz="2000" dirty="0"/>
          </a:p>
        </p:txBody>
      </p:sp>
      <p:pic>
        <p:nvPicPr>
          <p:cNvPr id="862210" name="Picture 2" descr="https://img-blog.csdn.net/20171206213430288?watermark/2/text/aHR0cDovL2Jsb2cuY3Nkbi5uZXQvcXFfMjk2NzQzNTc=/font/5a6L5L2T/fontsize/400/fill/I0JBQkFCMA==/dissolve/70/gravity/SouthEast">
            <a:extLst>
              <a:ext uri="{FF2B5EF4-FFF2-40B4-BE49-F238E27FC236}">
                <a16:creationId xmlns:a16="http://schemas.microsoft.com/office/drawing/2014/main" id="{5B40647F-028E-4044-BCFF-07DA7320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52" y="3068960"/>
            <a:ext cx="1905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607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</a:t>
                </a:r>
              </a:p>
            </p:txBody>
          </p:sp>
        </mc:Choice>
        <mc:Fallback xmlns="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08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ym typeface="Wingdings" panose="05000000000000000000" pitchFamily="2" charset="2"/>
                  </a:rPr>
                  <a:t> A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sym typeface="Wingdings" panose="05000000000000000000" pitchFamily="2" charset="2"/>
                  </a:rPr>
                  <a:t>严格支配</a:t>
                </a:r>
                <a:r>
                  <a:rPr lang="zh-CN" altLang="en-US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dirty="0">
                    <a:sym typeface="Wingdings" panose="05000000000000000000" pitchFamily="2" charset="2"/>
                  </a:rPr>
                  <a:t>strictly dominate</a:t>
                </a:r>
                <a:r>
                  <a:rPr lang="zh-CN" altLang="en-US" dirty="0">
                    <a:sym typeface="Wingdings" panose="05000000000000000000" pitchFamily="2" charset="2"/>
                  </a:rPr>
                  <a:t>）</a:t>
                </a:r>
                <a:r>
                  <a:rPr lang="en-US" altLang="zh-CN" dirty="0"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sym typeface="Wingdings" panose="05000000000000000000" pitchFamily="2" charset="2"/>
                  </a:rPr>
                  <a:t>：当且仅当</a:t>
                </a:r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和</a:t>
                </a:r>
                <a:r>
                  <a:rPr lang="en-US" altLang="zh-CN" dirty="0"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sym typeface="Wingdings" panose="05000000000000000000" pitchFamily="2" charset="2"/>
                  </a:rPr>
                  <a:t>不是同一节点，</a:t>
                </a:r>
                <a:r>
                  <a:rPr lang="zh-CN" altLang="en-US" dirty="0"/>
                  <a:t>并且到达</a:t>
                </a:r>
                <a:r>
                  <a:rPr lang="zh-CN" altLang="en-US" dirty="0"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的所有路径都包含</a:t>
                </a:r>
                <a:r>
                  <a:rPr lang="zh-CN" altLang="en-US" dirty="0"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/>
                  <a:t>A</a:t>
                </a: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sym typeface="Wingdings" panose="05000000000000000000" pitchFamily="2" charset="2"/>
                  </a:rPr>
                  <a:t>支配边界</a:t>
                </a:r>
                <a:r>
                  <a:rPr lang="zh-CN" altLang="en-US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dirty="0">
                    <a:sym typeface="Wingdings" panose="05000000000000000000" pitchFamily="2" charset="2"/>
                  </a:rPr>
                  <a:t>dominance frontiers</a:t>
                </a:r>
                <a:r>
                  <a:rPr lang="zh-CN" altLang="en-US" dirty="0">
                    <a:sym typeface="Wingdings" panose="05000000000000000000" pitchFamily="2" charset="2"/>
                  </a:rPr>
                  <a:t>）：</a:t>
                </a:r>
                <a:r>
                  <a:rPr lang="zh-CN" altLang="en-US" dirty="0"/>
                  <a:t>如果</a:t>
                </a:r>
                <a:r>
                  <a:rPr lang="zh-CN" altLang="en-US" dirty="0"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/>
                  <a:t>A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不严格支配</a:t>
                </a:r>
                <a:r>
                  <a:rPr lang="zh-CN" altLang="en-US" dirty="0"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，而是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支配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的直接前驱，那么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就在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的支配边界中</a:t>
                </a:r>
                <a:endParaRPr lang="en-US" altLang="zh-CN" dirty="0"/>
              </a:p>
              <a:p>
                <a:pPr lvl="1"/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的支配关系终止的地方</a:t>
                </a:r>
                <a:r>
                  <a:rPr lang="en-US" altLang="zh-CN" dirty="0">
                    <a:sym typeface="Wingdings" panose="05000000000000000000" pitchFamily="2" charset="2"/>
                  </a:rPr>
                  <a:t>——</a:t>
                </a:r>
                <a:r>
                  <a:rPr lang="zh-CN" altLang="en-US" dirty="0">
                    <a:sym typeface="Wingdings" panose="05000000000000000000" pitchFamily="2" charset="2"/>
                  </a:rPr>
                  <a:t>有其他控制流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不严格支配</a:t>
                </a:r>
                <a:r>
                  <a:rPr lang="en-US" altLang="zh-CN" dirty="0"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sym typeface="Wingdings" panose="05000000000000000000" pitchFamily="2" charset="2"/>
                  </a:rPr>
                  <a:t>，且是</a:t>
                </a:r>
                <a:r>
                  <a:rPr lang="en-US" altLang="zh-CN" dirty="0"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sym typeface="Wingdings" panose="05000000000000000000" pitchFamily="2" charset="2"/>
                  </a:rPr>
                  <a:t>的直接前驱，也满足（因为</a:t>
                </a:r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支配自身）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zh-CN" dirty="0"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sym typeface="Wingdings" panose="05000000000000000000" pitchFamily="2" charset="2"/>
                  </a:rPr>
                  <a:t>中有变量定义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sym typeface="Wingdings" panose="05000000000000000000" pitchFamily="2" charset="2"/>
                  </a:rPr>
                  <a:t>在支配边界中插入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</a:t>
                </a:r>
                <a:endParaRPr lang="zh-CN" altLang="en-US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0" t="-2194" r="-314" b="-11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BCEA1BC-C6BA-436D-B737-101AD9C13324}"/>
              </a:ext>
            </a:extLst>
          </p:cNvPr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7206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计算支配边界的算法</a:t>
            </a:r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5870C371-F468-42D9-B5C9-714447E54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每个节点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b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1800" b="1" dirty="0">
                <a:latin typeface="Arial Unicode MS" pitchFamily="34" charset="-122"/>
                <a:ea typeface="Arial Unicode MS" pitchFamily="34" charset="-122"/>
              </a:rPr>
              <a:t>if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b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的直接前驱数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≥ 2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18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b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的每个直接前驱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p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  runner := p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    </a:t>
            </a:r>
            <a:r>
              <a:rPr lang="en-US" altLang="zh-CN" sz="1800" b="1" dirty="0">
                <a:latin typeface="Arial Unicode MS" pitchFamily="34" charset="-122"/>
                <a:ea typeface="Arial Unicode MS" pitchFamily="34" charset="-122"/>
              </a:rPr>
              <a:t>while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runner ≠ </a:t>
            </a:r>
            <a:r>
              <a:rPr lang="en-US" altLang="zh-CN" sz="1800" dirty="0" err="1">
                <a:latin typeface="Arial Unicode MS" pitchFamily="34" charset="-122"/>
                <a:ea typeface="Arial Unicode MS" pitchFamily="34" charset="-122"/>
              </a:rPr>
              <a:t>idom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(b)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      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将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加入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runner</a:t>
            </a:r>
            <a:r>
              <a:rPr lang="zh-CN" altLang="en-US" sz="1800" dirty="0">
                <a:latin typeface="Arial Unicode MS" pitchFamily="34" charset="-122"/>
                <a:ea typeface="Arial Unicode MS" pitchFamily="34" charset="-122"/>
              </a:rPr>
              <a:t>的支配边界集合</a:t>
            </a:r>
            <a:endParaRPr lang="en-US" altLang="zh-CN" sz="18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          runner := </a:t>
            </a:r>
            <a:r>
              <a:rPr lang="en-US" altLang="zh-CN" sz="1800" dirty="0" err="1">
                <a:latin typeface="Arial Unicode MS" pitchFamily="34" charset="-122"/>
                <a:ea typeface="Arial Unicode MS" pitchFamily="34" charset="-122"/>
              </a:rPr>
              <a:t>idom</a:t>
            </a:r>
            <a:r>
              <a:rPr lang="en-US" altLang="zh-CN" sz="1800" dirty="0">
                <a:latin typeface="Arial Unicode MS" pitchFamily="34" charset="-122"/>
                <a:ea typeface="Arial Unicode MS" pitchFamily="34" charset="-122"/>
              </a:rPr>
              <a:t>(runner) </a:t>
            </a:r>
          </a:p>
          <a:p>
            <a:r>
              <a:rPr lang="en-US" altLang="zh-CN" dirty="0" err="1">
                <a:sym typeface="Wingdings" panose="05000000000000000000" pitchFamily="2" charset="2"/>
              </a:rPr>
              <a:t>idom</a:t>
            </a:r>
            <a:r>
              <a:rPr lang="en-US" altLang="zh-CN" dirty="0">
                <a:sym typeface="Wingdings" panose="05000000000000000000" pitchFamily="2" charset="2"/>
              </a:rPr>
              <a:t>(b)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>
                <a:sym typeface="Wingdings" panose="05000000000000000000" pitchFamily="2" charset="2"/>
              </a:rPr>
              <a:t>b</a:t>
            </a:r>
            <a:r>
              <a:rPr lang="zh-CN" altLang="en-US" dirty="0">
                <a:sym typeface="Wingdings" panose="05000000000000000000" pitchFamily="2" charset="2"/>
              </a:rPr>
              <a:t>的直接支配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如果</a:t>
            </a:r>
            <a:r>
              <a:rPr lang="en-US" altLang="zh-CN" dirty="0">
                <a:sym typeface="Wingdings" panose="05000000000000000000" pitchFamily="2" charset="2"/>
              </a:rPr>
              <a:t>b</a:t>
            </a:r>
            <a:r>
              <a:rPr lang="zh-CN" altLang="en-US" dirty="0">
                <a:sym typeface="Wingdings" panose="05000000000000000000" pitchFamily="2" charset="2"/>
              </a:rPr>
              <a:t>只有一个直接前驱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  <a:r>
              <a:rPr lang="zh-CN" altLang="en-US" dirty="0">
                <a:sym typeface="Wingdings" panose="05000000000000000000" pitchFamily="2" charset="2"/>
              </a:rPr>
              <a:t>，则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  <a:r>
              <a:rPr lang="zh-CN" altLang="en-US" dirty="0">
                <a:sym typeface="Wingdings" panose="05000000000000000000" pitchFamily="2" charset="2"/>
              </a:rPr>
              <a:t>必然是</a:t>
            </a:r>
            <a:r>
              <a:rPr lang="en-US" altLang="zh-CN" dirty="0">
                <a:sym typeface="Wingdings" panose="05000000000000000000" pitchFamily="2" charset="2"/>
              </a:rPr>
              <a:t>b</a:t>
            </a:r>
            <a:r>
              <a:rPr lang="zh-CN" altLang="en-US" dirty="0">
                <a:sym typeface="Wingdings" panose="05000000000000000000" pitchFamily="2" charset="2"/>
              </a:rPr>
              <a:t>的直接支配者，因此算法第</a:t>
            </a:r>
            <a:r>
              <a:rPr lang="en-US" altLang="zh-CN" dirty="0">
                <a:sym typeface="Wingdings" panose="05000000000000000000" pitchFamily="2" charset="2"/>
              </a:rPr>
              <a:t>5</a:t>
            </a:r>
            <a:r>
              <a:rPr lang="zh-CN" altLang="en-US" dirty="0">
                <a:sym typeface="Wingdings" panose="05000000000000000000" pitchFamily="2" charset="2"/>
              </a:rPr>
              <a:t>行必然不成立，无需检查这种情况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CEA1BC-C6BA-436D-B737-101AD9C13324}"/>
              </a:ext>
            </a:extLst>
          </p:cNvPr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1054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函数的算法</a:t>
                </a:r>
              </a:p>
            </p:txBody>
          </p:sp>
        </mc:Choice>
        <mc:Fallback xmlns="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08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has-phi(B)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为真：当已将一个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插入到基本块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中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processed(B)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为真：当对于变量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v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，已经处理了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一次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Assignment-nodes(v)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：包含对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v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的赋值语句的节点的集合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W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：待处理的包含赋值语句的基本块的工作队列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DF(B)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：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的支配边界节点集合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function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Place-phi-function(v)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for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流图中所有节点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B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do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has-phi(B) = false;  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processed(B) = false;  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 for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W = ∅;               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for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所有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B ∈ Assignment-nodes(v)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do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processed(B) = true; 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Add(W, B);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  end for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 xmlns="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392" t="-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BCEA1BC-C6BA-436D-B737-101AD9C13324}"/>
              </a:ext>
            </a:extLst>
          </p:cNvPr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46695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函数的算法（续）</a:t>
                </a:r>
              </a:p>
            </p:txBody>
          </p:sp>
        </mc:Choice>
        <mc:Fallback xmlns="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08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while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W != ∅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do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begin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B = Remove(W);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for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所有节点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y ∈ DF(B)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do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if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(not has-phi(y))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then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begin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将指令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&lt;v =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(v, v, ..., v)&gt;</a:t>
                </a:r>
                <a:r>
                  <a:rPr lang="zh-CN" altLang="en-US" sz="1600" dirty="0">
                    <a:latin typeface="Arial Unicode MS" pitchFamily="34" charset="-122"/>
                    <a:ea typeface="Arial Unicode MS" pitchFamily="34" charset="-122"/>
                  </a:rPr>
                  <a:t>加入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y;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v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的个数等于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y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的前驱数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has-phi(y) = true;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if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(not processed(y))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then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begin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processed(y) = true;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Add(W, y);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 for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b="1" dirty="0">
                    <a:latin typeface="Arial Unicode MS" pitchFamily="34" charset="-122"/>
                    <a:ea typeface="Arial Unicode MS" pitchFamily="34" charset="-122"/>
                  </a:rPr>
                  <a:t>end</a:t>
                </a:r>
              </a:p>
            </p:txBody>
          </p:sp>
        </mc:Choice>
        <mc:Fallback xmlns="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392" t="-258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BCEA1BC-C6BA-436D-B737-101AD9C13324}"/>
              </a:ext>
            </a:extLst>
          </p:cNvPr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6508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重命名算法</a:t>
            </a:r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5870C371-F468-42D9-B5C9-714447E54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begin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调用程序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流图中所有变量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V = ∅; 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v = 1; 	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变量的下一个版本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0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压入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V;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	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变量的第一个版本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Rename-variables(x, Start);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 for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</a:t>
            </a:r>
            <a:endParaRPr lang="en-US" altLang="zh-CN" sz="1600" b="1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CEA1BC-C6BA-436D-B737-101AD9C13324}"/>
              </a:ext>
            </a:extLst>
          </p:cNvPr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79245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重命名算法（续）</a:t>
            </a:r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5870C371-F468-42D9-B5C9-714447E54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function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Rename-variables(x, B) 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x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是一个变量，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是一个基本块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begin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ve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= Top(V);  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从栈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中获取进入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时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的上一定义版本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所有语句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s ∈ B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if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不是一条𝜙语句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then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右侧中所有对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的引用替换为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en-US" altLang="zh-CN" sz="2000" baseline="-25000" dirty="0" err="1">
                <a:latin typeface="Arial Unicode MS" pitchFamily="34" charset="-122"/>
                <a:ea typeface="Arial Unicode MS" pitchFamily="34" charset="-122"/>
              </a:rPr>
              <a:t>Top</a:t>
            </a:r>
            <a:r>
              <a:rPr lang="en-US" altLang="zh-CN" sz="2000" baseline="-25000" dirty="0">
                <a:latin typeface="Arial Unicode MS" pitchFamily="34" charset="-122"/>
                <a:ea typeface="Arial Unicode MS" pitchFamily="34" charset="-122"/>
              </a:rPr>
              <a:t>(V)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;  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引用上一定义的版本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if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定义了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then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begin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在定义中将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替换为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en-US" altLang="zh-CN" sz="2000" baseline="-25000" dirty="0"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; 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重命名为下一定义的版本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将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压入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V;	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后续引用将使用新定义版本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v = v + 1;		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定义的版本号递增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  end for</a:t>
            </a:r>
            <a:endParaRPr lang="en-US" altLang="zh-CN" sz="1600" b="1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CEA1BC-C6BA-436D-B737-101AD9C13324}"/>
              </a:ext>
            </a:extLst>
          </p:cNvPr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52094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重命名算法（续）</a:t>
            </a:r>
          </a:p>
        </p:txBody>
      </p:sp>
      <p:sp>
        <p:nvSpPr>
          <p:cNvPr id="707587" name="Rectangle 3">
            <a:extLst>
              <a:ext uri="{FF2B5EF4-FFF2-40B4-BE49-F238E27FC236}">
                <a16:creationId xmlns:a16="http://schemas.microsoft.com/office/drawing/2014/main" id="{5870C371-F468-42D9-B5C9-714447E54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流图中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的所有后继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s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j = B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是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的第几个前驱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s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中所有定义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的𝜙函数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 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将𝜙的第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j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个参数替换为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x</a:t>
            </a:r>
            <a:r>
              <a:rPr lang="en-US" altLang="zh-CN" sz="2000" baseline="-25000" dirty="0" err="1">
                <a:latin typeface="Arial Unicode MS" pitchFamily="34" charset="-122"/>
                <a:ea typeface="Arial Unicode MS" pitchFamily="34" charset="-122"/>
              </a:rPr>
              <a:t>Top</a:t>
            </a:r>
            <a:r>
              <a:rPr lang="en-US" altLang="zh-CN" sz="2000" baseline="-25000" dirty="0">
                <a:latin typeface="Arial Unicode MS" pitchFamily="34" charset="-122"/>
                <a:ea typeface="Arial Unicode MS" pitchFamily="34" charset="-122"/>
              </a:rPr>
              <a:t>(V)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 for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  end for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for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支配树中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B</a:t>
            </a:r>
            <a:r>
              <a:rPr lang="zh-CN" altLang="en-US" sz="2000" dirty="0">
                <a:latin typeface="Arial Unicode MS" pitchFamily="34" charset="-122"/>
                <a:ea typeface="Arial Unicode MS" pitchFamily="34" charset="-122"/>
              </a:rPr>
              <a:t>的所有孩子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c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do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深度优先遍历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Rename-variables(x, c);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 for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处理完所有孩子返回此基本块时，栈顶也恢复到原版本号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repeat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Pop(V); 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until 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(Top(V) ==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ve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Arial Unicode MS" pitchFamily="34" charset="-122"/>
                <a:ea typeface="Arial Unicode MS" pitchFamily="34" charset="-122"/>
              </a:rPr>
              <a:t>end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CEA1BC-C6BA-436D-B737-101AD9C13324}"/>
              </a:ext>
            </a:extLst>
          </p:cNvPr>
          <p:cNvSpPr/>
          <p:nvPr/>
        </p:nvSpPr>
        <p:spPr>
          <a:xfrm>
            <a:off x="2073424" y="6474023"/>
            <a:ext cx="4997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https://blog.csdn.net/qq_29674357/article/details/78731713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593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>
            <a:extLst>
              <a:ext uri="{FF2B5EF4-FFF2-40B4-BE49-F238E27FC236}">
                <a16:creationId xmlns:a16="http://schemas.microsoft.com/office/drawing/2014/main" id="{175A26AB-9986-499A-A9BE-2EC5317CC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贯穿本章的例子</a:t>
            </a:r>
          </a:p>
        </p:txBody>
      </p:sp>
      <p:sp>
        <p:nvSpPr>
          <p:cNvPr id="680963" name="Rectangle 3">
            <a:extLst>
              <a:ext uri="{FF2B5EF4-FFF2-40B4-BE49-F238E27FC236}">
                <a16:creationId xmlns:a16="http://schemas.microsoft.com/office/drawing/2014/main" id="{F1364D9A-0231-4E33-A61A-E9A7B7DEF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void quicksort(int m, int n)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int i, j;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int v, x;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if (n &lt;= m) return;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i = m – 1; j = n; v = a[n];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while (1)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do i = i + 1; while (a[i] &lt; v);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do j = j – 1; while (a[j] &gt; v);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if (i &gt;= j) break;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	x = a[i]; a[i] = a[j]; a[j] = x;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x = a[i]; a[i] = a[n]; a[n] = x;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quicksort(m, j); quicksort(i + 1, n);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}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函数的实现</a:t>
                </a:r>
              </a:p>
            </p:txBody>
          </p:sp>
        </mc:Choice>
        <mc:Fallback xmlns="">
          <p:sp>
            <p:nvSpPr>
              <p:cNvPr id="707586" name="Rectangle 2">
                <a:extLst>
                  <a:ext uri="{FF2B5EF4-FFF2-40B4-BE49-F238E27FC236}">
                    <a16:creationId xmlns:a16="http://schemas.microsoft.com/office/drawing/2014/main" id="{2BBA6EF6-6D5A-4E3F-A41A-16447E450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目标指令集通常不支持这种指令</a:t>
                </a:r>
                <a:endParaRPr lang="en-US" altLang="zh-CN" sz="2800" dirty="0"/>
              </a:p>
              <a:p>
                <a:r>
                  <a:rPr lang="zh-CN" altLang="en-US" sz="2800" dirty="0">
                    <a:sym typeface="Wingdings" panose="05000000000000000000" pitchFamily="2" charset="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 resolution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”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pass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，将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2800" dirty="0"/>
                  <a:t>函数转换为</a:t>
                </a:r>
                <a:r>
                  <a:rPr lang="en-US" altLang="zh-CN" sz="2800" dirty="0"/>
                  <a:t>move</a:t>
                </a:r>
                <a:r>
                  <a:rPr lang="zh-CN" altLang="en-US" sz="2800" dirty="0"/>
                  <a:t>（</a:t>
                </a:r>
                <a:r>
                  <a:rPr lang="en-US" altLang="zh-CN" sz="2800" dirty="0"/>
                  <a:t>copy insertion</a:t>
                </a:r>
                <a:r>
                  <a:rPr lang="zh-CN" altLang="en-US" sz="2800" dirty="0"/>
                  <a:t>）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中间代码退出了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形式</a:t>
                </a:r>
                <a:br>
                  <a:rPr lang="en-US" altLang="zh-CN" sz="2800" dirty="0">
                    <a:sym typeface="Wingdings" panose="05000000000000000000" pitchFamily="2" charset="2"/>
                  </a:rPr>
                </a:br>
                <a:r>
                  <a:rPr lang="zh-CN" altLang="en-US" sz="2800" dirty="0">
                    <a:sym typeface="Wingdings" panose="05000000000000000000" pitchFamily="2" charset="2"/>
                  </a:rPr>
                  <a:t>这一步骤也被称为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SSA destruction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de-SSA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）</a:t>
                </a:r>
              </a:p>
              <a:p>
                <a:pPr lvl="1"/>
                <a:r>
                  <a:rPr lang="zh-CN" altLang="en-US" sz="2400" dirty="0">
                    <a:sym typeface="Wingdings" panose="05000000000000000000" pitchFamily="2" charset="2"/>
                  </a:rPr>
                  <a:t>基本块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B2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开头有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的定义在基本块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B0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ym typeface="Wingdings" panose="05000000000000000000" pitchFamily="2" charset="2"/>
                  </a:rPr>
                  <a:t>的定义在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B1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中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2400" dirty="0"/>
                  <a:t>三个变量版本分别分配了寄存器</a:t>
                </a:r>
                <a:r>
                  <a:rPr lang="en-US" altLang="zh-CN" sz="2400" dirty="0"/>
                  <a:t>R1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R2</a:t>
                </a:r>
                <a:r>
                  <a:rPr lang="zh-CN" altLang="en-US" sz="2400" dirty="0"/>
                  <a:t>、</a:t>
                </a:r>
                <a:r>
                  <a:rPr lang="en-US" altLang="zh-CN" sz="2400" dirty="0"/>
                  <a:t>R3</a:t>
                </a:r>
              </a:p>
              <a:p>
                <a:pPr lvl="1"/>
                <a:r>
                  <a:rPr lang="zh-CN" altLang="en-US" sz="2400" dirty="0"/>
                  <a:t>则在</a:t>
                </a:r>
                <a:r>
                  <a:rPr lang="en-US" altLang="zh-CN" sz="2400" dirty="0"/>
                  <a:t>B0</a:t>
                </a:r>
                <a:r>
                  <a:rPr lang="zh-CN" altLang="en-US" sz="2400" dirty="0"/>
                  <a:t>末尾生成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move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在</a:t>
                </a:r>
                <a:r>
                  <a:rPr lang="en-US" altLang="zh-CN" sz="2400" dirty="0"/>
                  <a:t>B1</a:t>
                </a:r>
                <a:r>
                  <a:rPr lang="zh-CN" altLang="en-US" sz="2400" dirty="0"/>
                  <a:t>末尾生成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move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浪费寄存器，如果</a:t>
                </a:r>
                <a:r>
                  <a:rPr lang="en-US" altLang="zh-CN" sz="2400" dirty="0"/>
                  <a:t>resolution pass</a:t>
                </a:r>
                <a:r>
                  <a:rPr lang="zh-CN" altLang="en-US" sz="2400" dirty="0"/>
                  <a:t>在寄存器分配之前，则寄存器分配阶段会合并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2400" dirty="0"/>
                  <a:t>引发的</a:t>
                </a:r>
                <a:r>
                  <a:rPr lang="en-US" altLang="zh-CN" sz="2400" dirty="0"/>
                  <a:t>move</a:t>
                </a:r>
              </a:p>
            </p:txBody>
          </p:sp>
        </mc:Choice>
        <mc:Fallback xmlns="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784" t="-1677" r="-3216" b="-3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07320A2-E7B0-46CE-BE91-96BDCA8C43A9}"/>
              </a:ext>
            </a:extLst>
          </p:cNvPr>
          <p:cNvSpPr/>
          <p:nvPr/>
        </p:nvSpPr>
        <p:spPr>
          <a:xfrm>
            <a:off x="2710644" y="6505599"/>
            <a:ext cx="372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https://www.zhihu.com/question/24992774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1894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>
            <a:extLst>
              <a:ext uri="{FF2B5EF4-FFF2-40B4-BE49-F238E27FC236}">
                <a16:creationId xmlns:a16="http://schemas.microsoft.com/office/drawing/2014/main" id="{2BBA6EF6-6D5A-4E3F-A41A-16447E4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LLVM</a:t>
            </a:r>
            <a:r>
              <a:rPr lang="zh-CN" altLang="en-US" dirty="0"/>
              <a:t>中“完全</a:t>
            </a:r>
            <a:r>
              <a:rPr lang="en-US" altLang="zh-CN" dirty="0"/>
              <a:t>SSA</a:t>
            </a:r>
            <a:r>
              <a:rPr lang="zh-CN" altLang="en-US" dirty="0"/>
              <a:t>”的构造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mem2reg</a:t>
                </a:r>
                <a:endParaRPr lang="zh-CN" alt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dirty="0">
                    <a:sym typeface="Wingdings" panose="05000000000000000000" pitchFamily="2" charset="2"/>
                  </a:rPr>
                  <a:t>简单情况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2"/>
                <a:r>
                  <a:rPr lang="zh-CN" altLang="en-US" dirty="0">
                    <a:sym typeface="Wingdings" panose="05000000000000000000" pitchFamily="2" charset="2"/>
                  </a:rPr>
                  <a:t>内存变量的定义无引用：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alloca</a:t>
                </a:r>
                <a:r>
                  <a:rPr lang="zh-CN" altLang="en-US" dirty="0">
                    <a:sym typeface="Wingdings" panose="05000000000000000000" pitchFamily="2" charset="2"/>
                  </a:rPr>
                  <a:t>和</a:t>
                </a:r>
                <a:r>
                  <a:rPr lang="en-US" altLang="zh-CN" dirty="0">
                    <a:sym typeface="Wingdings" panose="05000000000000000000" pitchFamily="2" charset="2"/>
                  </a:rPr>
                  <a:t>store</a:t>
                </a:r>
                <a:r>
                  <a:rPr lang="zh-CN" altLang="en-US" dirty="0">
                    <a:sym typeface="Wingdings" panose="05000000000000000000" pitchFamily="2" charset="2"/>
                  </a:rPr>
                  <a:t>都删除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2"/>
                <a:r>
                  <a:rPr lang="zh-CN" altLang="en-US" dirty="0">
                    <a:sym typeface="Wingdings" panose="05000000000000000000" pitchFamily="2" charset="2"/>
                  </a:rPr>
                  <a:t>内存变量的定义和引用在同一个基本块中：尽量使用寄存器，删除不必要的</a:t>
                </a:r>
                <a:r>
                  <a:rPr lang="en-US" altLang="zh-CN" dirty="0" err="1">
                    <a:sym typeface="Wingdings" panose="05000000000000000000" pitchFamily="2" charset="2"/>
                  </a:rPr>
                  <a:t>alloca</a:t>
                </a:r>
                <a:r>
                  <a:rPr lang="en-US" altLang="zh-CN" dirty="0">
                    <a:sym typeface="Wingdings" panose="05000000000000000000" pitchFamily="2" charset="2"/>
                  </a:rPr>
                  <a:t>/store/load</a:t>
                </a:r>
                <a:endParaRPr lang="zh-CN" alt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dirty="0">
                    <a:sym typeface="Wingdings" panose="05000000000000000000" pitchFamily="2" charset="2"/>
                  </a:rPr>
                  <a:t>复杂情况：类似上述算法思路，插入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函数、进行重命名，但细节调整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将</a:t>
                </a:r>
                <a:r>
                  <a:rPr lang="en-US" altLang="zh-CN" dirty="0" err="1"/>
                  <a:t>alloca</a:t>
                </a:r>
                <a:r>
                  <a:rPr lang="en-US" altLang="zh-CN" dirty="0"/>
                  <a:t>/store</a:t>
                </a:r>
                <a:br>
                  <a:rPr lang="en-US" altLang="zh-CN" dirty="0"/>
                </a:br>
                <a:r>
                  <a:rPr lang="en-US" altLang="zh-CN" dirty="0"/>
                  <a:t>/load</a:t>
                </a:r>
                <a:r>
                  <a:rPr lang="zh-CN" altLang="en-US" dirty="0"/>
                  <a:t>指令提升到寄存器，这会丢失多个版本属于同一变量的信息，影响后续优化</a:t>
                </a:r>
                <a:endParaRPr lang="en-US" altLang="zh-CN" dirty="0"/>
              </a:p>
              <a:p>
                <a:r>
                  <a:rPr lang="zh-CN" altLang="en-US" dirty="0">
                    <a:sym typeface="Wingdings" panose="05000000000000000000" pitchFamily="2" charset="2"/>
                  </a:rPr>
                  <a:t>详见实验指导书</a:t>
                </a:r>
              </a:p>
            </p:txBody>
          </p:sp>
        </mc:Choice>
        <mc:Fallback xmlns="">
          <p:sp>
            <p:nvSpPr>
              <p:cNvPr id="707587" name="Rectangle 3">
                <a:extLst>
                  <a:ext uri="{FF2B5EF4-FFF2-40B4-BE49-F238E27FC236}">
                    <a16:creationId xmlns:a16="http://schemas.microsoft.com/office/drawing/2014/main" id="{5870C371-F468-42D9-B5C9-714447E54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0" t="-1806" r="-6275" b="-3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918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部分冗余消除（</a:t>
            </a:r>
            <a:r>
              <a:rPr lang="en-US" altLang="zh-CN" dirty="0"/>
              <a:t>PRE</a:t>
            </a:r>
            <a:r>
              <a:rPr lang="zh-CN" altLang="en-US" dirty="0"/>
              <a:t>）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zh-CN" altLang="en-US" dirty="0"/>
              <a:t>并不是所有路径上都有前驱</a:t>
            </a:r>
            <a:r>
              <a:rPr lang="en-US" altLang="zh-CN" dirty="0"/>
              <a:t>—</a:t>
            </a:r>
            <a:r>
              <a:rPr lang="zh-CN" altLang="en-US" dirty="0"/>
              <a:t>后继关系</a:t>
            </a:r>
            <a:endParaRPr lang="en-US" altLang="zh-CN" dirty="0"/>
          </a:p>
          <a:p>
            <a:r>
              <a:rPr lang="zh-CN" altLang="en-US" dirty="0"/>
              <a:t>直接进行全局值编号会得到错误结果：违反</a:t>
            </a:r>
            <a:r>
              <a:rPr lang="en-US" altLang="zh-CN" dirty="0"/>
              <a:t>SSA</a:t>
            </a:r>
            <a:r>
              <a:rPr lang="zh-CN" altLang="en-US" dirty="0"/>
              <a:t>性质，基本块</a:t>
            </a:r>
            <a:r>
              <a:rPr lang="en-US" altLang="zh-CN" dirty="0"/>
              <a:t>2</a:t>
            </a:r>
            <a:r>
              <a:rPr lang="zh-CN" altLang="en-US" dirty="0"/>
              <a:t>不支配基本块</a:t>
            </a:r>
            <a:r>
              <a:rPr lang="en-US" altLang="zh-CN" dirty="0"/>
              <a:t>4</a:t>
            </a:r>
            <a:br>
              <a:rPr lang="en-US" altLang="zh-CN" dirty="0"/>
            </a:br>
            <a:r>
              <a:rPr lang="en-US" altLang="zh-CN" dirty="0"/>
              <a:t>——</a:t>
            </a:r>
            <a:r>
              <a:rPr lang="zh-CN" altLang="en-US" dirty="0"/>
              <a:t>引用</a:t>
            </a:r>
            <a:r>
              <a:rPr lang="en-US" altLang="zh-CN" dirty="0"/>
              <a:t>t1</a:t>
            </a:r>
            <a:r>
              <a:rPr lang="zh-CN" altLang="en-US" dirty="0"/>
              <a:t>前可能没有定义它</a:t>
            </a:r>
            <a:endParaRPr lang="en-US" altLang="zh-CN" dirty="0"/>
          </a:p>
        </p:txBody>
      </p:sp>
      <p:sp>
        <p:nvSpPr>
          <p:cNvPr id="687108" name="Text Box 4">
            <a:extLst>
              <a:ext uri="{FF2B5EF4-FFF2-40B4-BE49-F238E27FC236}">
                <a16:creationId xmlns:a16="http://schemas.microsoft.com/office/drawing/2014/main" id="{C5ECC4E6-CB71-4AEE-956D-E6F53C79336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59160" y="4883786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a + b</a:t>
            </a:r>
          </a:p>
        </p:txBody>
      </p:sp>
      <p:sp>
        <p:nvSpPr>
          <p:cNvPr id="687109" name="Text Box 5">
            <a:extLst>
              <a:ext uri="{FF2B5EF4-FFF2-40B4-BE49-F238E27FC236}">
                <a16:creationId xmlns:a16="http://schemas.microsoft.com/office/drawing/2014/main" id="{77B651E6-59A2-46A9-9E14-01F6A845154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411760" y="4883786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687110" name="Text Box 6">
            <a:extLst>
              <a:ext uri="{FF2B5EF4-FFF2-40B4-BE49-F238E27FC236}">
                <a16:creationId xmlns:a16="http://schemas.microsoft.com/office/drawing/2014/main" id="{F61D1A0B-D802-4CF5-B380-0913D785FDE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573560" y="5758904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a + b</a:t>
            </a:r>
          </a:p>
        </p:txBody>
      </p:sp>
      <p:sp>
        <p:nvSpPr>
          <p:cNvPr id="687111" name="Line 7">
            <a:extLst>
              <a:ext uri="{FF2B5EF4-FFF2-40B4-BE49-F238E27FC236}">
                <a16:creationId xmlns:a16="http://schemas.microsoft.com/office/drawing/2014/main" id="{E4F76D13-1DDE-4E95-B443-D447F4E33524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497360" y="530170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2" name="Line 8">
            <a:extLst>
              <a:ext uri="{FF2B5EF4-FFF2-40B4-BE49-F238E27FC236}">
                <a16:creationId xmlns:a16="http://schemas.microsoft.com/office/drawing/2014/main" id="{F967D756-E7EC-4976-82F7-6D62E0AFC7C0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2487960" y="530170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8" name="AutoShape 14">
            <a:extLst>
              <a:ext uri="{FF2B5EF4-FFF2-40B4-BE49-F238E27FC236}">
                <a16:creationId xmlns:a16="http://schemas.microsoft.com/office/drawing/2014/main" id="{73D14453-FFE2-4C4C-8E14-027D2680332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422304" y="4934586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A6B8E395-6529-4261-AA41-62AB9BCCACB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576198" y="401473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a&gt;10?</a:t>
            </a:r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C4C4AA6B-81E8-428F-BB76-F58823A7BA0F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475656" y="442510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">
            <a:extLst>
              <a:ext uri="{FF2B5EF4-FFF2-40B4-BE49-F238E27FC236}">
                <a16:creationId xmlns:a16="http://schemas.microsoft.com/office/drawing/2014/main" id="{A1B127DC-DEE8-42DE-A033-4073022DFDC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474032" y="4421132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12C2DDF-562B-4B1D-BD87-625C558FB75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255840" y="487833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t1 := a1 + b1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EAECA027-0338-40B8-8E35-83D3F0E2197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008440" y="487833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4ECCD686-134C-4DCB-AB34-8E4EDFC3345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170240" y="575345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t1</a:t>
            </a:r>
          </a:p>
        </p:txBody>
      </p:sp>
      <p:sp>
        <p:nvSpPr>
          <p:cNvPr id="26" name="Line 7">
            <a:extLst>
              <a:ext uri="{FF2B5EF4-FFF2-40B4-BE49-F238E27FC236}">
                <a16:creationId xmlns:a16="http://schemas.microsoft.com/office/drawing/2014/main" id="{C9182851-663D-495D-8540-4C23F7AD0CB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094040" y="529625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8">
            <a:extLst>
              <a:ext uri="{FF2B5EF4-FFF2-40B4-BE49-F238E27FC236}">
                <a16:creationId xmlns:a16="http://schemas.microsoft.com/office/drawing/2014/main" id="{20CBD070-020F-4F3A-B0E2-17EF6B6D4324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7084640" y="529625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5E15C08E-CD2E-4547-B581-BA78CAD973D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172878" y="400927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a1&gt;10?</a:t>
            </a:r>
          </a:p>
        </p:txBody>
      </p:sp>
      <p:sp>
        <p:nvSpPr>
          <p:cNvPr id="29" name="Line 8">
            <a:extLst>
              <a:ext uri="{FF2B5EF4-FFF2-40B4-BE49-F238E27FC236}">
                <a16:creationId xmlns:a16="http://schemas.microsoft.com/office/drawing/2014/main" id="{4911BD5D-7F4F-4C9C-80AB-FF215DE8531D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072336" y="441965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7">
            <a:extLst>
              <a:ext uri="{FF2B5EF4-FFF2-40B4-BE49-F238E27FC236}">
                <a16:creationId xmlns:a16="http://schemas.microsoft.com/office/drawing/2014/main" id="{96C79413-A430-434C-857C-8969F9385FE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070712" y="441567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D29A40E-6C02-4FA5-82BE-3E12B2C457CF}"/>
              </a:ext>
            </a:extLst>
          </p:cNvPr>
          <p:cNvSpPr txBox="1"/>
          <p:nvPr/>
        </p:nvSpPr>
        <p:spPr>
          <a:xfrm>
            <a:off x="1304764" y="3723909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1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9C86D84-DB54-4E0A-B2B4-5F36132DD4EC}"/>
              </a:ext>
            </a:extLst>
          </p:cNvPr>
          <p:cNvSpPr txBox="1"/>
          <p:nvPr/>
        </p:nvSpPr>
        <p:spPr>
          <a:xfrm>
            <a:off x="385512" y="4596032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2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978F19-FDAF-416B-80FD-AA374517D5D0}"/>
              </a:ext>
            </a:extLst>
          </p:cNvPr>
          <p:cNvSpPr txBox="1"/>
          <p:nvPr/>
        </p:nvSpPr>
        <p:spPr>
          <a:xfrm>
            <a:off x="3886774" y="4596032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3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E7B48E7-55E7-4A82-852B-9A7EAA1543B3}"/>
              </a:ext>
            </a:extLst>
          </p:cNvPr>
          <p:cNvSpPr txBox="1"/>
          <p:nvPr/>
        </p:nvSpPr>
        <p:spPr>
          <a:xfrm>
            <a:off x="1321908" y="5524850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4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C4DA79-44D8-4135-B0BD-EC62A6EB8DFB}"/>
              </a:ext>
            </a:extLst>
          </p:cNvPr>
          <p:cNvSpPr txBox="1"/>
          <p:nvPr/>
        </p:nvSpPr>
        <p:spPr>
          <a:xfrm>
            <a:off x="5902830" y="3723909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1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72A9285-949E-4D56-8595-CA34A743B81D}"/>
              </a:ext>
            </a:extLst>
          </p:cNvPr>
          <p:cNvSpPr txBox="1"/>
          <p:nvPr/>
        </p:nvSpPr>
        <p:spPr>
          <a:xfrm>
            <a:off x="4983578" y="4596032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2</a:t>
            </a:r>
            <a:endParaRPr lang="zh-CN" altLang="en-US" sz="16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11BBE85-1533-4431-9756-1A2B2CD4F552}"/>
              </a:ext>
            </a:extLst>
          </p:cNvPr>
          <p:cNvSpPr txBox="1"/>
          <p:nvPr/>
        </p:nvSpPr>
        <p:spPr>
          <a:xfrm>
            <a:off x="8484840" y="4596032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3</a:t>
            </a:r>
            <a:endParaRPr lang="zh-CN" altLang="en-US" sz="16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AED1311-8610-437A-9A97-A4FEF8E4FA67}"/>
              </a:ext>
            </a:extLst>
          </p:cNvPr>
          <p:cNvSpPr txBox="1"/>
          <p:nvPr/>
        </p:nvSpPr>
        <p:spPr>
          <a:xfrm>
            <a:off x="5919974" y="5524850"/>
            <a:ext cx="341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0" dirty="0">
                <a:latin typeface="Times New Roman" panose="02020603050405020304" pitchFamily="18" charset="0"/>
              </a:rPr>
              <a:t>4</a:t>
            </a:r>
            <a:endParaRPr lang="zh-CN" altLang="en-US" sz="16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8015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</a:t>
            </a:r>
            <a:r>
              <a:rPr lang="zh-CN" altLang="en-US" dirty="0"/>
              <a:t>解决思路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 err="1"/>
              <a:t>a+b</a:t>
            </a:r>
            <a:r>
              <a:rPr lang="zh-CN" altLang="en-US" dirty="0"/>
              <a:t>挪到另一条路径的前驱中</a:t>
            </a:r>
            <a:endParaRPr lang="en-US" altLang="zh-CN" dirty="0"/>
          </a:p>
          <a:p>
            <a:r>
              <a:rPr lang="zh-CN" altLang="en-US" dirty="0"/>
              <a:t>也可挪到所有引用的前驱中（</a:t>
            </a:r>
            <a:r>
              <a:rPr lang="en-US" altLang="zh-CN" dirty="0"/>
              <a:t>Global Code Motion</a:t>
            </a:r>
            <a:r>
              <a:rPr lang="zh-CN" altLang="en-US" dirty="0"/>
              <a:t>，</a:t>
            </a:r>
            <a:r>
              <a:rPr lang="en-US" altLang="zh-CN" dirty="0"/>
              <a:t>GVN-GCM</a:t>
            </a:r>
            <a:r>
              <a:rPr lang="zh-CN" altLang="en-US" dirty="0"/>
              <a:t>），但效率低</a:t>
            </a:r>
            <a:endParaRPr lang="en-US" altLang="zh-CN" dirty="0"/>
          </a:p>
        </p:txBody>
      </p:sp>
      <p:sp>
        <p:nvSpPr>
          <p:cNvPr id="687108" name="Text Box 4">
            <a:extLst>
              <a:ext uri="{FF2B5EF4-FFF2-40B4-BE49-F238E27FC236}">
                <a16:creationId xmlns:a16="http://schemas.microsoft.com/office/drawing/2014/main" id="{C5ECC4E6-CB71-4AEE-956D-E6F53C79336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15280" y="394768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a + b</a:t>
            </a:r>
          </a:p>
        </p:txBody>
      </p:sp>
      <p:sp>
        <p:nvSpPr>
          <p:cNvPr id="687109" name="Text Box 5">
            <a:extLst>
              <a:ext uri="{FF2B5EF4-FFF2-40B4-BE49-F238E27FC236}">
                <a16:creationId xmlns:a16="http://schemas.microsoft.com/office/drawing/2014/main" id="{77B651E6-59A2-46A9-9E14-01F6A845154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967880" y="3947682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687110" name="Text Box 6">
            <a:extLst>
              <a:ext uri="{FF2B5EF4-FFF2-40B4-BE49-F238E27FC236}">
                <a16:creationId xmlns:a16="http://schemas.microsoft.com/office/drawing/2014/main" id="{F61D1A0B-D802-4CF5-B380-0913D785FDEA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129680" y="482280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a + b</a:t>
            </a:r>
          </a:p>
        </p:txBody>
      </p:sp>
      <p:sp>
        <p:nvSpPr>
          <p:cNvPr id="687111" name="Line 7">
            <a:extLst>
              <a:ext uri="{FF2B5EF4-FFF2-40B4-BE49-F238E27FC236}">
                <a16:creationId xmlns:a16="http://schemas.microsoft.com/office/drawing/2014/main" id="{E4F76D13-1DDE-4E95-B443-D447F4E33524}"/>
              </a:ext>
            </a:extLst>
          </p:cNvPr>
          <p:cNvSpPr>
            <a:spLocks noChangeShapeType="1"/>
          </p:cNvSpPr>
          <p:nvPr/>
        </p:nvSpPr>
        <p:spPr bwMode="ltGray">
          <a:xfrm>
            <a:off x="1053480" y="4365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2" name="Line 8">
            <a:extLst>
              <a:ext uri="{FF2B5EF4-FFF2-40B4-BE49-F238E27FC236}">
                <a16:creationId xmlns:a16="http://schemas.microsoft.com/office/drawing/2014/main" id="{F967D756-E7EC-4976-82F7-6D62E0AFC7C0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967880" y="4365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7118" name="AutoShape 14">
            <a:extLst>
              <a:ext uri="{FF2B5EF4-FFF2-40B4-BE49-F238E27FC236}">
                <a16:creationId xmlns:a16="http://schemas.microsoft.com/office/drawing/2014/main" id="{73D14453-FFE2-4C4C-8E14-027D2680332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429472" y="3491060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A6B8E395-6529-4261-AA41-62AB9BCCACB6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1132318" y="307862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a&gt;10?</a:t>
            </a:r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C4C4AA6B-81E8-428F-BB76-F58823A7BA0F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1031776" y="348900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">
            <a:extLst>
              <a:ext uri="{FF2B5EF4-FFF2-40B4-BE49-F238E27FC236}">
                <a16:creationId xmlns:a16="http://schemas.microsoft.com/office/drawing/2014/main" id="{A1B127DC-DEE8-42DE-A033-4073022DFDCD}"/>
              </a:ext>
            </a:extLst>
          </p:cNvPr>
          <p:cNvSpPr>
            <a:spLocks noChangeShapeType="1"/>
          </p:cNvSpPr>
          <p:nvPr/>
        </p:nvSpPr>
        <p:spPr bwMode="ltGray">
          <a:xfrm>
            <a:off x="2030152" y="348502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E12C2DDF-562B-4B1D-BD87-625C558FB758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5687888" y="394222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t := a + b</a:t>
            </a: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EAECA027-0338-40B8-8E35-83D3F0E2197D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7440488" y="394222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t := a + b</a:t>
            </a: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4ECCD686-134C-4DCB-AB34-8E4EDFC33450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602288" y="4817346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t</a:t>
            </a:r>
          </a:p>
        </p:txBody>
      </p:sp>
      <p:sp>
        <p:nvSpPr>
          <p:cNvPr id="26" name="Line 7">
            <a:extLst>
              <a:ext uri="{FF2B5EF4-FFF2-40B4-BE49-F238E27FC236}">
                <a16:creationId xmlns:a16="http://schemas.microsoft.com/office/drawing/2014/main" id="{C9182851-663D-495D-8540-4C23F7AD0CB8}"/>
              </a:ext>
            </a:extLst>
          </p:cNvPr>
          <p:cNvSpPr>
            <a:spLocks noChangeShapeType="1"/>
          </p:cNvSpPr>
          <p:nvPr/>
        </p:nvSpPr>
        <p:spPr bwMode="ltGray">
          <a:xfrm>
            <a:off x="6449888" y="4360146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8">
            <a:extLst>
              <a:ext uri="{FF2B5EF4-FFF2-40B4-BE49-F238E27FC236}">
                <a16:creationId xmlns:a16="http://schemas.microsoft.com/office/drawing/2014/main" id="{20CBD070-020F-4F3A-B0E2-17EF6B6D4324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7516688" y="4360146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5E15C08E-CD2E-4547-B581-BA78CAD973D1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6604926" y="3073174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a&gt;10?</a:t>
            </a:r>
          </a:p>
        </p:txBody>
      </p:sp>
      <p:sp>
        <p:nvSpPr>
          <p:cNvPr id="29" name="Line 8">
            <a:extLst>
              <a:ext uri="{FF2B5EF4-FFF2-40B4-BE49-F238E27FC236}">
                <a16:creationId xmlns:a16="http://schemas.microsoft.com/office/drawing/2014/main" id="{4911BD5D-7F4F-4C9C-80AB-FF215DE8531D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6504384" y="348355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7">
            <a:extLst>
              <a:ext uri="{FF2B5EF4-FFF2-40B4-BE49-F238E27FC236}">
                <a16:creationId xmlns:a16="http://schemas.microsoft.com/office/drawing/2014/main" id="{96C79413-A430-434C-857C-8969F9385FEA}"/>
              </a:ext>
            </a:extLst>
          </p:cNvPr>
          <p:cNvSpPr>
            <a:spLocks noChangeShapeType="1"/>
          </p:cNvSpPr>
          <p:nvPr/>
        </p:nvSpPr>
        <p:spPr bwMode="ltGray">
          <a:xfrm>
            <a:off x="7502760" y="3479574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C3288447-A714-4F21-A690-88C7BCCA7EA3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2771800" y="554375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92242597-5F08-41F3-B4BD-E5D294144EE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524400" y="5543750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33" name="Text Box 6">
            <a:extLst>
              <a:ext uri="{FF2B5EF4-FFF2-40B4-BE49-F238E27FC236}">
                <a16:creationId xmlns:a16="http://schemas.microsoft.com/office/drawing/2014/main" id="{7E4553E9-966C-45EB-A53E-4FA1F223C6DC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686200" y="6418868"/>
            <a:ext cx="15240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c := t</a:t>
            </a:r>
          </a:p>
        </p:txBody>
      </p:sp>
      <p:sp>
        <p:nvSpPr>
          <p:cNvPr id="34" name="Line 7">
            <a:extLst>
              <a:ext uri="{FF2B5EF4-FFF2-40B4-BE49-F238E27FC236}">
                <a16:creationId xmlns:a16="http://schemas.microsoft.com/office/drawing/2014/main" id="{6B2D4D18-DB87-4B11-B86B-FA2EB5D03260}"/>
              </a:ext>
            </a:extLst>
          </p:cNvPr>
          <p:cNvSpPr>
            <a:spLocks noChangeShapeType="1"/>
          </p:cNvSpPr>
          <p:nvPr/>
        </p:nvSpPr>
        <p:spPr bwMode="ltGray">
          <a:xfrm>
            <a:off x="3610000" y="596166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F344A44C-536B-474E-BCF1-B421E69AA631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4600600" y="596166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Text Box 6">
            <a:extLst>
              <a:ext uri="{FF2B5EF4-FFF2-40B4-BE49-F238E27FC236}">
                <a16:creationId xmlns:a16="http://schemas.microsoft.com/office/drawing/2014/main" id="{94AA0F84-F311-4098-9EFB-ABB593BD74C5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3688838" y="4365104"/>
            <a:ext cx="1524000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F0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t=</a:t>
            </a:r>
            <a:r>
              <a:rPr lang="en-US" altLang="zh-CN" sz="2000" baseline="0" dirty="0" err="1">
                <a:latin typeface="Times New Roman" panose="02020603050405020304" pitchFamily="18" charset="0"/>
              </a:rPr>
              <a:t>a+b</a:t>
            </a:r>
            <a:endParaRPr lang="en-US" altLang="zh-CN" sz="2000" baseline="0" dirty="0">
              <a:latin typeface="Times New Roman" panose="02020603050405020304" pitchFamily="18" charset="0"/>
            </a:endParaRPr>
          </a:p>
          <a:p>
            <a:pPr algn="ctr">
              <a:spcBef>
                <a:spcPts val="0"/>
              </a:spcBef>
            </a:pPr>
            <a:r>
              <a:rPr lang="en-US" altLang="zh-CN" sz="2000" baseline="0" dirty="0">
                <a:latin typeface="Times New Roman" panose="02020603050405020304" pitchFamily="18" charset="0"/>
              </a:rPr>
              <a:t>a&gt;10?</a:t>
            </a:r>
          </a:p>
        </p:txBody>
      </p:sp>
      <p:sp>
        <p:nvSpPr>
          <p:cNvPr id="37" name="Line 8">
            <a:extLst>
              <a:ext uri="{FF2B5EF4-FFF2-40B4-BE49-F238E27FC236}">
                <a16:creationId xmlns:a16="http://schemas.microsoft.com/office/drawing/2014/main" id="{9B6D75C6-BDBF-4419-9F80-EC7F6B1DE48D}"/>
              </a:ext>
            </a:extLst>
          </p:cNvPr>
          <p:cNvSpPr>
            <a:spLocks noChangeShapeType="1"/>
          </p:cNvSpPr>
          <p:nvPr/>
        </p:nvSpPr>
        <p:spPr bwMode="ltGray">
          <a:xfrm flipH="1">
            <a:off x="3588296" y="5085072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7">
            <a:extLst>
              <a:ext uri="{FF2B5EF4-FFF2-40B4-BE49-F238E27FC236}">
                <a16:creationId xmlns:a16="http://schemas.microsoft.com/office/drawing/2014/main" id="{4BE402D3-B562-4278-A4C6-22305CFD7824}"/>
              </a:ext>
            </a:extLst>
          </p:cNvPr>
          <p:cNvSpPr>
            <a:spLocks noChangeShapeType="1"/>
          </p:cNvSpPr>
          <p:nvPr/>
        </p:nvSpPr>
        <p:spPr bwMode="ltGray">
          <a:xfrm>
            <a:off x="4586672" y="5081096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AutoShape 14">
            <a:extLst>
              <a:ext uri="{FF2B5EF4-FFF2-40B4-BE49-F238E27FC236}">
                <a16:creationId xmlns:a16="http://schemas.microsoft.com/office/drawing/2014/main" id="{9CA24AA7-662D-4178-9E72-924C9A4C886C}"/>
              </a:ext>
            </a:extLst>
          </p:cNvPr>
          <p:cNvSpPr>
            <a:spLocks noChangeArrowheads="1"/>
          </p:cNvSpPr>
          <p:nvPr/>
        </p:nvSpPr>
        <p:spPr bwMode="ltGray">
          <a:xfrm rot="1870298">
            <a:off x="2997844" y="4762330"/>
            <a:ext cx="457200" cy="3048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98B72F1-FB7C-4AF2-A097-A845A85EDEA9}"/>
              </a:ext>
            </a:extLst>
          </p:cNvPr>
          <p:cNvSpPr/>
          <p:nvPr/>
        </p:nvSpPr>
        <p:spPr>
          <a:xfrm>
            <a:off x="5382344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03547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</a:t>
            </a:r>
            <a:r>
              <a:rPr lang="zh-CN" altLang="en-US" dirty="0"/>
              <a:t>算法历史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zh-CN" altLang="en-US" sz="2800" dirty="0"/>
              <a:t>早期的</a:t>
            </a:r>
            <a:r>
              <a:rPr lang="en-US" altLang="zh-CN" sz="2800" dirty="0"/>
              <a:t>LLVM</a:t>
            </a:r>
            <a:r>
              <a:rPr lang="zh-CN" altLang="en-US" sz="2800" dirty="0"/>
              <a:t>使用了</a:t>
            </a:r>
            <a:r>
              <a:rPr lang="en-US" altLang="zh-CN" sz="2800" dirty="0"/>
              <a:t>GVN-GCM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r>
              <a:rPr lang="zh-CN" altLang="en-US" sz="2800" dirty="0"/>
              <a:t>后来</a:t>
            </a:r>
            <a:r>
              <a:rPr lang="en-US" altLang="zh-CN" sz="2800" dirty="0"/>
              <a:t>LLVM</a:t>
            </a:r>
            <a:r>
              <a:rPr lang="zh-CN" altLang="en-US" sz="2800" dirty="0"/>
              <a:t>只做完全冗余的消除，对部分冗余，只识别最简单的情况特殊处理</a:t>
            </a:r>
            <a:br>
              <a:rPr lang="en-US" altLang="zh-CN" sz="2800" dirty="0"/>
            </a:br>
            <a:r>
              <a:rPr lang="zh-CN" altLang="en-US" sz="2800" dirty="0"/>
              <a:t>像“基本块是自身的前驱”这种复杂情况处理不了</a:t>
            </a:r>
            <a:r>
              <a:rPr lang="en-US" altLang="zh-CN" sz="2800" dirty="0"/>
              <a:t>——</a:t>
            </a:r>
            <a:r>
              <a:rPr lang="zh-CN" altLang="en-US" sz="2800" dirty="0"/>
              <a:t>循环不变量！</a:t>
            </a:r>
            <a:br>
              <a:rPr lang="en-US" altLang="zh-CN" sz="2800" dirty="0"/>
            </a:br>
            <a:r>
              <a:rPr lang="en-US" altLang="zh-CN" sz="2800" dirty="0"/>
              <a:t>LLVM</a:t>
            </a:r>
            <a:r>
              <a:rPr lang="zh-CN" altLang="en-US" sz="2800" dirty="0"/>
              <a:t>对此采用专门的循环不变量外提（</a:t>
            </a:r>
            <a:r>
              <a:rPr lang="en-US" altLang="zh-CN" sz="2800" dirty="0"/>
              <a:t>LICM</a:t>
            </a:r>
            <a:r>
              <a:rPr lang="zh-CN" altLang="en-US" sz="2800" dirty="0"/>
              <a:t>）</a:t>
            </a:r>
            <a:r>
              <a:rPr lang="en-US" altLang="zh-CN" sz="2800" dirty="0"/>
              <a:t>——LICM</a:t>
            </a:r>
            <a:r>
              <a:rPr lang="zh-CN" altLang="en-US" sz="2800" dirty="0"/>
              <a:t>是</a:t>
            </a:r>
            <a:r>
              <a:rPr lang="en-US" altLang="zh-CN" sz="2800" dirty="0"/>
              <a:t>PRE</a:t>
            </a:r>
            <a:r>
              <a:rPr lang="zh-CN" altLang="en-US" sz="2800" dirty="0"/>
              <a:t>的特殊情况</a:t>
            </a:r>
            <a:endParaRPr lang="en-US" altLang="zh-CN" sz="2800" dirty="0"/>
          </a:p>
          <a:p>
            <a:r>
              <a:rPr lang="zh-CN" altLang="en-US" sz="2800" dirty="0"/>
              <a:t>在三地址码时代，</a:t>
            </a:r>
            <a:r>
              <a:rPr lang="en-US" altLang="zh-CN" sz="2800" dirty="0"/>
              <a:t>Morel</a:t>
            </a:r>
            <a:r>
              <a:rPr lang="zh-CN" altLang="en-US" sz="2800" dirty="0"/>
              <a:t>提出</a:t>
            </a:r>
            <a:r>
              <a:rPr lang="en-US" altLang="zh-CN" sz="2800" dirty="0" err="1"/>
              <a:t>bitvector</a:t>
            </a:r>
            <a:r>
              <a:rPr lang="zh-CN" altLang="en-US" sz="2800" dirty="0"/>
              <a:t>算法，双向数据流分析，非常复杂</a:t>
            </a:r>
            <a:endParaRPr lang="en-US" altLang="zh-CN" sz="2800" dirty="0"/>
          </a:p>
          <a:p>
            <a:r>
              <a:rPr lang="en-US" altLang="zh-CN" sz="2800" dirty="0"/>
              <a:t>Jens Knoop</a:t>
            </a:r>
            <a:r>
              <a:rPr lang="zh-CN" altLang="en-US" sz="2800" dirty="0"/>
              <a:t>改进为若干单向数据流分析</a:t>
            </a:r>
            <a:r>
              <a:rPr lang="en-US" altLang="zh-CN" sz="2800" dirty="0"/>
              <a:t>——Lazy Code Motion</a:t>
            </a:r>
            <a:r>
              <a:rPr lang="zh-CN" altLang="en-US" sz="2800" dirty="0"/>
              <a:t>（</a:t>
            </a:r>
            <a:r>
              <a:rPr lang="en-US" altLang="zh-CN" sz="2800" dirty="0"/>
              <a:t>LCM</a:t>
            </a:r>
            <a:r>
              <a:rPr lang="zh-CN" altLang="en-US" sz="2800" dirty="0"/>
              <a:t>）</a:t>
            </a:r>
            <a:r>
              <a:rPr lang="en-US" altLang="zh-CN" sz="2800" dirty="0">
                <a:sym typeface="Wingdings" panose="05000000000000000000" pitchFamily="2" charset="2"/>
              </a:rPr>
              <a:t>SSA</a:t>
            </a:r>
            <a:r>
              <a:rPr lang="zh-CN" altLang="en-US" sz="2800" dirty="0">
                <a:sym typeface="Wingdings" panose="05000000000000000000" pitchFamily="2" charset="2"/>
              </a:rPr>
              <a:t>上实现</a:t>
            </a:r>
            <a:endParaRPr lang="en-US" altLang="zh-CN" sz="28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6257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SSAPRE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000" dirty="0"/>
                  <a:t>输入为</a:t>
                </a:r>
                <a:r>
                  <a:rPr lang="en-US" altLang="zh-CN" sz="2000" dirty="0"/>
                  <a:t>SSA</a:t>
                </a:r>
                <a:r>
                  <a:rPr lang="zh-CN" altLang="en-US" sz="2000" dirty="0"/>
                  <a:t>形式的</a:t>
                </a:r>
                <a:r>
                  <a:rPr lang="en-US" altLang="zh-CN" sz="2000" dirty="0"/>
                  <a:t>IR</a:t>
                </a:r>
                <a:r>
                  <a:rPr lang="zh-CN" altLang="en-US" sz="2000" dirty="0"/>
                  <a:t>，步骤：</a:t>
                </a:r>
                <a:endParaRPr lang="en-US" altLang="zh-CN" sz="2000" dirty="0"/>
              </a:p>
              <a:p>
                <a:pPr marL="914400" lvl="1" indent="-457200"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1800" dirty="0"/>
                  <a:t>-Insertion</a:t>
                </a:r>
                <a:r>
                  <a:rPr lang="zh-CN" altLang="en-US" sz="1800" dirty="0"/>
                  <a:t>：</a:t>
                </a:r>
                <a:r>
                  <a:rPr lang="en-US" altLang="zh-CN" sz="1800" dirty="0"/>
                  <a:t>SSAPRE</a:t>
                </a:r>
                <a:r>
                  <a:rPr lang="zh-CN" altLang="en-US" sz="1800" dirty="0"/>
                  <a:t>对形式上相等的表达式进行“</a:t>
                </a:r>
                <a:r>
                  <a:rPr lang="en-US" altLang="zh-CN" sz="1800" dirty="0"/>
                  <a:t>SSA</a:t>
                </a:r>
                <a:r>
                  <a:rPr lang="zh-CN" altLang="en-US" sz="1800" dirty="0"/>
                  <a:t>”构造，这里使用“假想临时变量”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800" dirty="0"/>
                  <a:t>保存表达式的结果，“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”类似“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800" dirty="0"/>
                  <a:t>”，不同之处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800" dirty="0"/>
                  <a:t>针对普通变量，而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针对的是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zh-CN" altLang="en-US" sz="1800" dirty="0"/>
                  <a:t>重命名：对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800" dirty="0"/>
                  <a:t>赋予不同版本号，完成后，对应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800" dirty="0"/>
                  <a:t>的相同版本的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的出现应该计算相同的值。得到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稠密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SSA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图</a:t>
                </a:r>
                <a:br>
                  <a:rPr lang="en-US" altLang="zh-CN" sz="1800" dirty="0"/>
                </a:br>
                <a:r>
                  <a:rPr lang="zh-CN" altLang="en-US" sz="1800" dirty="0"/>
                  <a:t>此时，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800" dirty="0"/>
                  <a:t>的定义点和引用点还未确定，很多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也是不必要的。一些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是未定义的，因为没有可用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计算结果</a:t>
                </a:r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很关键</a:t>
                </a:r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zh-CN" sz="1800" dirty="0"/>
                  <a:t>Down-Safety</a:t>
                </a:r>
                <a:r>
                  <a:rPr lang="zh-CN" altLang="en-US" sz="1800" dirty="0"/>
                  <a:t>：反向传播全局数据流分析，确定那些不能完全预料其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值的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zh-CN" sz="1800" dirty="0" err="1"/>
                  <a:t>WillBeAvail</a:t>
                </a:r>
                <a:r>
                  <a:rPr lang="zh-CN" altLang="en-US" sz="1800" dirty="0"/>
                  <a:t>：前向传播，确定这样的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假设已在其恰当的入射边进行了</a:t>
                </a:r>
                <a:r>
                  <a:rPr lang="en-US" altLang="zh-CN" sz="1800" dirty="0"/>
                  <a:t>PRE</a:t>
                </a:r>
                <a:r>
                  <a:rPr lang="zh-CN" altLang="en-US" sz="1800" dirty="0"/>
                  <a:t>插入的前提下，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在这里可用</a:t>
                </a:r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zh-CN" sz="1800" dirty="0"/>
                  <a:t>Finalize</a:t>
                </a:r>
                <a:r>
                  <a:rPr lang="zh-CN" altLang="en-US" sz="1800" dirty="0"/>
                  <a:t>：在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的入射边插入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的计算，确保在汇合点可用。对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800" dirty="0"/>
                  <a:t>的每次出现，确定它是否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800" dirty="0"/>
                  <a:t>的一次定义或引用。还会将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800" dirty="0"/>
                  <a:t>的引用与其定义连接起来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精确</a:t>
                </a:r>
                <a:r>
                  <a:rPr lang="en-US" altLang="zh-CN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SSA</a:t>
                </a:r>
                <a:r>
                  <a:rPr lang="zh-CN" altLang="en-US" sz="1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图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。去掉无连接的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1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zh-CN" sz="1800" dirty="0" err="1"/>
                  <a:t>CodeMotion</a:t>
                </a:r>
                <a:r>
                  <a:rPr lang="zh-CN" altLang="en-US" sz="1800" dirty="0"/>
                  <a:t>：引入真正的临时变量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来消除冗余的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计算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遍历</m:t>
                    </m:r>
                  </m:oMath>
                </a14:m>
                <a:r>
                  <a:rPr lang="zh-CN" altLang="en-US" sz="1800" dirty="0">
                    <a:sym typeface="Wingdings" panose="05000000000000000000" pitchFamily="2" charset="2"/>
                  </a:rPr>
                  <a:t>精确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SSA</a:t>
                </a:r>
                <a:r>
                  <a:rPr lang="zh-CN" altLang="en-US" sz="1800" dirty="0">
                    <a:sym typeface="Wingdings" panose="05000000000000000000" pitchFamily="2" charset="2"/>
                  </a:rPr>
                  <a:t>图，将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800" dirty="0"/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800" dirty="0"/>
                  <a:t>函数转换为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800" dirty="0"/>
                  <a:t>函数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235" t="-5072" r="-706" b="-520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95014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步骤</a:t>
                </a:r>
              </a:p>
            </p:txBody>
          </p:sp>
        </mc:Choice>
        <mc:Fallback xmlns="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6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dirty="0"/>
                  <a:t>两种情况下要插入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  <a:p>
                <a:pPr marL="971550" lvl="1" indent="-514350">
                  <a:buFont typeface="+mj-ea"/>
                  <a:buAutoNum type="circleNumDbPlain"/>
                </a:pPr>
                <a:r>
                  <a:rPr lang="zh-CN" altLang="en-US" dirty="0"/>
                  <a:t>对表达式的一次出现，在其支配边界中插入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，因为此次出现可能对应一个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的定义</a:t>
                </a:r>
                <a:endParaRPr lang="en-US" altLang="zh-CN" dirty="0"/>
              </a:p>
              <a:p>
                <a:pPr marL="971550" lvl="1" indent="-514350">
                  <a:buFont typeface="+mj-ea"/>
                  <a:buAutoNum type="circleNumDbPlain"/>
                </a:pPr>
                <a:r>
                  <a:rPr lang="zh-CN" altLang="en-US" dirty="0"/>
                  <a:t>表达式中的某个变量的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定义处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这意味着到达汇合点的表达式可能有变更</a:t>
                </a:r>
                <a:br>
                  <a:rPr lang="en-US" altLang="zh-CN" dirty="0"/>
                </a:br>
                <a:r>
                  <a:rPr lang="zh-CN" altLang="en-US" dirty="0"/>
                  <a:t>注意：仅当之后有表达式出现，才在汇合点处插入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——</m:t>
                    </m:r>
                  </m:oMath>
                </a14:m>
                <a:r>
                  <a:rPr lang="zh-CN" altLang="en-US" dirty="0"/>
                  <a:t>此时才对</a:t>
                </a:r>
                <a:r>
                  <a:rPr lang="en-US" altLang="zh-CN" dirty="0"/>
                  <a:t>PRE</a:t>
                </a:r>
                <a:r>
                  <a:rPr lang="zh-CN" altLang="en-US" dirty="0"/>
                  <a:t>优化有意义</a:t>
                </a:r>
                <a:br>
                  <a:rPr lang="en-US" altLang="zh-CN" dirty="0"/>
                </a:br>
                <a:r>
                  <a:rPr lang="zh-CN" altLang="en-US" dirty="0"/>
                  <a:t>这种情况要递归进行：此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定义中使用的某个变量也来自于另一个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dirty="0"/>
                  <a:t>定义</a:t>
                </a:r>
                <a:endParaRPr lang="en-US" altLang="zh-CN" dirty="0"/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3"/>
                <a:stretch>
                  <a:fillRect l="-1020" t="-12319" r="-78" b="-4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0894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算法描述</a:t>
                </a:r>
              </a:p>
            </p:txBody>
          </p:sp>
        </mc:Choice>
        <mc:Fallback xmlns="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6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phi_insertion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清空所有集合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(const auto &amp;e : E) {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	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枚举所有表达式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DF_phis_set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[e] = {};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集合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en-US" altLang="zh-CN" sz="1600" dirty="0" err="1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e.size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()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为表达式中运算对象数目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for (u64 j = 0; j &lt;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e.size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();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j++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Var_phis_set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[e][j] = {};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情况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2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集合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1949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算法描述（续）</a:t>
                </a:r>
              </a:p>
            </p:txBody>
          </p:sp>
        </mc:Choice>
        <mc:Fallback xmlns="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6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for (auto &amp;occur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E_occurence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枚举表达式的每次出现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1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在支配边界插入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DF_phis_set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[e].Union(DF(occur));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2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		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递归地插入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CN" sz="1600" i="1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——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如果此次出现中的运算对象是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定义的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for (u64 j = 0; j &lt;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occur.size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j++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SSA v = occur[j];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第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j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个运算对象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v.is_phi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Set_var_phi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(v, e, j);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3"/>
                <a:stretch>
                  <a:fillRect t="-725" b="-347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44320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算法描述（续）</a:t>
                </a:r>
              </a:p>
            </p:txBody>
          </p:sp>
        </mc:Choice>
        <mc:Fallback xmlns="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6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根据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DF_phis_set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和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Var_phis_set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for (u64 j = 0; j &lt;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e.size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j++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DF_phis_set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[e].Union(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Var_phis_set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[e][j]);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for (auto &amp;BB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DF_phis_set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Insert_phi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(BB);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3"/>
                <a:stretch>
                  <a:fillRect l="-392" t="-725" b="-149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579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>
            <a:extLst>
              <a:ext uri="{FF2B5EF4-FFF2-40B4-BE49-F238E27FC236}">
                <a16:creationId xmlns:a16="http://schemas.microsoft.com/office/drawing/2014/main" id="{1842F9A9-6B3C-4664-B91B-A8159C015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10.1.3  </a:t>
            </a:r>
            <a:r>
              <a:rPr lang="zh-CN" altLang="en-US"/>
              <a:t>优化编译器的组织结构</a:t>
            </a:r>
          </a:p>
        </p:txBody>
      </p:sp>
      <p:sp>
        <p:nvSpPr>
          <p:cNvPr id="681987" name="Rectangle 3">
            <a:extLst>
              <a:ext uri="{FF2B5EF4-FFF2-40B4-BE49-F238E27FC236}">
                <a16:creationId xmlns:a16="http://schemas.microsoft.com/office/drawing/2014/main" id="{8FB62C4F-12E0-424F-BA33-C96D612E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733800"/>
            <a:ext cx="7772400" cy="2362200"/>
          </a:xfrm>
        </p:spPr>
        <p:txBody>
          <a:bodyPr/>
          <a:lstStyle/>
          <a:p>
            <a:pPr marL="609600" indent="-609600"/>
            <a:r>
              <a:rPr lang="zh-CN" altLang="en-US" dirty="0"/>
              <a:t>优点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dirty="0"/>
              <a:t>中间代码展现细节，便于优化</a:t>
            </a:r>
          </a:p>
          <a:p>
            <a:pPr marL="990600" lvl="1" indent="-533400">
              <a:buFont typeface="Wingdings" panose="05000000000000000000" pitchFamily="2" charset="2"/>
              <a:buAutoNum type="arabicPeriod"/>
            </a:pPr>
            <a:r>
              <a:rPr lang="zh-CN" altLang="en-US" dirty="0"/>
              <a:t>与目的机器无关</a:t>
            </a:r>
          </a:p>
        </p:txBody>
      </p:sp>
      <p:pic>
        <p:nvPicPr>
          <p:cNvPr id="681990" name="Picture 6" descr="C:\Documents and Settings\Administrator\My Documents\wg\编译原理\jiangyi\figures\10\orga.gif">
            <a:extLst>
              <a:ext uri="{FF2B5EF4-FFF2-40B4-BE49-F238E27FC236}">
                <a16:creationId xmlns:a16="http://schemas.microsoft.com/office/drawing/2014/main" id="{F917F024-C4C8-4B44-B219-A56A216E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842125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算法描述（续）</a:t>
                </a:r>
              </a:p>
            </p:txBody>
          </p:sp>
        </mc:Choice>
        <mc:Fallback xmlns="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6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Set_var_phi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(SSA v, SSA e, u64 j)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BasicBlock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BB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v.get_block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第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j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个运算对象的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定义所在基本块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Var_phis_set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[e][j].count(BB) == 0)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Var_phis_set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[e][j].Union(BB);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将此基本块加入情况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2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集合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递归地检查运算对象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for (auto &amp;operand : v)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operand.is_phi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定义中的运算对象还是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		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Set_var_phi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(operand, e, j);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	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	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3"/>
                <a:stretch>
                  <a:fillRect l="-392" t="-725" b="-28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3066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/>
                  <a:t>-Insertion</a:t>
                </a:r>
                <a:r>
                  <a:rPr lang="zh-CN" altLang="en-US" dirty="0"/>
                  <a:t>示例</a:t>
                </a:r>
              </a:p>
            </p:txBody>
          </p:sp>
        </mc:Choice>
        <mc:Fallback xmlns="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6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304AAE-9283-48E3-984C-B4932784E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28800"/>
            <a:ext cx="3543300" cy="46748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4B6ED0-F98B-4800-AECD-5D78FA39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628800"/>
            <a:ext cx="3566160" cy="46577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EB80B5-9369-4055-9578-277798C004ED}"/>
              </a:ext>
            </a:extLst>
          </p:cNvPr>
          <p:cNvSpPr/>
          <p:nvPr/>
        </p:nvSpPr>
        <p:spPr>
          <a:xfrm>
            <a:off x="6660232" y="2127841"/>
            <a:ext cx="2093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1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3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是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1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的支配边界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E6778ED-799E-47E8-9AF8-059979EAA1B8}"/>
                  </a:ext>
                </a:extLst>
              </p:cNvPr>
              <p:cNvSpPr/>
              <p:nvPr/>
            </p:nvSpPr>
            <p:spPr>
              <a:xfrm>
                <a:off x="5940152" y="4705399"/>
                <a:ext cx="32403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情况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2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：后面表达式出现中的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a</a:t>
                </a:r>
                <a:r>
                  <a:rPr kumimoji="0" lang="en-US" altLang="zh-CN" sz="1400" kern="0" dirty="0">
                    <a:solidFill>
                      <a:srgbClr val="FF0000"/>
                    </a:solidFill>
                  </a:rPr>
                  <a:t>4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是</a:t>
                </a:r>
                <a14:m>
                  <m:oMath xmlns:m="http://schemas.openxmlformats.org/officeDocument/2006/math">
                    <m:r>
                      <a:rPr kumimoji="0" lang="en-US" altLang="zh-CN" sz="1400" kern="0" baseline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定义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E6778ED-799E-47E8-9AF8-059979EAA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705399"/>
                <a:ext cx="3240360" cy="307777"/>
              </a:xfrm>
              <a:prstGeom prst="rect">
                <a:avLst/>
              </a:prstGeom>
              <a:blipFill>
                <a:blip r:embed="rId5"/>
                <a:stretch>
                  <a:fillRect l="-564" t="-6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6C53469-5D4D-4C79-AA96-D9605F413CFA}"/>
                  </a:ext>
                </a:extLst>
              </p:cNvPr>
              <p:cNvSpPr/>
              <p:nvPr/>
            </p:nvSpPr>
            <p:spPr>
              <a:xfrm>
                <a:off x="5903640" y="3335092"/>
                <a:ext cx="334888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情况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2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递归：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a</a:t>
                </a:r>
                <a:r>
                  <a:rPr kumimoji="0" lang="en-US" altLang="zh-CN" sz="1400" kern="0" dirty="0">
                    <a:solidFill>
                      <a:srgbClr val="FF0000"/>
                    </a:solidFill>
                  </a:rPr>
                  <a:t>4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a:rPr kumimoji="0" lang="en-US" altLang="zh-CN" sz="1400" kern="0" baseline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定义中的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a</a:t>
                </a:r>
                <a:r>
                  <a:rPr kumimoji="0" lang="en-US" altLang="zh-CN" sz="1400" kern="0" dirty="0">
                    <a:solidFill>
                      <a:srgbClr val="FF0000"/>
                    </a:solidFill>
                  </a:rPr>
                  <a:t>2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还是</a:t>
                </a:r>
                <a14:m>
                  <m:oMath xmlns:m="http://schemas.openxmlformats.org/officeDocument/2006/math">
                    <m:r>
                      <a:rPr kumimoji="0" lang="en-US" altLang="zh-CN" sz="1400" kern="0" baseline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定义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6C53469-5D4D-4C79-AA96-D9605F413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40" y="3335092"/>
                <a:ext cx="3348880" cy="307777"/>
              </a:xfrm>
              <a:prstGeom prst="rect">
                <a:avLst/>
              </a:prstGeom>
              <a:blipFill>
                <a:blip r:embed="rId6"/>
                <a:stretch>
                  <a:fillRect l="-545" t="-588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7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步骤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赋予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版本号，两个性质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具有相同的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版本号，就具有相同表达式值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任何包含两个不同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版本号的路径，必然经过对表达式中变量的赋值语句或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语句</a:t>
                </a:r>
                <a:endParaRPr lang="en-US" altLang="zh-CN" dirty="0"/>
              </a:p>
              <a:p>
                <a:r>
                  <a:rPr lang="zh-CN" altLang="en-US" dirty="0"/>
                  <a:t>具体算法类似前述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重命名算法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还是先序遍历支配树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除了为每个变量维护一个重命名栈，对每个表达式也维护一个重命名栈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这样可快速判定表达式的两次出现是否应赋予相同的版本号</a:t>
                </a:r>
                <a:endParaRPr lang="en-US" altLang="zh-CN" dirty="0"/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1020" t="-12319" r="-78" b="-5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38262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算法细节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4937720"/>
              </a:xfrm>
            </p:spPr>
            <p:txBody>
              <a:bodyPr/>
              <a:lstStyle/>
              <a:p>
                <a:r>
                  <a:rPr lang="zh-CN" altLang="en-US" sz="2400" dirty="0"/>
                  <a:t>表达式的一次出现有三种情况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原始程序中的表达式</a:t>
                </a:r>
                <a:r>
                  <a:rPr lang="en-US" altLang="zh-CN" sz="2000" dirty="0"/>
                  <a:t>——</a:t>
                </a:r>
                <a:r>
                  <a:rPr lang="zh-CN" altLang="en-US" sz="2000" dirty="0"/>
                  <a:t>“真”出现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2000" dirty="0"/>
                  <a:t>-Insertion</a:t>
                </a:r>
                <a:r>
                  <a:rPr lang="zh-CN" altLang="en-US" sz="2000" dirty="0"/>
                  <a:t>步骤中插入的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函数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运算对象，被认为出现在相应边的前驱节点的出口</a:t>
                </a:r>
                <a:endParaRPr lang="en-US" altLang="zh-CN" sz="2000" dirty="0"/>
              </a:p>
              <a:p>
                <a:r>
                  <a:rPr lang="zh-CN" altLang="en-US" sz="2400" dirty="0"/>
                  <a:t>对于表达式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/>
                  <a:t>一次出现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400" dirty="0"/>
                  <a:t>，处理策略如下</a:t>
                </a:r>
                <a:endParaRPr lang="en-US" altLang="zh-CN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000" dirty="0"/>
                  <a:t>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函数，赋予它一个新的版本号</a:t>
                </a:r>
                <a:endParaRPr lang="en-US" altLang="zh-CN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/>
                  <a:t>否则，检查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中每个变量的当前版本（变量栈的栈顶版本）与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栈的栈顶版本中的对应变量的版本号是否相同</a:t>
                </a:r>
                <a:endParaRPr lang="en-US" altLang="zh-CN" sz="2000" dirty="0"/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zh-CN" altLang="en-US" sz="1600" dirty="0"/>
                  <a:t>如果所有变量的版本都匹配，则将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的栈顶版本号赋予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sz="1600" dirty="0"/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zh-CN" altLang="en-US" sz="1600" dirty="0"/>
                  <a:t>如果有任何变量的版本不匹配，则存在两种情况</a:t>
                </a:r>
                <a:endParaRPr lang="en-US" altLang="zh-CN" sz="1600" dirty="0"/>
              </a:p>
              <a:p>
                <a:pPr marL="1657350" lvl="3" indent="-285750">
                  <a:buFont typeface="+mj-lt"/>
                  <a:buAutoNum type="romanUcPeriod"/>
                </a:pPr>
                <a:r>
                  <a:rPr lang="zh-CN" altLang="en-US" sz="12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1200" dirty="0"/>
                  <a:t>是一个真出现，则赋予它一个新的版本号</a:t>
                </a:r>
                <a:endParaRPr lang="en-US" altLang="zh-CN" sz="1200" dirty="0"/>
              </a:p>
              <a:p>
                <a:pPr marL="1657350" lvl="3" indent="-285750">
                  <a:buFont typeface="+mj-lt"/>
                  <a:buAutoNum type="romanUcPeriod"/>
                </a:pPr>
                <a:r>
                  <a:rPr lang="zh-CN" altLang="en-US" sz="12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1200" dirty="0"/>
                  <a:t>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200" dirty="0"/>
                  <a:t>运算对象，则赋予它一个特殊版本号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zh-CN" altLang="en-US" sz="1200" dirty="0"/>
                  <a:t> ，表示此处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dirty="0"/>
                  <a:t>的值不可用</a:t>
                </a:r>
                <a:endParaRPr lang="en-US" altLang="zh-CN" sz="1200" dirty="0"/>
              </a:p>
              <a:p>
                <a:pPr lvl="1"/>
                <a:r>
                  <a:rPr lang="zh-CN" altLang="en-US" sz="2000" dirty="0"/>
                  <a:t>最后，将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（的版本）压入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的重命名栈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此算法保证只在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部分</m:t>
                    </m:r>
                  </m:oMath>
                </a14:m>
                <a:r>
                  <a:rPr lang="zh-CN" altLang="en-US" sz="2000" dirty="0"/>
                  <a:t>冗余的地方插入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sz="2000" dirty="0"/>
                  <a:t>——</a:t>
                </a:r>
                <a:r>
                  <a:rPr lang="zh-CN" altLang="en-US" sz="2000" dirty="0"/>
                  <a:t>没有死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4937720"/>
              </a:xfrm>
              <a:blipFill>
                <a:blip r:embed="rId2"/>
                <a:stretch>
                  <a:fillRect l="-471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87150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RenameInit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(const Function &amp;F)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EStack.clear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();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表达式栈清空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(const auto &amp;v : E)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stacks[v].clear();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所有变量栈清空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dom_tree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=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(F);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en-US" altLang="zh-CN" sz="1600" dirty="0" err="1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DownSafe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初始化：</a:t>
            </a:r>
            <a:r>
              <a:rPr lang="en-US" altLang="zh-CN" sz="1600" dirty="0" err="1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down_safe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标记默认为真，</a:t>
            </a:r>
            <a:r>
              <a:rPr lang="en-US" altLang="zh-CN" sz="1600" dirty="0" err="1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has_real_use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默认为假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(auto &amp;phi :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DF_phis_set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[E])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phi.set_down_safe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(true);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phi.set_has_real_use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(false);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499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Rename(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BasicBlock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&amp;BB)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(const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inst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: BB)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定义一个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lambda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()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，检查表达式栈的栈顶是否一个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是的话，将其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set_down_safe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标记为假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[&amp;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]()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auto top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(false);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遇到了出口，意味着表达式栈顶的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没有后续引用，清除其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down_safety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标记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BB.is_exit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392" t="-725" b="-347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203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(auto occur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TryToGetOccur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inst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)) {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此语句是表达式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1.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表达式的此次出现是一个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函数，赋予一个新版本号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new_version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 else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2.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否则，比较每个变量的最新版本与最新版本表达式中每个变量的版本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bool same = true;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for (v : E) {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枚举表达式中所有变量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const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(stacks[v].top().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 !=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[v]-&gt;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版本比较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same = false;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break;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t="-725" b="-38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5978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a.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每个变量的最新版本都与最新版本表达式中每个变量的版本相同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if (same)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赋予（旧）版本号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如果为一个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运算对象赋予（旧）版本号，而表达式栈顶是一个真出现，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//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意味着此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运算对象反向传播时会被真出现阻断，则设置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has_real_use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auto top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is_phi_operand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 &amp;&amp; 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is_real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set_has_real_use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(true);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t="-725" b="-248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846857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else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存在变量的版本不匹配，则有两种情况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is_real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I.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此次出现是一个真出现，赋予它一个新版本号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new_version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意味着表达式栈顶的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在后续路径上未被引用，则清除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downsafe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 else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II.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此次出现是一个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运算对象，表明在此处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的值不可用，赋予版本号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⊥</m:t>
                    </m:r>
                  </m:oMath>
                </a14:m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ASSERT(occur-&gt;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is_phi_operand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(Bottom());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EStack.push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(occur);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表达式最新版本压栈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t="-725" b="-446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1524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} else {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此语句不是表达式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    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维护表达式中每个变量的栈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for (const auto &amp;v : E)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  if (v ==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inst.symbol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())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此语句对应此变量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    stacks[v].push();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477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417E4F2-8875-4658-BEEF-9652A7A12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9.4 </a:t>
            </a:r>
            <a:r>
              <a:rPr lang="zh-CN" altLang="en-US" dirty="0"/>
              <a:t>基本块和流图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52E9BD6-69CF-44D2-A174-7379860254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/>
              <a:t>9.4.1  </a:t>
            </a:r>
            <a:r>
              <a:rPr lang="zh-CN" altLang="en-US" sz="2800" dirty="0"/>
              <a:t>基本块，</a:t>
            </a:r>
            <a:r>
              <a:rPr lang="en-US" altLang="zh-CN" sz="2800" dirty="0">
                <a:solidFill>
                  <a:srgbClr val="FF3300"/>
                </a:solidFill>
              </a:rPr>
              <a:t>basic block</a:t>
            </a:r>
          </a:p>
          <a:p>
            <a:pPr lvl="1" eaLnBrk="1" hangingPunct="1"/>
            <a:r>
              <a:rPr lang="zh-CN" altLang="en-US" sz="2400" dirty="0"/>
              <a:t>连续语句序列，执行过程中没有分支</a:t>
            </a:r>
          </a:p>
          <a:p>
            <a:pPr lvl="1" eaLnBrk="1" hangingPunct="1"/>
            <a:r>
              <a:rPr lang="en-US" altLang="zh-CN" sz="2400" dirty="0"/>
              <a:t>t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:= a * a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:= a * b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 := 2 * t</a:t>
            </a:r>
            <a:r>
              <a:rPr lang="en-US" altLang="zh-CN" sz="2400" baseline="-25000" dirty="0"/>
              <a:t>2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 := t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+ t</a:t>
            </a:r>
            <a:r>
              <a:rPr lang="en-US" altLang="zh-CN" sz="2400" baseline="-25000" dirty="0"/>
              <a:t>3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5</a:t>
            </a:r>
            <a:r>
              <a:rPr lang="en-US" altLang="zh-CN" sz="2400" dirty="0"/>
              <a:t> := b * b</a:t>
            </a:r>
            <a:br>
              <a:rPr lang="en-US" altLang="zh-CN" sz="2400" dirty="0"/>
            </a:br>
            <a:r>
              <a:rPr lang="en-US" altLang="zh-CN" sz="2400" dirty="0"/>
              <a:t>t</a:t>
            </a:r>
            <a:r>
              <a:rPr lang="en-US" altLang="zh-CN" sz="2400" baseline="-25000" dirty="0"/>
              <a:t>6</a:t>
            </a:r>
            <a:r>
              <a:rPr lang="en-US" altLang="zh-CN" sz="2400" dirty="0"/>
              <a:t> := t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 + t</a:t>
            </a:r>
            <a:r>
              <a:rPr lang="en-US" altLang="zh-CN" sz="2400" baseline="-25000" dirty="0"/>
              <a:t>5</a:t>
            </a: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x := y + z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rgbClr val="FF3300"/>
                </a:solidFill>
              </a:rPr>
              <a:t>定义</a:t>
            </a:r>
            <a:r>
              <a:rPr lang="en-US" altLang="zh-CN" sz="2400" dirty="0"/>
              <a:t>x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3300"/>
                </a:solidFill>
              </a:rPr>
              <a:t>使用</a:t>
            </a:r>
            <a:r>
              <a:rPr lang="zh-CN" altLang="en-US" sz="2400" dirty="0"/>
              <a:t>（</a:t>
            </a:r>
            <a:r>
              <a:rPr lang="zh-CN" altLang="en-US" sz="2400" dirty="0">
                <a:solidFill>
                  <a:srgbClr val="FF3300"/>
                </a:solidFill>
              </a:rPr>
              <a:t>引用</a:t>
            </a:r>
            <a:r>
              <a:rPr lang="zh-CN" altLang="en-US" sz="2400" dirty="0"/>
              <a:t>）</a:t>
            </a:r>
            <a:r>
              <a:rPr lang="en-US" altLang="zh-CN" sz="2400" dirty="0"/>
              <a:t>y</a:t>
            </a:r>
            <a:r>
              <a:rPr lang="zh-CN" altLang="en-US" sz="2400" dirty="0"/>
              <a:t>、</a:t>
            </a:r>
            <a:r>
              <a:rPr lang="en-US" altLang="zh-CN" sz="2400" dirty="0"/>
              <a:t>z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算法描述（续）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递归访问支配树中的孩子基本块，进行重命名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for (const auto &amp;child :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dom_tree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[BB].children())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Rename(BB);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将当前基本块中所有定义弹出栈</a:t>
            </a:r>
            <a:endParaRPr lang="en-US" altLang="zh-CN" sz="16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if (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EStack.top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()-&gt;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get_block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 == BB)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EStack.pop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for (const auto &amp;v : E)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if (stacks[v].top().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get_block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 == BB)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    stacks[v].pop();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 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61551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Rename</a:t>
            </a:r>
            <a:r>
              <a:rPr lang="zh-CN" altLang="en-US" dirty="0"/>
              <a:t>示例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4B6ED0-F98B-4800-AECD-5D78FA39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3566160" cy="46577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EB80B5-9369-4055-9578-277798C004ED}"/>
              </a:ext>
            </a:extLst>
          </p:cNvPr>
          <p:cNvSpPr/>
          <p:nvPr/>
        </p:nvSpPr>
        <p:spPr>
          <a:xfrm>
            <a:off x="5436096" y="1336769"/>
            <a:ext cx="3873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：变量版本不一致，真出现赋予新版本号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B41AF-7A30-4B5B-AC47-5DD2F228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47" y="1628800"/>
            <a:ext cx="3537585" cy="466344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FAF88E-4736-4540-9ACB-3312CA335BA7}"/>
              </a:ext>
            </a:extLst>
          </p:cNvPr>
          <p:cNvCxnSpPr/>
          <p:nvPr/>
        </p:nvCxnSpPr>
        <p:spPr bwMode="auto">
          <a:xfrm flipH="1">
            <a:off x="5436096" y="1596576"/>
            <a:ext cx="216024" cy="194124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080DBA3-A55C-4A57-B677-615BF999E3E4}"/>
              </a:ext>
            </a:extLst>
          </p:cNvPr>
          <p:cNvSpPr/>
          <p:nvPr/>
        </p:nvSpPr>
        <p:spPr>
          <a:xfrm>
            <a:off x="7035119" y="1747857"/>
            <a:ext cx="2289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：所有变量版本一致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978B762-30CC-4592-8EAD-F4E7604C4D9A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6040611" y="1901746"/>
            <a:ext cx="994508" cy="300042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A54B1D9-C021-4B6B-AB99-00F255D5A0F3}"/>
                  </a:ext>
                </a:extLst>
              </p:cNvPr>
              <p:cNvSpPr/>
              <p:nvPr/>
            </p:nvSpPr>
            <p:spPr>
              <a:xfrm>
                <a:off x="2740061" y="2224707"/>
                <a:ext cx="24352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情况</a:t>
                </a:r>
                <a:r>
                  <a:rPr kumimoji="0" lang="en-US" altLang="zh-CN" sz="1400" kern="0" baseline="0" dirty="0">
                    <a:solidFill>
                      <a:srgbClr val="FF0000"/>
                    </a:solidFill>
                  </a:rPr>
                  <a:t>1</a:t>
                </a:r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sz="1400" dirty="0">
                    <a:solidFill>
                      <a:srgbClr val="00B050"/>
                    </a:solidFill>
                    <a:ea typeface="Arial Unicode MS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400" kern="0" baseline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kumimoji="0" lang="zh-CN" altLang="en-US" sz="1400" kern="0" baseline="0" dirty="0">
                    <a:solidFill>
                      <a:srgbClr val="FF0000"/>
                    </a:solidFill>
                  </a:rPr>
                  <a:t>函数赋予新版本号</a:t>
                </a:r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A54B1D9-C021-4B6B-AB99-00F255D5A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061" y="2224707"/>
                <a:ext cx="2435282" cy="307777"/>
              </a:xfrm>
              <a:prstGeom prst="rect">
                <a:avLst/>
              </a:prstGeom>
              <a:blipFill>
                <a:blip r:embed="rId4"/>
                <a:stretch>
                  <a:fillRect l="-750" t="-6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734C4B-F6CA-41DA-B903-E4B547CEB5E4}"/>
              </a:ext>
            </a:extLst>
          </p:cNvPr>
          <p:cNvCxnSpPr>
            <a:cxnSpLocks/>
          </p:cNvCxnSpPr>
          <p:nvPr/>
        </p:nvCxnSpPr>
        <p:spPr bwMode="auto">
          <a:xfrm flipV="1">
            <a:off x="5068888" y="2276872"/>
            <a:ext cx="367208" cy="101723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4FA2083-FF30-4D48-B697-D25C02641012}"/>
              </a:ext>
            </a:extLst>
          </p:cNvPr>
          <p:cNvSpPr/>
          <p:nvPr/>
        </p:nvSpPr>
        <p:spPr>
          <a:xfrm>
            <a:off x="6862938" y="3302054"/>
            <a:ext cx="2289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：所有变量版本一致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8F2F9EE-1385-490F-B9ED-A51357F0F451}"/>
              </a:ext>
            </a:extLst>
          </p:cNvPr>
          <p:cNvCxnSpPr/>
          <p:nvPr/>
        </p:nvCxnSpPr>
        <p:spPr bwMode="auto">
          <a:xfrm flipH="1">
            <a:off x="7206581" y="3572566"/>
            <a:ext cx="216024" cy="194124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DBAE3B-ECE3-421B-8F25-6D223BC16405}"/>
              </a:ext>
            </a:extLst>
          </p:cNvPr>
          <p:cNvCxnSpPr>
            <a:cxnSpLocks/>
          </p:cNvCxnSpPr>
          <p:nvPr/>
        </p:nvCxnSpPr>
        <p:spPr bwMode="auto">
          <a:xfrm flipH="1">
            <a:off x="5708736" y="3429000"/>
            <a:ext cx="1218012" cy="168321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C42DE9C6-A816-4698-B353-C2E4DC5697B7}"/>
              </a:ext>
            </a:extLst>
          </p:cNvPr>
          <p:cNvSpPr/>
          <p:nvPr/>
        </p:nvSpPr>
        <p:spPr>
          <a:xfrm>
            <a:off x="6352899" y="4702085"/>
            <a:ext cx="22894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：所有变量版本一致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8E7DEC8-9C31-4D46-846E-36901884E2A7}"/>
              </a:ext>
            </a:extLst>
          </p:cNvPr>
          <p:cNvCxnSpPr>
            <a:cxnSpLocks/>
          </p:cNvCxnSpPr>
          <p:nvPr/>
        </p:nvCxnSpPr>
        <p:spPr bwMode="auto">
          <a:xfrm flipH="1">
            <a:off x="5652120" y="4975291"/>
            <a:ext cx="746000" cy="37885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948565C-4C07-4AFF-BC0D-42F33253A65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36096" y="3652996"/>
            <a:ext cx="980614" cy="1176036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3E32CB7-C289-4FAD-9AED-7ECF854336C8}"/>
              </a:ext>
            </a:extLst>
          </p:cNvPr>
          <p:cNvSpPr/>
          <p:nvPr/>
        </p:nvSpPr>
        <p:spPr>
          <a:xfrm>
            <a:off x="6591955" y="4272826"/>
            <a:ext cx="22894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：所有变量版本一致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58E6010-9C01-467C-91F9-7CC74D13EC3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36096" y="4399772"/>
            <a:ext cx="1219669" cy="393996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BB6B4B7-B111-4494-8AB4-62B9B2AEDB48}"/>
              </a:ext>
            </a:extLst>
          </p:cNvPr>
          <p:cNvCxnSpPr>
            <a:cxnSpLocks/>
          </p:cNvCxnSpPr>
          <p:nvPr/>
        </p:nvCxnSpPr>
        <p:spPr bwMode="auto">
          <a:xfrm>
            <a:off x="4134847" y="2493601"/>
            <a:ext cx="642466" cy="1124131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39D31B0-E61E-44B3-B932-3EBCABC8D4B4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>
            <a:off x="3957702" y="2532484"/>
            <a:ext cx="819611" cy="2317726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AE04F77-A9D2-40CD-A4A6-F863E7FA7528}"/>
              </a:ext>
            </a:extLst>
          </p:cNvPr>
          <p:cNvSpPr/>
          <p:nvPr/>
        </p:nvSpPr>
        <p:spPr>
          <a:xfrm>
            <a:off x="6862938" y="2489564"/>
            <a:ext cx="2289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sz="1400" kern="0" baseline="0" dirty="0">
                <a:solidFill>
                  <a:srgbClr val="FF0000"/>
                </a:solidFill>
              </a:rPr>
              <a:t>情况</a:t>
            </a:r>
            <a:r>
              <a:rPr kumimoji="0" lang="en-US" altLang="zh-CN" sz="1400" kern="0" baseline="0" dirty="0">
                <a:solidFill>
                  <a:srgbClr val="FF0000"/>
                </a:solidFill>
              </a:rPr>
              <a:t>2</a:t>
            </a:r>
            <a:r>
              <a:rPr kumimoji="0" lang="zh-CN" altLang="en-US" sz="1400" kern="0" baseline="0" dirty="0">
                <a:solidFill>
                  <a:srgbClr val="FF0000"/>
                </a:solidFill>
              </a:rPr>
              <a:t>：变量版本不一致，表达式值不可用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5C81D91-172E-483C-8807-131CCFC38F83}"/>
              </a:ext>
            </a:extLst>
          </p:cNvPr>
          <p:cNvCxnSpPr>
            <a:cxnSpLocks/>
            <a:stCxn id="43" idx="1"/>
          </p:cNvCxnSpPr>
          <p:nvPr/>
        </p:nvCxnSpPr>
        <p:spPr bwMode="auto">
          <a:xfrm flipH="1" flipV="1">
            <a:off x="6229490" y="2336749"/>
            <a:ext cx="633448" cy="414425"/>
          </a:xfrm>
          <a:prstGeom prst="straightConnector1">
            <a:avLst/>
          </a:prstGeom>
          <a:solidFill>
            <a:srgbClr val="FFCF0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443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3" grpId="1"/>
      <p:bldP spid="15" grpId="0"/>
      <p:bldP spid="15" grpId="1"/>
      <p:bldP spid="20" grpId="0"/>
      <p:bldP spid="20" grpId="1"/>
      <p:bldP spid="24" grpId="0"/>
      <p:bldP spid="24" grpId="1"/>
      <p:bldP spid="33" grpId="0"/>
      <p:bldP spid="33" grpId="1"/>
      <p:bldP spid="4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20AADE-8DE2-486E-B9D2-C4E20347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714691"/>
            <a:ext cx="4664869" cy="3779044"/>
          </a:xfrm>
          <a:prstGeom prst="rect">
            <a:avLst/>
          </a:prstGeom>
        </p:spPr>
      </p:pic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Down-safe</a:t>
            </a:r>
            <a:r>
              <a:rPr lang="zh-CN" altLang="en-US" dirty="0"/>
              <a:t>步骤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r>
              <a:rPr lang="en-US" altLang="zh-CN" sz="2800" dirty="0"/>
              <a:t>PRE</a:t>
            </a:r>
            <a:r>
              <a:rPr lang="zh-CN" altLang="en-US" sz="2800" dirty="0"/>
              <a:t>插入一条运算的标准：计算在插入点是</a:t>
            </a:r>
            <a:r>
              <a:rPr lang="en-US" altLang="zh-CN" sz="2800" dirty="0"/>
              <a:t>down-safe</a:t>
            </a:r>
            <a:r>
              <a:rPr lang="zh-CN" altLang="en-US" sz="2800" dirty="0"/>
              <a:t>的</a:t>
            </a:r>
            <a:endParaRPr lang="en-US" altLang="zh-CN" sz="2800" dirty="0"/>
          </a:p>
          <a:p>
            <a:pPr lvl="1"/>
            <a:r>
              <a:rPr lang="zh-CN" altLang="en-US" sz="2400" dirty="0"/>
              <a:t>从当前定义到出口的每条路径，都存在其引用</a:t>
            </a:r>
            <a:endParaRPr lang="en-US" altLang="zh-CN" sz="2400" dirty="0"/>
          </a:p>
          <a:p>
            <a:r>
              <a:rPr lang="zh-CN" altLang="en-US" sz="2800" dirty="0"/>
              <a:t>不能在非</a:t>
            </a:r>
            <a:r>
              <a:rPr lang="en-US" altLang="zh-CN" sz="2800" dirty="0"/>
              <a:t>down-safe</a:t>
            </a:r>
            <a:r>
              <a:rPr lang="zh-CN" altLang="en-US" sz="2800" dirty="0"/>
              <a:t>位置</a:t>
            </a:r>
            <a:br>
              <a:rPr lang="en-US" altLang="zh-CN" sz="2800" dirty="0"/>
            </a:br>
            <a:r>
              <a:rPr lang="zh-CN" altLang="en-US" sz="2800" dirty="0"/>
              <a:t>插入运算的原因</a:t>
            </a:r>
            <a:endParaRPr lang="en-US" altLang="zh-CN" sz="2800" dirty="0"/>
          </a:p>
          <a:p>
            <a:pPr lvl="1"/>
            <a:r>
              <a:rPr lang="zh-CN" altLang="en-US" sz="2400" dirty="0"/>
              <a:t>不要引入新的冗余</a:t>
            </a:r>
            <a:br>
              <a:rPr lang="en-US" altLang="zh-CN" sz="2400" dirty="0"/>
            </a:br>
            <a:r>
              <a:rPr lang="zh-CN" altLang="en-US" sz="2400" dirty="0"/>
              <a:t>运算</a:t>
            </a:r>
            <a:endParaRPr lang="en-US" altLang="zh-CN" sz="2400" dirty="0"/>
          </a:p>
          <a:p>
            <a:pPr lvl="1"/>
            <a:r>
              <a:rPr lang="zh-CN" altLang="en-US" sz="2400" dirty="0"/>
              <a:t>不要引入优化前不存在</a:t>
            </a:r>
            <a:br>
              <a:rPr lang="en-US" altLang="zh-CN" sz="2400" dirty="0"/>
            </a:br>
            <a:r>
              <a:rPr lang="zh-CN" altLang="en-US" sz="2400" dirty="0"/>
              <a:t>的潜在异常</a:t>
            </a:r>
            <a:endParaRPr lang="en-US" altLang="zh-CN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AD688D-761B-44AE-8992-6EA638540915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37101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只需对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4400" dirty="0"/>
                  <a:t>函数计算</a:t>
                </a:r>
                <a:r>
                  <a:rPr lang="en-US" altLang="zh-CN" dirty="0"/>
                  <a:t>Down-safe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87106" name="Rectangle 2">
                <a:extLst>
                  <a:ext uri="{FF2B5EF4-FFF2-40B4-BE49-F238E27FC236}">
                    <a16:creationId xmlns:a16="http://schemas.microsoft.com/office/drawing/2014/main" id="{180C694B-EDDD-43A8-BE46-AA2339F9B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08" b="-26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800" dirty="0"/>
                  <a:t>在稠密</a:t>
                </a:r>
                <a:r>
                  <a:rPr lang="en-US" altLang="zh-CN" sz="2800" dirty="0"/>
                  <a:t>SSA</a:t>
                </a:r>
                <a:r>
                  <a:rPr lang="zh-CN" altLang="en-US" sz="2800" dirty="0"/>
                  <a:t>图中，每个节点要么是表达式的一次真出现，要么是一个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函数</a:t>
                </a:r>
                <a:endParaRPr lang="en-US" altLang="zh-CN" sz="2800" dirty="0"/>
              </a:p>
              <a:p>
                <a:r>
                  <a:rPr lang="zh-CN" altLang="en-US" sz="2800" dirty="0"/>
                  <a:t>可证明，</a:t>
                </a:r>
                <a:r>
                  <a:rPr lang="en-US" altLang="zh-CN" sz="2800" dirty="0"/>
                  <a:t>SSAPRE</a:t>
                </a:r>
                <a:r>
                  <a:rPr lang="zh-CN" altLang="en-US" sz="2800" dirty="0"/>
                  <a:t>插入仅在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处是必要的</a:t>
                </a:r>
                <a:br>
                  <a:rPr lang="en-US" altLang="zh-CN" sz="2800" dirty="0"/>
                </a:br>
                <a:r>
                  <a:rPr lang="zh-CN" altLang="en-US" sz="2800" dirty="0"/>
                  <a:t>因此只对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函数计算</a:t>
                </a:r>
                <a:r>
                  <a:rPr lang="en-US" altLang="zh-CN" sz="2800" dirty="0"/>
                  <a:t>down-safety</a:t>
                </a:r>
                <a:r>
                  <a:rPr lang="zh-CN" altLang="en-US" sz="2800" dirty="0"/>
                  <a:t>即可</a:t>
                </a:r>
                <a:endParaRPr lang="en-US" altLang="zh-CN" sz="2800" dirty="0"/>
              </a:p>
              <a:p>
                <a:r>
                  <a:rPr lang="zh-CN" altLang="en-US" sz="2800" dirty="0"/>
                  <a:t>对</a:t>
                </a:r>
                <a:r>
                  <a:rPr lang="en-US" altLang="zh-CN" sz="2800" dirty="0"/>
                  <a:t>SSA</a:t>
                </a:r>
                <a:r>
                  <a:rPr lang="zh-CN" altLang="en-US" sz="2800" dirty="0"/>
                  <a:t>图，沿引用</a:t>
                </a:r>
                <a:r>
                  <a:rPr lang="en-US" altLang="zh-CN" sz="2800" dirty="0"/>
                  <a:t>—</a:t>
                </a:r>
                <a:r>
                  <a:rPr lang="zh-CN" altLang="en-US" sz="2800" dirty="0"/>
                  <a:t>定义边进行反向传播即可稀疏地计算</a:t>
                </a:r>
                <a:r>
                  <a:rPr lang="en-US" altLang="zh-CN" sz="2800" dirty="0"/>
                  <a:t>down-safety</a:t>
                </a: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3"/>
                <a:stretch>
                  <a:fillRect l="-784" t="-9420" b="-25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5816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Down-safety</a:t>
            </a:r>
            <a:r>
              <a:rPr lang="zh-CN" altLang="en-US" dirty="0"/>
              <a:t>性质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800" dirty="0"/>
                  <a:t>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非</a:t>
                </a:r>
                <a:r>
                  <a:rPr lang="en-US" altLang="zh-CN" sz="2800" dirty="0"/>
                  <a:t>down-safe</a:t>
                </a:r>
                <a:r>
                  <a:rPr lang="zh-CN" altLang="en-US" sz="2800" dirty="0"/>
                  <a:t>：存在一条从此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800" dirty="0"/>
                  <a:t>开始的路径，在其中，程序退出之前表达式都没有被求值或因变量重定义而改变，两种情况：</a:t>
                </a:r>
                <a:endParaRPr lang="en-US" altLang="zh-CN" sz="28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zh-CN" altLang="en-US" sz="2400" dirty="0"/>
                  <a:t>存在一条到出口的路径，其上此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的版本未被引用</a:t>
                </a:r>
                <a:endParaRPr lang="en-US" altLang="zh-CN" sz="2400" dirty="0"/>
              </a:p>
              <a:p>
                <a:pPr marL="1314450" lvl="2" indent="-457200"/>
                <a:r>
                  <a:rPr lang="zh-CN" altLang="en-US" sz="2000" dirty="0"/>
                  <a:t>表示</a:t>
                </a:r>
                <a:r>
                  <a:rPr lang="en-US" altLang="zh-CN" sz="2000" dirty="0"/>
                  <a:t>down-safety</a:t>
                </a:r>
                <a:r>
                  <a:rPr lang="zh-CN" altLang="en-US" sz="2000" dirty="0"/>
                  <a:t>计算的初始化过程，所有其他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都会被标记为</a:t>
                </a:r>
                <a:r>
                  <a:rPr lang="en-US" altLang="zh-CN" sz="2000" dirty="0"/>
                  <a:t>down-safe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zh-CN" altLang="en-US" sz="2400" dirty="0"/>
                  <a:t>存在一条到出口的路径，其上此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版本的唯一引用是另一个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函数的一个运算对象，而此后继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函数是非</a:t>
                </a:r>
                <a:r>
                  <a:rPr lang="en-US" altLang="zh-CN" sz="2400" dirty="0"/>
                  <a:t>down-safe</a:t>
                </a:r>
                <a:r>
                  <a:rPr lang="zh-CN" altLang="en-US" sz="2400" dirty="0"/>
                  <a:t>的</a:t>
                </a:r>
                <a:endParaRPr lang="en-US" altLang="zh-CN" sz="2400" dirty="0"/>
              </a:p>
              <a:p>
                <a:pPr marL="1314450" lvl="2" indent="-457200"/>
                <a:r>
                  <a:rPr lang="en-US" altLang="zh-CN" sz="2000" dirty="0"/>
                  <a:t>Down-safety</a:t>
                </a:r>
                <a:r>
                  <a:rPr lang="zh-CN" altLang="en-US" sz="2000" dirty="0"/>
                  <a:t>计算的反向传播过程基于此情况</a:t>
                </a:r>
                <a:br>
                  <a:rPr lang="en-US" altLang="zh-CN" sz="2000" dirty="0"/>
                </a:br>
                <a:r>
                  <a:rPr lang="zh-CN" altLang="en-US" sz="2000" dirty="0"/>
                  <a:t>表达式的真出现会阻断此情况的传播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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对每个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运算对象，如果到达它的路径经过相同表达式版本的真出现，则设置标志</a:t>
                </a:r>
                <a:r>
                  <a:rPr lang="en-US" altLang="zh-CN" sz="2000" dirty="0" err="1"/>
                  <a:t>has_real_use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784" t="-9420" r="-784" b="-5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28690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算法细节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800" dirty="0"/>
                  <a:t>通过在</a:t>
                </a:r>
                <a:r>
                  <a:rPr lang="en-US" altLang="zh-CN" sz="2800" dirty="0"/>
                  <a:t>SSA</a:t>
                </a:r>
                <a:r>
                  <a:rPr lang="zh-CN" altLang="en-US" sz="2800" dirty="0"/>
                  <a:t>图上进行一次支配树的先序遍历，即可进行情况</a:t>
                </a:r>
                <a:r>
                  <a:rPr lang="en-US" altLang="zh-CN" sz="2800" dirty="0"/>
                  <a:t>a)</a:t>
                </a:r>
                <a:r>
                  <a:rPr lang="zh-CN" altLang="en-US" sz="2800" dirty="0"/>
                  <a:t>的</a:t>
                </a:r>
                <a:r>
                  <a:rPr lang="en-US" altLang="zh-CN" sz="2800" dirty="0"/>
                  <a:t>down-safe</a:t>
                </a:r>
                <a:r>
                  <a:rPr lang="zh-CN" altLang="en-US" sz="2800" dirty="0"/>
                  <a:t>初始化，以及计算</a:t>
                </a:r>
                <a:r>
                  <a:rPr lang="en-US" altLang="zh-CN" sz="2800" dirty="0" err="1"/>
                  <a:t>has_real_use</a:t>
                </a:r>
                <a:r>
                  <a:rPr lang="en-US" altLang="zh-CN" sz="2800" dirty="0"/>
                  <a:t>——</a:t>
                </a:r>
                <a:r>
                  <a:rPr lang="zh-CN" altLang="en-US" sz="2800" dirty="0"/>
                  <a:t>在</a:t>
                </a:r>
                <a:r>
                  <a:rPr lang="en-US" altLang="zh-CN" sz="2800" dirty="0"/>
                  <a:t>Rename</a:t>
                </a:r>
                <a:r>
                  <a:rPr lang="zh-CN" altLang="en-US" sz="2800" dirty="0"/>
                  <a:t>步骤顺便完成即可</a:t>
                </a:r>
                <a:endParaRPr lang="en-US" altLang="zh-CN" sz="28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zh-CN" altLang="en-US" sz="2400" dirty="0"/>
                  <a:t>初始时，将所有</a:t>
                </a:r>
                <a:r>
                  <a:rPr lang="en-US" altLang="zh-CN" sz="2400" dirty="0"/>
                  <a:t>down-safe</a:t>
                </a:r>
                <a:r>
                  <a:rPr lang="zh-CN" altLang="en-US" sz="2400" dirty="0"/>
                  <a:t>标志设置为真，将所有</a:t>
                </a:r>
                <a:r>
                  <a:rPr lang="en-US" altLang="zh-CN" sz="2400" dirty="0" err="1"/>
                  <a:t>has_real_use</a:t>
                </a:r>
                <a:r>
                  <a:rPr lang="zh-CN" altLang="en-US" sz="2400" dirty="0"/>
                  <a:t>标志设置为假</a:t>
                </a:r>
                <a:endParaRPr lang="en-US" altLang="zh-CN" sz="2400" dirty="0"/>
              </a:p>
              <a:p>
                <a:pPr marL="914400" lvl="1" indent="-457200">
                  <a:buFont typeface="+mj-lt"/>
                  <a:buAutoNum type="circleNumDbPlain"/>
                </a:pPr>
                <a:r>
                  <a:rPr lang="zh-CN" altLang="en-US" sz="2000" dirty="0"/>
                  <a:t>当</a:t>
                </a:r>
                <a:r>
                  <a:rPr lang="en-US" altLang="zh-CN" sz="2000" dirty="0"/>
                  <a:t>Rename</a:t>
                </a:r>
                <a:r>
                  <a:rPr lang="zh-CN" altLang="en-US" sz="2000" dirty="0"/>
                  <a:t>为表达式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的一次真出现设置新的版本号或遇到出口时，在将当前表达式出现压栈前，检查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栈顶</m:t>
                    </m:r>
                  </m:oMath>
                </a14:m>
                <a:r>
                  <a:rPr lang="zh-CN" altLang="en-US" sz="2000" dirty="0"/>
                  <a:t>的那次出现</a:t>
                </a:r>
                <a:endParaRPr lang="en-US" altLang="zh-CN" sz="2000" dirty="0"/>
              </a:p>
              <a:p>
                <a:pPr marL="1314450" lvl="2" indent="-457200">
                  <a:buFont typeface="+mj-lt"/>
                  <a:buAutoNum type="alphaLcParenR"/>
                </a:pPr>
                <a:r>
                  <a:rPr lang="zh-CN" altLang="en-US" sz="1600" dirty="0"/>
                  <a:t>如果栈顶出现是一个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/>
                  <a:t>，清除它的</a:t>
                </a:r>
                <a:r>
                  <a:rPr lang="en-US" altLang="zh-CN" sz="1600" dirty="0"/>
                  <a:t>down-safe</a:t>
                </a:r>
                <a:r>
                  <a:rPr lang="zh-CN" altLang="en-US" sz="1600" dirty="0"/>
                  <a:t>标志，因为它定义的版本在到达当前出现（或出口）的路径上未被引用</a:t>
                </a:r>
                <a:endParaRPr lang="en-US" altLang="zh-CN" sz="1600" dirty="0"/>
              </a:p>
              <a:p>
                <a:pPr marL="914400" lvl="1" indent="-457200">
                  <a:buFont typeface="+mj-lt"/>
                  <a:buAutoNum type="circleNumDbPlain"/>
                </a:pPr>
                <a:r>
                  <a:rPr lang="zh-CN" altLang="en-US" sz="2000" dirty="0"/>
                  <a:t>当</a:t>
                </a:r>
                <a:r>
                  <a:rPr lang="en-US" altLang="zh-CN" sz="2000" dirty="0"/>
                  <a:t>Rename</a:t>
                </a:r>
                <a:r>
                  <a:rPr lang="zh-CN" altLang="en-US" sz="2000" dirty="0"/>
                  <a:t>为一个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运算对象赋予（旧）版本号时，它设置此运算对象的</a:t>
                </a:r>
                <a:r>
                  <a:rPr lang="en-US" altLang="zh-CN" sz="2000" dirty="0" err="1"/>
                  <a:t>has_real_use</a:t>
                </a:r>
                <a:r>
                  <a:rPr lang="zh-CN" altLang="en-US" sz="2000" dirty="0"/>
                  <a:t>标志当且仅当相同版本的一次真出现位于</a:t>
                </a:r>
                <a:r>
                  <a:rPr lang="en-US" altLang="zh-CN" sz="2000" dirty="0"/>
                  <a:t>Rename</a:t>
                </a:r>
                <a:r>
                  <a:rPr lang="zh-CN" altLang="en-US" sz="2000" dirty="0"/>
                  <a:t>栈的栈顶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784" t="-9420" r="-706" b="-43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3426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初始化算法描述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RenameInit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(const Function &amp;F)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EStack.clear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();	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表达式栈清空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(const auto &amp;v : E)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stacks[v].clear();	</a:t>
            </a:r>
            <a:r>
              <a:rPr lang="en-US" altLang="zh-CN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 // </a:t>
            </a:r>
            <a:r>
              <a:rPr lang="zh-CN" altLang="en-US" sz="1600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</a:rPr>
              <a:t>所有变量栈清空</a:t>
            </a: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dom_tree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 =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DomTree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(F);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            // </a:t>
            </a:r>
            <a:r>
              <a:rPr lang="en-US" altLang="zh-CN" sz="160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DownSafe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初始化（情况</a:t>
            </a:r>
            <a:r>
              <a:rPr lang="en-US" altLang="zh-CN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）：</a:t>
            </a:r>
            <a:r>
              <a:rPr lang="en-US" altLang="zh-CN" sz="160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down_safe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默认为真，</a:t>
            </a:r>
            <a:r>
              <a:rPr lang="en-US" altLang="zh-CN" sz="160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has_real_use</a:t>
            </a:r>
            <a:r>
              <a:rPr lang="zh-CN" altLang="en-US" sz="1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</a:rPr>
              <a:t>默认为假</a:t>
            </a:r>
            <a:endParaRPr lang="en-US" altLang="zh-CN" sz="16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for (auto &amp;phi : 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DF_phis_set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[E])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phi.set_down_safe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(true);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	</a:t>
            </a:r>
            <a:r>
              <a:rPr lang="en-US" altLang="zh-CN" sz="1600" dirty="0" err="1">
                <a:latin typeface="Arial Unicode MS" pitchFamily="34" charset="-122"/>
                <a:ea typeface="Arial Unicode MS" pitchFamily="34" charset="-122"/>
              </a:rPr>
              <a:t>phi.set_has_real_use</a:t>
            </a: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(false);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	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Arial Unicode MS" pitchFamily="34" charset="-122"/>
                <a:ea typeface="Arial Unicode MS" pitchFamily="34" charset="-122"/>
              </a:rPr>
              <a:t>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16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37217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Down_safe</a:t>
            </a:r>
            <a:r>
              <a:rPr lang="zh-CN" altLang="en-US" dirty="0"/>
              <a:t>正向计算描述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Rename(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BasicBlock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&amp;BB)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(const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inst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: BB)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定义一个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lambda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()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，检查表达式栈的栈顶是否一个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是的话，将其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set_down_safe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标记为假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[&amp;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]()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auto top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(false);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2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的情况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a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：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遇到了出口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，意味着表达式栈顶的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没有后续引用，清除其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down_safety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标记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BB.is_exit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392" t="-725" b="-38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278557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Down_safe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正向计算描述（续）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else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b.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存在变量的版本不匹配，则有两种情况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is_real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 err="1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i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此次出现是一个真出现，赋予它一个新版本号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new_version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2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的情况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a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：表达式真出现设置新版本，意味着表达式栈顶的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在后续路径上未被引用，则清除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downsafe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clear_down_safe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 else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          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ii.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此次出现是一个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运算对象，表明在此处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E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的值不可用，赋予版本号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⊥</m:t>
                    </m:r>
                  </m:oMath>
                </a14:m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ASSERT(occur-&gt;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is_phi_operand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(Bottom());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EStack.push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(occur);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表达式最新版本压栈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</a:t>
                </a:r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392" t="-725" b="-479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61967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has_real_use</a:t>
            </a:r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计算描述</a:t>
            </a:r>
            <a:endParaRPr lang="zh-CN" altLang="en-US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a.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每个变量的最新版本都与最新版本表达式中每个变量的版本相同</a:t>
                </a:r>
                <a:endParaRPr lang="en-US" altLang="zh-CN" sz="16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if (same)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set_version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E_top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ver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());		</a:t>
                </a:r>
                <a:r>
                  <a:rPr lang="en-US" altLang="zh-CN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赋予（旧）版本号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      //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情况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3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：为一个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运算对象赋予（旧）版本号，而表达式栈顶是一个真出现，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         //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 意味着此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运算对象反向传播时会被真出现阻断，则设置</a:t>
                </a:r>
                <a:r>
                  <a:rPr lang="en-US" altLang="zh-CN" sz="1600" dirty="0" err="1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has_real_use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Arial Unicode MS" pitchFamily="34" charset="-122"/>
                    <a:ea typeface="Arial Unicode MS" pitchFamily="34" charset="-122"/>
                  </a:rPr>
                  <a:t>标志</a:t>
                </a:r>
                <a:endParaRPr lang="en-US" altLang="zh-CN" sz="1600" dirty="0">
                  <a:solidFill>
                    <a:srgbClr val="FF00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auto top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EStack.top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if (occur-&gt;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is_phi_operand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 &amp;&amp; top-&gt;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is_real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  occur-&gt;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set_has_real_use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(true);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t="-725" b="-248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606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93490FF-8AA2-4D23-B397-AF6A8971B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算法</a:t>
            </a:r>
            <a:r>
              <a:rPr lang="en-US" altLang="zh-CN" dirty="0"/>
              <a:t>9.1  </a:t>
            </a:r>
            <a:r>
              <a:rPr lang="zh-CN" altLang="en-US" dirty="0"/>
              <a:t>基本块的划分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7F7CADE-4701-4082-9884-0AD701F707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5257800"/>
          </a:xfrm>
        </p:spPr>
        <p:txBody>
          <a:bodyPr/>
          <a:lstStyle/>
          <a:p>
            <a:pPr marL="660400" indent="-660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输入	三地址码序列</a:t>
            </a:r>
          </a:p>
          <a:p>
            <a:pPr marL="660400" indent="-660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输出	划分后的基本块</a:t>
            </a:r>
          </a:p>
          <a:p>
            <a:pPr marL="660400" indent="-6604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方法</a:t>
            </a:r>
          </a:p>
          <a:p>
            <a:pPr marL="660400" indent="-660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首先确定入口语句（</a:t>
            </a:r>
            <a:r>
              <a:rPr lang="en-US" altLang="zh-CN" sz="2400">
                <a:solidFill>
                  <a:srgbClr val="FF3300"/>
                </a:solidFill>
              </a:rPr>
              <a:t>leader</a:t>
            </a:r>
            <a:r>
              <a:rPr lang="zh-CN" altLang="en-US" sz="2400"/>
              <a:t>，基本块的第一个语句）集，确定规则：</a:t>
            </a:r>
          </a:p>
          <a:p>
            <a:pPr marL="850900" lvl="1" indent="-393700" eaLnBrk="1" hangingPunct="1">
              <a:buFont typeface="Wingdings" panose="05000000000000000000" pitchFamily="2" charset="2"/>
              <a:buAutoNum type="romanLcPeriod"/>
            </a:pPr>
            <a:r>
              <a:rPr lang="zh-CN" altLang="en-US" sz="2000"/>
              <a:t>程序的第一条语句</a:t>
            </a:r>
          </a:p>
          <a:p>
            <a:pPr marL="850900" lvl="1" indent="-393700" eaLnBrk="1" hangingPunct="1">
              <a:buFont typeface="Wingdings" panose="05000000000000000000" pitchFamily="2" charset="2"/>
              <a:buAutoNum type="romanLcPeriod"/>
            </a:pPr>
            <a:r>
              <a:rPr lang="zh-CN" altLang="en-US" sz="2000"/>
              <a:t>条件转移或无条件转移语句的目的语句</a:t>
            </a:r>
          </a:p>
          <a:p>
            <a:pPr marL="850900" lvl="1" indent="-393700" eaLnBrk="1" hangingPunct="1">
              <a:buFont typeface="Wingdings" panose="05000000000000000000" pitchFamily="2" charset="2"/>
              <a:buAutoNum type="romanLcPeriod"/>
            </a:pPr>
            <a:r>
              <a:rPr lang="zh-CN" altLang="en-US" sz="2000"/>
              <a:t>条件转移或无条件转移语句之后的语句</a:t>
            </a:r>
          </a:p>
          <a:p>
            <a:pPr marL="660400" indent="-6604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2400"/>
              <a:t>每个</a:t>
            </a:r>
            <a:r>
              <a:rPr lang="en-US" altLang="zh-CN" sz="2400"/>
              <a:t>leader</a:t>
            </a:r>
            <a:r>
              <a:rPr lang="zh-CN" altLang="en-US" sz="2400"/>
              <a:t>对应的基本块：</a:t>
            </a:r>
            <a:br>
              <a:rPr lang="zh-CN" altLang="en-US" sz="2400"/>
            </a:br>
            <a:r>
              <a:rPr lang="en-US" altLang="zh-CN" sz="2400"/>
              <a:t>leader——</a:t>
            </a:r>
            <a:r>
              <a:rPr lang="zh-CN" altLang="en-US" sz="2400"/>
              <a:t>下个</a:t>
            </a:r>
            <a:r>
              <a:rPr lang="en-US" altLang="zh-CN" sz="2400"/>
              <a:t>leader</a:t>
            </a:r>
            <a:r>
              <a:rPr lang="zh-CN" altLang="en-US" sz="2400"/>
              <a:t>（或程序尾）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反向传播算法描述</a:t>
            </a:r>
            <a:endParaRPr lang="zh-CN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DownSafety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(Function &amp;F)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F.inst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如果一个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为非</a:t>
                </a:r>
                <a:r>
                  <a:rPr lang="en-US" altLang="zh-CN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down-safe</a:t>
                </a:r>
                <a:r>
                  <a:rPr lang="zh-CN" altLang="en-US" sz="2000" dirty="0">
                    <a:solidFill>
                      <a:srgbClr val="00B050"/>
                    </a:solidFill>
                    <a:latin typeface="Arial Unicode MS" pitchFamily="34" charset="-122"/>
                    <a:ea typeface="Arial Unicode MS" pitchFamily="34" charset="-122"/>
                  </a:rPr>
                  <a:t>的，则反向传播设置其所有运算对象</a:t>
                </a:r>
                <a:endParaRPr lang="en-US" altLang="zh-CN" sz="2000" dirty="0">
                  <a:solidFill>
                    <a:srgbClr val="00B05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if (!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phi.down_safety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  for (auto &amp;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: phi)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ResetDownSafety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20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20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20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784" t="-1449" b="-292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0490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/>
                <a:ea typeface="宋体"/>
                <a:cs typeface="+mj-cs"/>
              </a:rPr>
              <a:t>反向传播算法描述</a:t>
            </a:r>
            <a:endParaRPr lang="zh-CN" altLang="en-US" sz="5400" dirty="0"/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371600"/>
            <a:ext cx="7772400" cy="838200"/>
          </a:xfrm>
        </p:spPr>
        <p:txBody>
          <a:bodyPr/>
          <a:lstStyle/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void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ResetDownSafety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(SSA &amp;v) {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如果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的定义被真出现所引用，则反向传播被阻断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if (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v.has_real_use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|| !v.def().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is_phi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())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return;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auto &amp;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v_def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= v.def();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如果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的定义已是非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down-safe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，表明已做过反向传播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if (!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v_def.down_safety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)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return;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v_def.down_safety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= false; 	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否则，设置为非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down-safe</a:t>
            </a: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  // 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对当前</a:t>
            </a:r>
            <a:r>
              <a:rPr lang="en-US" altLang="zh-CN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v</a:t>
            </a:r>
            <a:r>
              <a:rPr lang="zh-CN" altLang="en-US" sz="2000" dirty="0">
                <a:solidFill>
                  <a:srgbClr val="009900"/>
                </a:solidFill>
                <a:latin typeface="Arial Unicode MS" pitchFamily="34" charset="-122"/>
                <a:ea typeface="Arial Unicode MS" pitchFamily="34" charset="-122"/>
              </a:rPr>
              <a:t>的定义中的所有运算对象，继续递归反向传播</a:t>
            </a:r>
            <a:endParaRPr lang="en-US" altLang="zh-CN" sz="2000" dirty="0">
              <a:solidFill>
                <a:srgbClr val="009900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for (auto &amp;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opnd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: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v_def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)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    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ResetDownSafety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(</a:t>
            </a:r>
            <a:r>
              <a:rPr lang="en-US" altLang="zh-CN" sz="2000" dirty="0" err="1">
                <a:latin typeface="Arial Unicode MS" pitchFamily="34" charset="-122"/>
                <a:ea typeface="Arial Unicode MS" pitchFamily="34" charset="-122"/>
              </a:rPr>
              <a:t>opnd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);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</a:rPr>
              <a:t>}</a:t>
            </a:r>
          </a:p>
          <a:p>
            <a:pPr marL="0" lvl="1">
              <a:lnSpc>
                <a:spcPct val="114000"/>
              </a:lnSpc>
              <a:spcBef>
                <a:spcPct val="0"/>
              </a:spcBef>
              <a:buNone/>
            </a:pPr>
            <a:endParaRPr lang="en-US" altLang="zh-CN" sz="2000" dirty="0">
              <a:latin typeface="Arial Unicode MS" pitchFamily="34" charset="-122"/>
              <a:ea typeface="Arial Unicode MS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4543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E2477C-630D-4BA4-9664-45EA94BB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1700808"/>
            <a:ext cx="5486400" cy="4123373"/>
          </a:xfrm>
          <a:prstGeom prst="rect">
            <a:avLst/>
          </a:prstGeom>
        </p:spPr>
      </p:pic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反向传播过程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AC486EE7-2BD2-4F92-B167-C651FD0B6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552" y="1371600"/>
            <a:ext cx="8415536" cy="838200"/>
          </a:xfrm>
        </p:spPr>
        <p:txBody>
          <a:bodyPr/>
          <a:lstStyle/>
          <a:p>
            <a:r>
              <a:rPr lang="zh-CN" altLang="en-US" sz="2800" dirty="0"/>
              <a:t>基本块</a:t>
            </a:r>
            <a:r>
              <a:rPr lang="en-US" altLang="zh-CN" sz="2800" dirty="0"/>
              <a:t>8</a:t>
            </a:r>
            <a:r>
              <a:rPr lang="zh-CN" altLang="en-US" sz="2800" dirty="0"/>
              <a:t>中的</a:t>
            </a:r>
            <a:r>
              <a:rPr lang="en-US" altLang="zh-CN" sz="2800" dirty="0"/>
              <a:t>h4</a:t>
            </a:r>
            <a:r>
              <a:rPr lang="zh-CN" altLang="en-US" sz="2800" dirty="0"/>
              <a:t>被初始化</a:t>
            </a:r>
            <a:br>
              <a:rPr lang="en-US" altLang="zh-CN" sz="2800" dirty="0"/>
            </a:br>
            <a:r>
              <a:rPr lang="zh-CN" altLang="en-US" sz="2800" dirty="0"/>
              <a:t>为非</a:t>
            </a:r>
            <a:r>
              <a:rPr lang="en-US" altLang="zh-CN" sz="2800" dirty="0"/>
              <a:t>down-safe</a:t>
            </a:r>
            <a:r>
              <a:rPr lang="zh-CN" altLang="en-US" sz="2800" dirty="0"/>
              <a:t>，然后按</a:t>
            </a:r>
            <a:br>
              <a:rPr lang="en-US" altLang="zh-CN" sz="2800" dirty="0"/>
            </a:br>
            <a:r>
              <a:rPr lang="zh-CN" altLang="en-US" sz="2800" dirty="0"/>
              <a:t>引用</a:t>
            </a:r>
            <a:r>
              <a:rPr lang="en-US" altLang="zh-CN" sz="2800" dirty="0"/>
              <a:t>—</a:t>
            </a:r>
            <a:r>
              <a:rPr lang="zh-CN" altLang="en-US" sz="2800" dirty="0"/>
              <a:t>定义链反向传播</a:t>
            </a:r>
            <a:endParaRPr lang="en-US" altLang="zh-CN" sz="2800" dirty="0"/>
          </a:p>
          <a:p>
            <a:r>
              <a:rPr lang="zh-CN" altLang="en-US" sz="2800" dirty="0"/>
              <a:t>对于</a:t>
            </a:r>
            <a:r>
              <a:rPr lang="en-US" altLang="zh-CN" sz="2800" dirty="0"/>
              <a:t>h3</a:t>
            </a:r>
            <a:r>
              <a:rPr lang="zh-CN" altLang="en-US" sz="2800" dirty="0"/>
              <a:t>，定义在</a:t>
            </a:r>
            <a:br>
              <a:rPr lang="en-US" altLang="zh-CN" sz="2800" dirty="0"/>
            </a:br>
            <a:r>
              <a:rPr lang="zh-CN" altLang="en-US" sz="2800" dirty="0"/>
              <a:t>基本块</a:t>
            </a:r>
            <a:r>
              <a:rPr lang="en-US" altLang="zh-CN" sz="2800" dirty="0"/>
              <a:t>7</a:t>
            </a:r>
            <a:r>
              <a:rPr lang="zh-CN" altLang="en-US" sz="2800" dirty="0"/>
              <a:t>中，由于</a:t>
            </a:r>
            <a:br>
              <a:rPr lang="en-US" altLang="zh-CN" sz="2800" dirty="0"/>
            </a:br>
            <a:r>
              <a:rPr lang="zh-CN" altLang="en-US" sz="2800" dirty="0"/>
              <a:t>路径上没有真出现，</a:t>
            </a:r>
            <a:br>
              <a:rPr lang="en-US" altLang="zh-CN" sz="2800" dirty="0"/>
            </a:br>
            <a:r>
              <a:rPr lang="en-US" altLang="zh-CN" sz="2800" dirty="0"/>
              <a:t>h3</a:t>
            </a:r>
            <a:r>
              <a:rPr lang="zh-CN" altLang="en-US" sz="2800" dirty="0"/>
              <a:t>也被设置为</a:t>
            </a:r>
            <a:br>
              <a:rPr lang="en-US" altLang="zh-CN" sz="2800" dirty="0"/>
            </a:br>
            <a:r>
              <a:rPr lang="zh-CN" altLang="en-US" sz="2800" dirty="0"/>
              <a:t>非</a:t>
            </a:r>
            <a:r>
              <a:rPr lang="en-US" altLang="zh-CN" sz="2800" dirty="0"/>
              <a:t>down-safe</a:t>
            </a:r>
          </a:p>
          <a:p>
            <a:r>
              <a:rPr lang="zh-CN" altLang="en-US" sz="2800" dirty="0"/>
              <a:t>但基本块</a:t>
            </a:r>
            <a:r>
              <a:rPr lang="en-US" altLang="zh-CN" sz="2800" dirty="0"/>
              <a:t>4</a:t>
            </a:r>
            <a:r>
              <a:rPr lang="zh-CN" altLang="en-US" sz="2800" dirty="0"/>
              <a:t>中</a:t>
            </a:r>
            <a:r>
              <a:rPr lang="en-US" altLang="zh-CN" sz="2800" dirty="0"/>
              <a:t>h2</a:t>
            </a:r>
            <a:r>
              <a:rPr lang="zh-CN" altLang="en-US" sz="2800" dirty="0"/>
              <a:t>的定义</a:t>
            </a:r>
            <a:br>
              <a:rPr lang="en-US" altLang="zh-CN" sz="2800" dirty="0"/>
            </a:br>
            <a:r>
              <a:rPr lang="zh-CN" altLang="en-US" sz="2800" dirty="0"/>
              <a:t>到基本块</a:t>
            </a:r>
            <a:r>
              <a:rPr lang="en-US" altLang="zh-CN" sz="2800" dirty="0"/>
              <a:t>8</a:t>
            </a:r>
            <a:r>
              <a:rPr lang="zh-CN" altLang="en-US" sz="2800" dirty="0"/>
              <a:t>之间有真出现基本块</a:t>
            </a:r>
            <a:r>
              <a:rPr lang="en-US" altLang="zh-CN" sz="2800" dirty="0"/>
              <a:t>9</a:t>
            </a:r>
            <a:r>
              <a:rPr lang="zh-CN" altLang="en-US" sz="2800" dirty="0"/>
              <a:t>，</a:t>
            </a:r>
            <a:br>
              <a:rPr lang="en-US" altLang="zh-CN" sz="2800" dirty="0"/>
            </a:br>
            <a:r>
              <a:rPr lang="zh-CN" altLang="en-US" sz="2800" dirty="0"/>
              <a:t>因此还保持</a:t>
            </a:r>
            <a:r>
              <a:rPr lang="en-US" altLang="zh-CN" sz="2800" dirty="0"/>
              <a:t>down-safe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E4C8D5-DFDE-49D5-8746-336546B5CD3C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16842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down-safe</a:t>
            </a:r>
            <a:r>
              <a:rPr lang="zh-CN" altLang="en-US" dirty="0"/>
              <a:t>示例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1A274-4911-4334-973F-241DECFC12B6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98DB9E5-CD0C-4BF9-9BE8-525CB406B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ds</a:t>
            </a:r>
            <a:r>
              <a:rPr lang="zh-CN" altLang="en-US" dirty="0"/>
              <a:t>表示</a:t>
            </a:r>
            <a:r>
              <a:rPr lang="en-US" altLang="zh-CN" dirty="0"/>
              <a:t>down-safe</a:t>
            </a:r>
            <a:br>
              <a:rPr lang="en-US" altLang="zh-CN" dirty="0"/>
            </a:br>
            <a:r>
              <a:rPr lang="zh-CN" altLang="en-US" dirty="0"/>
              <a:t>标志</a:t>
            </a:r>
            <a:endParaRPr lang="en-US" altLang="zh-CN" dirty="0"/>
          </a:p>
          <a:p>
            <a:r>
              <a:rPr lang="zh-CN" altLang="en-US" dirty="0"/>
              <a:t>基本块</a:t>
            </a:r>
            <a:r>
              <a:rPr lang="en-US" altLang="zh-CN" dirty="0"/>
              <a:t>3</a:t>
            </a:r>
            <a:r>
              <a:rPr lang="zh-CN" altLang="en-US" dirty="0"/>
              <a:t>中的</a:t>
            </a:r>
            <a:r>
              <a:rPr lang="en-US" altLang="zh-CN" dirty="0"/>
              <a:t>h2</a:t>
            </a:r>
            <a:br>
              <a:rPr lang="en-US" altLang="zh-CN" dirty="0"/>
            </a:br>
            <a:r>
              <a:rPr lang="zh-CN" altLang="en-US" dirty="0"/>
              <a:t>被设置为非</a:t>
            </a:r>
            <a:br>
              <a:rPr lang="en-US" altLang="zh-CN" dirty="0"/>
            </a:br>
            <a:r>
              <a:rPr lang="en-US" altLang="zh-CN" dirty="0"/>
              <a:t>down-safe</a:t>
            </a:r>
            <a:r>
              <a:rPr lang="zh-CN" altLang="en-US" dirty="0"/>
              <a:t>，因为</a:t>
            </a:r>
            <a:br>
              <a:rPr lang="en-US" altLang="zh-CN" dirty="0"/>
            </a:br>
            <a:r>
              <a:rPr lang="zh-CN" altLang="en-US" dirty="0"/>
              <a:t>存在一条路径直达</a:t>
            </a:r>
            <a:br>
              <a:rPr lang="en-US" altLang="zh-CN" dirty="0"/>
            </a:br>
            <a:r>
              <a:rPr lang="zh-CN" altLang="en-US" dirty="0"/>
              <a:t>出口，没有对</a:t>
            </a:r>
            <a:br>
              <a:rPr lang="en-US" altLang="zh-CN" dirty="0"/>
            </a:br>
            <a:r>
              <a:rPr lang="zh-CN" altLang="en-US" dirty="0"/>
              <a:t>表达式的引用</a:t>
            </a:r>
            <a:endParaRPr lang="en-US" altLang="zh-CN" dirty="0"/>
          </a:p>
          <a:p>
            <a:r>
              <a:rPr lang="zh-CN" altLang="en-US" dirty="0"/>
              <a:t>反向传播无变化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FCFAE7-D726-4EB5-835E-12421949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47" y="1088808"/>
            <a:ext cx="4127182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929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WillBeAvail</a:t>
            </a:r>
            <a:r>
              <a:rPr lang="zh-CN" altLang="en-US" dirty="0"/>
              <a:t>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dirty="0"/>
                  <a:t>预测，在</a:t>
                </a:r>
                <a:r>
                  <a:rPr lang="en-US" altLang="zh-CN" dirty="0"/>
                  <a:t>PRE</a:t>
                </a:r>
                <a:r>
                  <a:rPr lang="zh-CN" altLang="en-US" dirty="0"/>
                  <a:t>插入后，在每个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函数处表达式是否可用</a:t>
                </a:r>
                <a:endParaRPr lang="en-US" altLang="zh-CN" dirty="0"/>
              </a:p>
              <a:p>
                <a:r>
                  <a:rPr lang="en-US" altLang="zh-CN" dirty="0"/>
                  <a:t>Finalize</a:t>
                </a:r>
                <a:r>
                  <a:rPr lang="zh-CN" altLang="en-US" dirty="0"/>
                  <a:t>步骤会在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运算对象对应的入射边处插入计算，在那里表达式不可用（未插入时），但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 err="1"/>
                  <a:t>will_be_avail</a:t>
                </a:r>
                <a:r>
                  <a:rPr lang="zh-CN" altLang="en-US" dirty="0"/>
                  <a:t>为真</a:t>
                </a:r>
                <a:endParaRPr lang="en-US" altLang="zh-CN" dirty="0"/>
              </a:p>
              <a:p>
                <a:r>
                  <a:rPr lang="zh-CN" altLang="en-US" dirty="0"/>
                  <a:t>通过两趟前向传播，在</a:t>
                </a:r>
                <a:r>
                  <a:rPr lang="en-US" altLang="zh-CN" dirty="0"/>
                  <a:t>SSA</a:t>
                </a:r>
                <a:r>
                  <a:rPr lang="zh-CN" altLang="en-US" dirty="0"/>
                  <a:t>图中对每个表达式进行简单的可达性搜索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1020" t="-12319" r="-1098" b="-36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8AD688D-761B-44AE-8992-6EA638540915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8319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第一趟扫描：</a:t>
            </a:r>
            <a:r>
              <a:rPr lang="en-US" altLang="zh-CN" dirty="0" err="1"/>
              <a:t>CanBeAvail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dirty="0"/>
                  <a:t>情况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函数是</a:t>
                </a:r>
                <a:r>
                  <a:rPr lang="en-US" altLang="zh-CN" dirty="0"/>
                  <a:t>down-safe</a:t>
                </a:r>
                <a:r>
                  <a:rPr lang="zh-CN" altLang="en-US" dirty="0"/>
                  <a:t>的</a:t>
                </a:r>
                <a:endParaRPr lang="en-US" altLang="zh-CN" dirty="0"/>
              </a:p>
              <a:p>
                <a:r>
                  <a:rPr lang="zh-CN" altLang="en-US" dirty="0"/>
                  <a:t>情况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dirty="0"/>
                  <a:t>函数不是</a:t>
                </a:r>
                <a:r>
                  <a:rPr lang="en-US" altLang="zh-CN" dirty="0"/>
                  <a:t>down-safe</a:t>
                </a:r>
                <a:r>
                  <a:rPr lang="zh-CN" altLang="en-US" dirty="0"/>
                  <a:t>的，但它所有运算对象都是可用的，这意味着在原程序的此处表达式就是完全可用的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1020" t="-12319" r="-235" b="-175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8AD688D-761B-44AE-8992-6EA638540915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DC95B3-2967-43CC-A1F2-4CDAB87B9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826346"/>
            <a:ext cx="58197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835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 err="1"/>
              <a:t>can_be_avail</a:t>
            </a:r>
            <a:r>
              <a:rPr lang="zh-CN" altLang="en-US" dirty="0"/>
              <a:t>的算法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r>
                  <a:rPr lang="zh-CN" altLang="en-US" sz="2400" dirty="0"/>
                  <a:t>对所有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，首先将</a:t>
                </a:r>
                <a:r>
                  <a:rPr lang="en-US" altLang="zh-CN" sz="2400" dirty="0" err="1"/>
                  <a:t>can_be</a:t>
                </a:r>
                <a:r>
                  <a:rPr lang="en-US" altLang="zh-CN" sz="2400" dirty="0"/>
                  <a:t>_ avail</a:t>
                </a:r>
                <a:r>
                  <a:rPr lang="zh-CN" altLang="en-US" sz="2400" dirty="0"/>
                  <a:t>初始化为真</a:t>
                </a:r>
                <a:endParaRPr lang="en-US" altLang="zh-CN" sz="2400" dirty="0"/>
              </a:p>
              <a:p>
                <a:r>
                  <a:rPr lang="zh-CN" altLang="en-US" sz="2400" dirty="0"/>
                  <a:t>然后从“边界”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dirty="0"/>
                  <a:t>集合开始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这些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非</a:t>
                </a:r>
                <a:r>
                  <a:rPr lang="en-US" altLang="zh-CN" sz="2000" dirty="0"/>
                  <a:t>down-safe</a:t>
                </a:r>
                <a:r>
                  <a:rPr lang="zh-CN" altLang="en-US" sz="2000" dirty="0"/>
                  <a:t>，且至少有一个运算对象的值为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endParaRPr lang="en-US" altLang="zh-CN" sz="2000" b="0" dirty="0"/>
              </a:p>
              <a:p>
                <a:pPr lvl="1"/>
                <a:r>
                  <a:rPr lang="zh-CN" altLang="en-US" sz="2000" b="0" dirty="0"/>
                  <a:t>将它们的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设置为假，并沿定义</a:t>
                </a:r>
                <a:r>
                  <a:rPr lang="en-US" altLang="zh-CN" sz="2000" dirty="0"/>
                  <a:t>—</a:t>
                </a:r>
                <a:r>
                  <a:rPr lang="zh-CN" altLang="en-US" sz="2000" dirty="0"/>
                  <a:t>引用边（不包括</a:t>
                </a:r>
                <a:r>
                  <a:rPr lang="en-US" altLang="zh-CN" sz="2000" dirty="0" err="1"/>
                  <a:t>has_real_use</a:t>
                </a:r>
                <a:r>
                  <a:rPr lang="zh-CN" altLang="en-US" sz="2000" dirty="0"/>
                  <a:t>为真的边）传播到其他非</a:t>
                </a:r>
                <a:r>
                  <a:rPr lang="en-US" altLang="zh-CN" sz="2000" dirty="0"/>
                  <a:t>down-safe</a:t>
                </a:r>
                <a:r>
                  <a:rPr lang="zh-CN" altLang="en-US" sz="2000" dirty="0"/>
                  <a:t>节点</a:t>
                </a:r>
                <a:endParaRPr lang="en-US" altLang="zh-CN" sz="2000" dirty="0"/>
              </a:p>
              <a:p>
                <a:pPr lvl="1"/>
                <a:r>
                  <a:rPr lang="zh-CN" altLang="en-US" sz="2000" b="0" dirty="0"/>
                  <a:t>在传播路径上，若一个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运算对象</a:t>
                </a:r>
                <a:r>
                  <a:rPr lang="zh-CN" altLang="en-US" sz="2000" b="0" dirty="0"/>
                  <a:t>的定义的</a:t>
                </a:r>
                <a:r>
                  <a:rPr lang="en-US" altLang="zh-CN" sz="2000" dirty="0" err="1"/>
                  <a:t>can_be_avail</a:t>
                </a:r>
                <a:r>
                  <a:rPr lang="zh-CN" altLang="en-US" sz="2000" dirty="0"/>
                  <a:t>为假，则将该运算对象</a:t>
                </a:r>
                <a:r>
                  <a:rPr lang="zh-CN" altLang="en-US" sz="2000" b="0" dirty="0"/>
                  <a:t>设置为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endParaRPr lang="en-US" altLang="zh-CN" sz="2000" b="0" dirty="0"/>
              </a:p>
              <a:p>
                <a:r>
                  <a:rPr lang="zh-CN" altLang="en-US" sz="2400" dirty="0"/>
                  <a:t>这趟扫描后，一个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b="0" dirty="0"/>
                  <a:t>的</a:t>
                </a:r>
                <a:r>
                  <a:rPr lang="en-US" altLang="zh-CN" sz="2400" dirty="0"/>
                  <a:t>can_be_avail</a:t>
                </a:r>
                <a:r>
                  <a:rPr lang="zh-CN" altLang="en-US" sz="2400" dirty="0"/>
                  <a:t>为假当且仅当不存在</a:t>
                </a:r>
                <a:r>
                  <a:rPr lang="en-US" altLang="zh-CN" sz="2400" dirty="0"/>
                  <a:t>down-safe</a:t>
                </a:r>
                <a:r>
                  <a:rPr lang="zh-CN" altLang="en-US" sz="2400" dirty="0"/>
                  <a:t>的计算放置能令表达式可用</a:t>
                </a:r>
                <a:endParaRPr lang="en-US" altLang="zh-CN" sz="2400" dirty="0"/>
              </a:p>
              <a:p>
                <a:r>
                  <a:rPr lang="en-US" altLang="zh-CN" sz="2400" dirty="0" err="1"/>
                  <a:t>can_be_avail</a:t>
                </a:r>
                <a:r>
                  <a:rPr lang="zh-CN" altLang="en-US" sz="2400" dirty="0"/>
                  <a:t>为真的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400" b="0" dirty="0"/>
                  <a:t>一起指出了原程序中</a:t>
                </a:r>
                <a:r>
                  <a:rPr lang="en-US" altLang="zh-CN" sz="2400" b="0" dirty="0"/>
                  <a:t>down-safe</a:t>
                </a:r>
                <a:r>
                  <a:rPr lang="zh-CN" altLang="en-US" sz="2400" b="0" dirty="0"/>
                  <a:t>的表达式插入区域，以及非</a:t>
                </a:r>
                <a:r>
                  <a:rPr lang="en-US" altLang="zh-CN" sz="2400" b="0" dirty="0"/>
                  <a:t>down-safe</a:t>
                </a:r>
                <a:r>
                  <a:rPr lang="zh-CN" altLang="en-US" sz="2400" b="0" dirty="0"/>
                  <a:t>但表达式完全可用的区域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471" t="-7971" r="-4078" b="-45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FFD50530-D36C-4B61-8297-C9A15A024087}"/>
              </a:ext>
            </a:extLst>
          </p:cNvPr>
          <p:cNvSpPr/>
          <p:nvPr/>
        </p:nvSpPr>
        <p:spPr>
          <a:xfrm>
            <a:off x="1756520" y="652948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A New Algorithm for Partial Redundancy Elimination based on SSA Form,</a:t>
            </a:r>
            <a:r>
              <a:rPr kumimoji="0" lang="zh-CN" altLang="en-US" sz="1400" kern="0" baseline="0" dirty="0">
                <a:solidFill>
                  <a:srgbClr val="000000"/>
                </a:solidFill>
              </a:rPr>
              <a:t> </a:t>
            </a:r>
            <a:r>
              <a:rPr kumimoji="0" lang="en-US" altLang="zh-CN" sz="1400" kern="0" baseline="0" dirty="0">
                <a:solidFill>
                  <a:srgbClr val="000000"/>
                </a:solidFill>
              </a:rPr>
              <a:t>PLDI’97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45265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can_be_avail</a:t>
            </a:r>
            <a:r>
              <a:rPr lang="zh-CN" altLang="en-US" dirty="0"/>
              <a:t>算法描述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将所有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的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都设置为真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InitCanBeAvail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(Function &amp;F)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get_phis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true;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392" t="-725" b="-115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5934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can_be_avail</a:t>
            </a:r>
            <a:r>
              <a:rPr lang="zh-CN" altLang="en-US" dirty="0"/>
              <a:t>算法描述（续）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ComputeCanBeAvail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(Function &amp;F)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InitCanBeAvail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&amp;phi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get_phis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(F))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  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处理所有非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down-safe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且至少有一个运算对象不可用的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(!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phi.down_safety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&amp;&amp;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非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down-safe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auto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is_bot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[](const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判断运算对象不可用的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lambda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return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== Bottom();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any_of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phi.operands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(),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is_bot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))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至少一个运算对象不可用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ResetCanBeAvail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(phi);	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将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设置为假并传播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392" t="-725" b="-347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05071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180C694B-EDDD-43A8-BE46-AA2339F9B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can_be_avail</a:t>
            </a:r>
            <a:r>
              <a:rPr lang="zh-CN" altLang="en-US" dirty="0"/>
              <a:t>算法描述（续）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</p:spPr>
            <p:txBody>
              <a:bodyPr/>
              <a:lstStyle/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void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ResetCanBeAvail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PhiNode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&amp;v)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false;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沿定义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—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引用链递归地传播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属性假值</a:t>
                </a:r>
                <a:endParaRPr lang="en-US" altLang="zh-CN" sz="1600" dirty="0">
                  <a:solidFill>
                    <a:srgbClr val="009900"/>
                  </a:solidFill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for (auto &amp;user :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v.users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()) {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if (auto phi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dyn_cast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&lt;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PhiNode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&gt;(user)) {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函数引用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v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auto &amp;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phi.get_opnd_by_def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(v);        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// v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在当前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函数中对应的运算对象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if (!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opnd.has_real_use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 {		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运算对象没有真出现引用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opnd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= Bottom();		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将它设置为不可用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if (!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phi.down_safety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&amp;&amp;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phi.can_be_avail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)	</a:t>
                </a:r>
                <a:r>
                  <a:rPr lang="en-US" altLang="zh-CN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 // </a:t>
                </a:r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清除当前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  <a:ea typeface="Arial Unicode MS" pitchFamily="34" charset="-122"/>
                      </a:rPr>
                      <m:t>Φ</m:t>
                    </m:r>
                  </m:oMath>
                </a14:m>
                <a:r>
                  <a:rPr lang="zh-CN" altLang="en-US" sz="1600" dirty="0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函数的</a:t>
                </a:r>
                <a:r>
                  <a:rPr lang="en-US" altLang="zh-CN" sz="1600" dirty="0" err="1">
                    <a:solidFill>
                      <a:srgbClr val="009900"/>
                    </a:solidFill>
                    <a:latin typeface="Arial Unicode MS" pitchFamily="34" charset="-122"/>
                    <a:ea typeface="Arial Unicode MS" pitchFamily="34" charset="-122"/>
                  </a:rPr>
                  <a:t>can_be_avail</a:t>
                </a:r>
                <a:endParaRPr lang="en-US" altLang="zh-CN" sz="1600" dirty="0">
                  <a:latin typeface="Arial Unicode MS" pitchFamily="34" charset="-122"/>
                  <a:ea typeface="Arial Unicode MS" pitchFamily="34" charset="-122"/>
                </a:endParaRP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    </a:t>
                </a:r>
                <a:r>
                  <a:rPr lang="en-US" altLang="zh-CN" sz="1600" dirty="0" err="1">
                    <a:latin typeface="Arial Unicode MS" pitchFamily="34" charset="-122"/>
                    <a:ea typeface="Arial Unicode MS" pitchFamily="34" charset="-122"/>
                  </a:rPr>
                  <a:t>ResetCanBeAvail</a:t>
                </a: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(phi);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  }</a:t>
                </a:r>
              </a:p>
              <a:p>
                <a:pPr marL="0" lvl="1">
                  <a:lnSpc>
                    <a:spcPct val="114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Arial Unicode MS" pitchFamily="34" charset="-122"/>
                    <a:ea typeface="Arial Unicode MS" pitchFamily="34" charset="-122"/>
                  </a:rPr>
                  <a:t>}</a:t>
                </a:r>
              </a:p>
            </p:txBody>
          </p:sp>
        </mc:Choice>
        <mc:Fallback xmlns="">
          <p:sp>
            <p:nvSpPr>
              <p:cNvPr id="687107" name="Rectangle 3">
                <a:extLst>
                  <a:ext uri="{FF2B5EF4-FFF2-40B4-BE49-F238E27FC236}">
                    <a16:creationId xmlns:a16="http://schemas.microsoft.com/office/drawing/2014/main" id="{AC486EE7-2BD2-4F92-B167-C651FD0B6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1371600"/>
                <a:ext cx="7772400" cy="838200"/>
              </a:xfrm>
              <a:blipFill>
                <a:blip r:embed="rId2"/>
                <a:stretch>
                  <a:fillRect l="-392" t="-725" b="-38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B2F56D97-785F-45C6-8451-7369F94B638F}"/>
              </a:ext>
            </a:extLst>
          </p:cNvPr>
          <p:cNvSpPr/>
          <p:nvPr/>
        </p:nvSpPr>
        <p:spPr>
          <a:xfrm>
            <a:off x="2816932" y="6525344"/>
            <a:ext cx="3506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kern="0" baseline="0" dirty="0">
                <a:solidFill>
                  <a:srgbClr val="000000"/>
                </a:solidFill>
              </a:rPr>
              <a:t>https://zhuanlan.zhihu.com/p/675358196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0794631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FD1"/>
      </a:accent5>
      <a:accent6>
        <a:srgbClr val="2D2DB9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F0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nds 2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27437</TotalTime>
  <Words>27544</Words>
  <Application>Microsoft Office PowerPoint</Application>
  <PresentationFormat>全屏显示(4:3)</PresentationFormat>
  <Paragraphs>2800</Paragraphs>
  <Slides>272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272</vt:i4>
      </vt:variant>
    </vt:vector>
  </HeadingPairs>
  <TitlesOfParts>
    <vt:vector size="284" baseType="lpstr">
      <vt:lpstr>Arial Unicode MS</vt:lpstr>
      <vt:lpstr>黑体</vt:lpstr>
      <vt:lpstr>宋体</vt:lpstr>
      <vt:lpstr>微软雅黑</vt:lpstr>
      <vt:lpstr>Arial</vt:lpstr>
      <vt:lpstr>Cambria Math</vt:lpstr>
      <vt:lpstr>Symbol</vt:lpstr>
      <vt:lpstr>Tahoma</vt:lpstr>
      <vt:lpstr>Times New Roman</vt:lpstr>
      <vt:lpstr>Wingdings</vt:lpstr>
      <vt:lpstr>Blends</vt:lpstr>
      <vt:lpstr>Equation</vt:lpstr>
      <vt:lpstr>第十章  代码优化</vt:lpstr>
      <vt:lpstr>学习内容</vt:lpstr>
      <vt:lpstr>概述</vt:lpstr>
      <vt:lpstr>10.1  引言</vt:lpstr>
      <vt:lpstr>10.1.2  获得最佳性能</vt:lpstr>
      <vt:lpstr>贯穿本章的例子</vt:lpstr>
      <vt:lpstr>10.1.3  优化编译器的组织结构</vt:lpstr>
      <vt:lpstr>9.4 基本块和流图</vt:lpstr>
      <vt:lpstr>算法9.1  基本块的划分</vt:lpstr>
      <vt:lpstr>例9.3</vt:lpstr>
      <vt:lpstr>例9.3（续）</vt:lpstr>
      <vt:lpstr>9.4.2  基本块的变换</vt:lpstr>
      <vt:lpstr>9.4.3  保结构变换</vt:lpstr>
      <vt:lpstr>保结构变换（续）</vt:lpstr>
      <vt:lpstr>保结构变换（续）</vt:lpstr>
      <vt:lpstr>9.4.4  代数变换</vt:lpstr>
      <vt:lpstr>9.4.5  流图</vt:lpstr>
      <vt:lpstr>流图的构造</vt:lpstr>
      <vt:lpstr>例9.4</vt:lpstr>
      <vt:lpstr>9.4.6  基本块的表示</vt:lpstr>
      <vt:lpstr>9.4.7  循环（loop）</vt:lpstr>
      <vt:lpstr>9.5  下次引用信息</vt:lpstr>
      <vt:lpstr>9.5.1  计算下次引用信息</vt:lpstr>
      <vt:lpstr>9.5.2  临时名字的存储分配</vt:lpstr>
      <vt:lpstr>例10.1</vt:lpstr>
      <vt:lpstr>10.2 主要优化种类</vt:lpstr>
      <vt:lpstr>10.2.2  消去公共子表达式</vt:lpstr>
      <vt:lpstr>例10.2</vt:lpstr>
      <vt:lpstr>例10.2</vt:lpstr>
      <vt:lpstr>10.2.3  复制传播</vt:lpstr>
      <vt:lpstr>10.2.4  无用代码删除</vt:lpstr>
      <vt:lpstr>10.2.5  循环的优化</vt:lpstr>
      <vt:lpstr>10.2.6  代码外提</vt:lpstr>
      <vt:lpstr>例10.4  强度削弱</vt:lpstr>
      <vt:lpstr>例10.5  删除归纳变量</vt:lpstr>
      <vt:lpstr>10.3 基本块的优化</vt:lpstr>
      <vt:lpstr>dag的局限</vt:lpstr>
      <vt:lpstr>利用代数恒等进行优化</vt:lpstr>
      <vt:lpstr>dag辅助代数优化</vt:lpstr>
      <vt:lpstr>10.4  流图中的循环</vt:lpstr>
      <vt:lpstr>10.4.2  循环的判定</vt:lpstr>
      <vt:lpstr>循环的判定（续）</vt:lpstr>
      <vt:lpstr>算法10.1 构造自然循环</vt:lpstr>
      <vt:lpstr>10.4.3  内层循环（inner loop）</vt:lpstr>
      <vt:lpstr>10.4.4  Pre-Header</vt:lpstr>
      <vt:lpstr>10.4.5  可约流图</vt:lpstr>
      <vt:lpstr>例10.9</vt:lpstr>
      <vt:lpstr>例10.10  不可约的流图</vt:lpstr>
      <vt:lpstr>例10.11</vt:lpstr>
      <vt:lpstr>基于SSA的全局优化</vt:lpstr>
      <vt:lpstr>完整的SSA构建算法</vt:lpstr>
      <vt:lpstr>ϕ函数</vt:lpstr>
      <vt:lpstr>如何插入ϕ函数</vt:lpstr>
      <vt:lpstr>计算支配边界的算法</vt:lpstr>
      <vt:lpstr>插入ϕ函数的算法</vt:lpstr>
      <vt:lpstr>插入ϕ函数的算法（续）</vt:lpstr>
      <vt:lpstr>重命名算法</vt:lpstr>
      <vt:lpstr>重命名算法（续）</vt:lpstr>
      <vt:lpstr>重命名算法（续）</vt:lpstr>
      <vt:lpstr>ϕ函数的实现</vt:lpstr>
      <vt:lpstr>LLVM中“完全SSA”的构造</vt:lpstr>
      <vt:lpstr>部分冗余消除（PRE）</vt:lpstr>
      <vt:lpstr>PRE解决思路</vt:lpstr>
      <vt:lpstr>PRE算法历史</vt:lpstr>
      <vt:lpstr>SSAPRE算法</vt:lpstr>
      <vt:lpstr>Φ-Insertion步骤</vt:lpstr>
      <vt:lpstr>Φ-Insertion算法描述</vt:lpstr>
      <vt:lpstr>Φ-Insertion算法描述（续）</vt:lpstr>
      <vt:lpstr>Φ-Insertion算法描述（续）</vt:lpstr>
      <vt:lpstr>Φ-Insertion算法描述（续）</vt:lpstr>
      <vt:lpstr>Φ-Insertion示例</vt:lpstr>
      <vt:lpstr>Rename步骤</vt:lpstr>
      <vt:lpstr>算法细节</vt:lpstr>
      <vt:lpstr>Rename算法描述</vt:lpstr>
      <vt:lpstr>Rename算法描述（续）</vt:lpstr>
      <vt:lpstr>Rename算法描述（续）</vt:lpstr>
      <vt:lpstr>Rename算法描述（续）</vt:lpstr>
      <vt:lpstr>Rename算法描述（续）</vt:lpstr>
      <vt:lpstr>Rename算法描述（续）</vt:lpstr>
      <vt:lpstr>Rename算法描述（续）</vt:lpstr>
      <vt:lpstr>Rename示例</vt:lpstr>
      <vt:lpstr>Down-safe步骤</vt:lpstr>
      <vt:lpstr>只需对Φ函数计算Down-safe</vt:lpstr>
      <vt:lpstr>Down-safety性质</vt:lpstr>
      <vt:lpstr>算法细节</vt:lpstr>
      <vt:lpstr>初始化算法描述</vt:lpstr>
      <vt:lpstr>Down_safe正向计算描述</vt:lpstr>
      <vt:lpstr>Down_safe正向计算描述（续）</vt:lpstr>
      <vt:lpstr>has_real_use计算描述</vt:lpstr>
      <vt:lpstr>反向传播算法描述</vt:lpstr>
      <vt:lpstr>反向传播算法描述</vt:lpstr>
      <vt:lpstr>反向传播过程</vt:lpstr>
      <vt:lpstr>down-safe示例</vt:lpstr>
      <vt:lpstr>WillBeAvail步骤</vt:lpstr>
      <vt:lpstr>第一趟扫描：CanBeAvail</vt:lpstr>
      <vt:lpstr>计算can_be_avail的算法</vt:lpstr>
      <vt:lpstr>can_be_avail算法描述</vt:lpstr>
      <vt:lpstr>can_be_avail算法描述（续）</vt:lpstr>
      <vt:lpstr>can_be_avail算法描述（续）</vt:lpstr>
      <vt:lpstr>can_be_avail计算示例</vt:lpstr>
      <vt:lpstr>第二趟扫描：计算later</vt:lpstr>
      <vt:lpstr>later算法描述</vt:lpstr>
      <vt:lpstr>later算法描述（续）</vt:lpstr>
      <vt:lpstr>WillBeAvail示例</vt:lpstr>
      <vt:lpstr>Finalize步骤</vt:lpstr>
      <vt:lpstr>算法思路</vt:lpstr>
      <vt:lpstr>算法细节</vt:lpstr>
      <vt:lpstr>Finalize算法描述</vt:lpstr>
      <vt:lpstr>Finalize算法描述（续）</vt:lpstr>
      <vt:lpstr>Finalize算法描述（续）</vt:lpstr>
      <vt:lpstr>Finalize示例</vt:lpstr>
      <vt:lpstr>CodeMotion步骤</vt:lpstr>
      <vt:lpstr>CodeMotion示例</vt:lpstr>
      <vt:lpstr>为什么PRE优于LICM？</vt:lpstr>
      <vt:lpstr>10.5  全局数据流分析</vt:lpstr>
      <vt:lpstr>数据流方程创建求解的因素</vt:lpstr>
      <vt:lpstr>10.5.1  点和路径</vt:lpstr>
      <vt:lpstr>例10.12</vt:lpstr>
      <vt:lpstr>10.5.2  到达定义</vt:lpstr>
      <vt:lpstr>到达</vt:lpstr>
      <vt:lpstr>10.5.3  结构化程序数据流分析</vt:lpstr>
      <vt:lpstr>集中常见的语句结构</vt:lpstr>
      <vt:lpstr>数据流方程</vt:lpstr>
      <vt:lpstr>数据流方程（续）</vt:lpstr>
      <vt:lpstr>数据流方程（续）</vt:lpstr>
      <vt:lpstr>数据流方程（续）</vt:lpstr>
      <vt:lpstr>10.5.4  数据流信息的保守估计  </vt:lpstr>
      <vt:lpstr>10.5.5  in和out的计算</vt:lpstr>
      <vt:lpstr>10.5.6  循环的处理</vt:lpstr>
      <vt:lpstr>循环的处理（续）</vt:lpstr>
      <vt:lpstr>10.5.7  集合的表示</vt:lpstr>
      <vt:lpstr>例10.13（续）</vt:lpstr>
      <vt:lpstr>实现策略</vt:lpstr>
      <vt:lpstr>10.5.11  一般控制流</vt:lpstr>
      <vt:lpstr>例10.14（续）</vt:lpstr>
      <vt:lpstr>10.6  数据流方程迭代解</vt:lpstr>
      <vt:lpstr>10.6.1  到达定义的迭代计算</vt:lpstr>
      <vt:lpstr>算法10.2  到达定义的迭代计算</vt:lpstr>
      <vt:lpstr>算法10.2（续）</vt:lpstr>
      <vt:lpstr>例10.15</vt:lpstr>
      <vt:lpstr>例10.15（续）</vt:lpstr>
      <vt:lpstr>10.6.2  可用表达式</vt:lpstr>
      <vt:lpstr>可用表达式</vt:lpstr>
      <vt:lpstr>例10.16</vt:lpstr>
      <vt:lpstr>可用表达式的计算</vt:lpstr>
      <vt:lpstr>例10.17</vt:lpstr>
      <vt:lpstr>算法10.3  可用表达式计算</vt:lpstr>
      <vt:lpstr>10.6.3  活跃变量分析</vt:lpstr>
      <vt:lpstr>算法10.4  活跃变量分析算法</vt:lpstr>
      <vt:lpstr>10.6.4  定义-引用链（du链）</vt:lpstr>
      <vt:lpstr>10.7  代码改进变换</vt:lpstr>
      <vt:lpstr>10.7.1  全局公共子表达式删除</vt:lpstr>
      <vt:lpstr>例10.18</vt:lpstr>
      <vt:lpstr>10.7.2  复制传播</vt:lpstr>
      <vt:lpstr>条件2的检查</vt:lpstr>
      <vt:lpstr>例10.19</vt:lpstr>
      <vt:lpstr>算法10.6  复制传播</vt:lpstr>
      <vt:lpstr>10.7.3  循环不变量的检测</vt:lpstr>
      <vt:lpstr>算法10.7  循环不变计算检测</vt:lpstr>
      <vt:lpstr>10.7.4  代码外提</vt:lpstr>
      <vt:lpstr>例10.20</vt:lpstr>
      <vt:lpstr>例10.21</vt:lpstr>
      <vt:lpstr>例10.22</vt:lpstr>
      <vt:lpstr>算法10.8  代码外提</vt:lpstr>
      <vt:lpstr>10.7.5  可选的代码外提方案</vt:lpstr>
      <vt:lpstr>10.7.6  代码外提后数据流信息的维护</vt:lpstr>
      <vt:lpstr>10.7.7  归纳变量删除</vt:lpstr>
      <vt:lpstr>算法10.9（续）</vt:lpstr>
      <vt:lpstr>例10.23</vt:lpstr>
      <vt:lpstr>算法10.10  强度削弱</vt:lpstr>
      <vt:lpstr>例10.24</vt:lpstr>
      <vt:lpstr>算法10.11  归纳变量删除</vt:lpstr>
      <vt:lpstr>算法10.11（续）</vt:lpstr>
      <vt:lpstr>例10.25</vt:lpstr>
      <vt:lpstr>10.8  别名处理</vt:lpstr>
      <vt:lpstr>10.8.1  一种简单的指针语言</vt:lpstr>
      <vt:lpstr>10.8.2  指针赋值的作用</vt:lpstr>
      <vt:lpstr>指针指向规则（续）</vt:lpstr>
      <vt:lpstr>trans函数</vt:lpstr>
      <vt:lpstr>transB计算规则（续）</vt:lpstr>
      <vt:lpstr>例10.26</vt:lpstr>
      <vt:lpstr>10.8.3  利用指针信息</vt:lpstr>
      <vt:lpstr>10.8.4  过程间的数据流分析</vt:lpstr>
      <vt:lpstr>10.8.5  带有过程调用的代码模型</vt:lpstr>
      <vt:lpstr>10.8.6  别名的计算</vt:lpstr>
      <vt:lpstr>例10.28</vt:lpstr>
      <vt:lpstr>10.8.7  存在过程调用时数据流分析</vt:lpstr>
      <vt:lpstr>算法10.13</vt:lpstr>
      <vt:lpstr>计算change的迭代算法</vt:lpstr>
      <vt:lpstr>例10.29</vt:lpstr>
      <vt:lpstr>10.8.8  change信息的用途</vt:lpstr>
      <vt:lpstr>10.9  结构化流图的数据流分析</vt:lpstr>
      <vt:lpstr>例10.31</vt:lpstr>
      <vt:lpstr>算法10.14  深度优先排序</vt:lpstr>
      <vt:lpstr>search过程</vt:lpstr>
      <vt:lpstr>10.9.2  流图深度优先表示的边</vt:lpstr>
      <vt:lpstr>10.9.3  流图的深度</vt:lpstr>
      <vt:lpstr>10.9.4  区间（interval）</vt:lpstr>
      <vt:lpstr>10.9.5  区间划分</vt:lpstr>
      <vt:lpstr>例10.34</vt:lpstr>
      <vt:lpstr>10.9.6  区间图</vt:lpstr>
      <vt:lpstr>例10.35  区间图序列</vt:lpstr>
      <vt:lpstr>10.9.7  节点分裂</vt:lpstr>
      <vt:lpstr>10.9.8  T1－T2分析</vt:lpstr>
      <vt:lpstr>例10.37  T1和T2变换</vt:lpstr>
      <vt:lpstr>10.9.9  区域</vt:lpstr>
      <vt:lpstr>正确性</vt:lpstr>
      <vt:lpstr>例10.38</vt:lpstr>
      <vt:lpstr>10.9.10  寻找支配节点</vt:lpstr>
      <vt:lpstr>例10.39</vt:lpstr>
      <vt:lpstr>10.10  高效数据流算法</vt:lpstr>
      <vt:lpstr>迭代次数</vt:lpstr>
      <vt:lpstr>迭代次数（续）</vt:lpstr>
      <vt:lpstr>10.10.2  基于结构的数据流分析</vt:lpstr>
      <vt:lpstr>基于结构的数据流分析（续）</vt:lpstr>
      <vt:lpstr>基于结构的数据流分析算法</vt:lpstr>
      <vt:lpstr>T2变换（续）</vt:lpstr>
      <vt:lpstr>T1变换的处理</vt:lpstr>
      <vt:lpstr>例10.40</vt:lpstr>
      <vt:lpstr>例10.40（续）</vt:lpstr>
      <vt:lpstr>例10.40（续）</vt:lpstr>
      <vt:lpstr>算法10.17 基于结构的到达定义</vt:lpstr>
      <vt:lpstr>10.10.3  速度上的改进</vt:lpstr>
      <vt:lpstr>10.10.4  处理不可约流图</vt:lpstr>
      <vt:lpstr>10.11  一个数据流分析工具</vt:lpstr>
      <vt:lpstr>10.11.1  数据流分析框架</vt:lpstr>
      <vt:lpstr>例10.42</vt:lpstr>
      <vt:lpstr>二进制与操作</vt:lpstr>
      <vt:lpstr>设计函数集合F</vt:lpstr>
      <vt:lpstr>设计函数集合F（续）</vt:lpstr>
      <vt:lpstr>10.11.2  数据流分析框架的公理</vt:lpstr>
      <vt:lpstr>例10.43  到达定义</vt:lpstr>
      <vt:lpstr>例10.44  例10.42的框架</vt:lpstr>
      <vt:lpstr>10.11.3  单调性和分配性</vt:lpstr>
      <vt:lpstr>栅格图表示≤关系</vt:lpstr>
      <vt:lpstr>两种定义的等价性</vt:lpstr>
      <vt:lpstr>分配性</vt:lpstr>
      <vt:lpstr>例10.47  常量计算框架</vt:lpstr>
      <vt:lpstr>例10.47 单调性证明（续）</vt:lpstr>
      <vt:lpstr>例10.47  不具有分配性</vt:lpstr>
      <vt:lpstr>10.11.4 数据流问题的聚合路径解</vt:lpstr>
      <vt:lpstr>10.11.5  流问题的保守解</vt:lpstr>
      <vt:lpstr>10.11.6  通用框架的迭代算法</vt:lpstr>
      <vt:lpstr>10.11.17 一个数据流分析工具</vt:lpstr>
      <vt:lpstr>10.11.8  算法10.18的性质</vt:lpstr>
      <vt:lpstr>例10.49  单调但非分配的情况</vt:lpstr>
      <vt:lpstr>10.11.9  算法10.18的收敛性</vt:lpstr>
      <vt:lpstr>10.11.10  初始化的修正</vt:lpstr>
      <vt:lpstr>10.12  类型估计</vt:lpstr>
      <vt:lpstr>例10.50</vt:lpstr>
      <vt:lpstr>10.12.1  处理无穷类型集</vt:lpstr>
      <vt:lpstr>例10.51</vt:lpstr>
      <vt:lpstr>例10.51 （续）</vt:lpstr>
      <vt:lpstr>10.12.2  一个简单的类型系统</vt:lpstr>
      <vt:lpstr>10.12.3 前向方案</vt:lpstr>
      <vt:lpstr>10.12.4  后向方案</vt:lpstr>
      <vt:lpstr>算法10.19</vt:lpstr>
      <vt:lpstr>例10.52</vt:lpstr>
      <vt:lpstr>例10.52（续）</vt:lpstr>
      <vt:lpstr>例10.52（续）</vt:lpstr>
      <vt:lpstr>10.13  优化代码的符号调试</vt:lpstr>
      <vt:lpstr>10.13.1  基本块中变量的推断</vt:lpstr>
      <vt:lpstr>例10.53</vt:lpstr>
      <vt:lpstr>优化调试问题的处理</vt:lpstr>
      <vt:lpstr>例10.54</vt:lpstr>
      <vt:lpstr>优化调试问题的处理</vt:lpstr>
      <vt:lpstr>例10.55</vt:lpstr>
      <vt:lpstr>10.13.2  全局优化的影响</vt:lpstr>
      <vt:lpstr>10.13.4  全局公共子表达式删除</vt:lpstr>
      <vt:lpstr>10.13.5  代码外提</vt:lpstr>
      <vt:lpstr>代码外提特殊情况</vt:lpstr>
      <vt:lpstr>代码外提特殊情况（续）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Administrator</cp:lastModifiedBy>
  <cp:revision>2835</cp:revision>
  <dcterms:created xsi:type="dcterms:W3CDTF">2003-06-05T11:51:39Z</dcterms:created>
  <dcterms:modified xsi:type="dcterms:W3CDTF">2025-12-22T02:52:34Z</dcterms:modified>
</cp:coreProperties>
</file>